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5" r:id="rId3"/>
    <p:sldId id="263" r:id="rId4"/>
    <p:sldId id="257" r:id="rId5"/>
    <p:sldId id="267" r:id="rId6"/>
    <p:sldId id="266" r:id="rId7"/>
    <p:sldId id="258" r:id="rId8"/>
    <p:sldId id="264" r:id="rId9"/>
    <p:sldId id="270" r:id="rId10"/>
    <p:sldId id="271" r:id="rId11"/>
    <p:sldId id="269" r:id="rId12"/>
    <p:sldId id="268" r:id="rId13"/>
    <p:sldId id="272" r:id="rId14"/>
    <p:sldId id="259" r:id="rId15"/>
    <p:sldId id="274" r:id="rId16"/>
    <p:sldId id="275" r:id="rId17"/>
    <p:sldId id="273" r:id="rId18"/>
    <p:sldId id="262" r:id="rId19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81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12/4/2017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12/4/2017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12/4/2017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12/4/2017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12/4/2017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12/4/2017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266188F-DC35-47EE-A819-2FBD3E2D7A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SUOMI 100 -ITSENÄISYYSJUHLA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38D5D8B-C32B-4B59-AFEB-DCB14FF18FE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err="1"/>
              <a:t>Työpajajatiimi</a:t>
            </a:r>
            <a:r>
              <a:rPr lang="fi-FI" dirty="0"/>
              <a:t>: Hanna-</a:t>
            </a:r>
            <a:r>
              <a:rPr lang="fi-FI" dirty="0" err="1"/>
              <a:t>kaisa</a:t>
            </a:r>
            <a:r>
              <a:rPr lang="fi-FI" dirty="0"/>
              <a:t> </a:t>
            </a:r>
            <a:r>
              <a:rPr lang="fi-FI" dirty="0" err="1"/>
              <a:t>helasterä</a:t>
            </a:r>
            <a:r>
              <a:rPr lang="fi-FI" dirty="0"/>
              <a:t>, </a:t>
            </a:r>
            <a:r>
              <a:rPr lang="fi-FI" dirty="0" err="1"/>
              <a:t>päivi</a:t>
            </a:r>
            <a:r>
              <a:rPr lang="fi-FI" dirty="0"/>
              <a:t> </a:t>
            </a:r>
            <a:r>
              <a:rPr lang="fi-FI" dirty="0" err="1"/>
              <a:t>schroderus</a:t>
            </a:r>
            <a:r>
              <a:rPr lang="fi-FI" dirty="0"/>
              <a:t>, </a:t>
            </a:r>
            <a:r>
              <a:rPr lang="fi-FI" dirty="0" err="1"/>
              <a:t>tuomas</a:t>
            </a:r>
            <a:r>
              <a:rPr lang="fi-FI" dirty="0"/>
              <a:t> lempinen, </a:t>
            </a:r>
            <a:r>
              <a:rPr lang="fi-FI" dirty="0" err="1"/>
              <a:t>hanna</a:t>
            </a:r>
            <a:r>
              <a:rPr lang="fi-FI" dirty="0"/>
              <a:t> keto, </a:t>
            </a:r>
            <a:r>
              <a:rPr lang="fi-FI" dirty="0" err="1"/>
              <a:t>juha</a:t>
            </a:r>
            <a:r>
              <a:rPr lang="fi-FI" dirty="0"/>
              <a:t> </a:t>
            </a:r>
            <a:r>
              <a:rPr lang="fi-FI" dirty="0" err="1"/>
              <a:t>hintikka</a:t>
            </a:r>
            <a:r>
              <a:rPr lang="fi-FI" dirty="0"/>
              <a:t>, </a:t>
            </a:r>
            <a:r>
              <a:rPr lang="fi-FI" dirty="0" err="1"/>
              <a:t>katja</a:t>
            </a:r>
            <a:r>
              <a:rPr lang="fi-FI" dirty="0"/>
              <a:t> lahtinen ja kirsi </a:t>
            </a:r>
            <a:r>
              <a:rPr lang="fi-FI" dirty="0" err="1"/>
              <a:t>siukonen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116299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D5BFCCD-BD8C-47B8-9E54-8D6EB6CAA9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439409"/>
            <a:ext cx="9905998" cy="1478570"/>
          </a:xfrm>
        </p:spPr>
        <p:txBody>
          <a:bodyPr/>
          <a:lstStyle/>
          <a:p>
            <a:r>
              <a:rPr lang="fi-FI" dirty="0"/>
              <a:t>Työpajat, 9. luokka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6FCC852-C25B-4855-9367-197B7B92EC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3" y="1670329"/>
            <a:ext cx="10231437" cy="4331992"/>
          </a:xfrm>
        </p:spPr>
        <p:txBody>
          <a:bodyPr>
            <a:normAutofit/>
          </a:bodyPr>
          <a:lstStyle/>
          <a:p>
            <a:pPr lvl="0"/>
            <a:r>
              <a:rPr lang="fi-FI" dirty="0"/>
              <a:t>Juonto, oppilaan puhe, salamahaastattelut, lehdistötiedote (Kati, Annikki) (21) (</a:t>
            </a:r>
            <a:r>
              <a:rPr lang="fi-FI" dirty="0" err="1"/>
              <a:t>Hövelö</a:t>
            </a:r>
            <a:r>
              <a:rPr lang="fi-FI" dirty="0"/>
              <a:t>)</a:t>
            </a:r>
          </a:p>
          <a:p>
            <a:pPr lvl="0"/>
            <a:r>
              <a:rPr lang="fi-FI" dirty="0"/>
              <a:t>Draamapaja (koulun vuosikymmenet) (Minna, Heidi) (21) (Mediateekki)</a:t>
            </a:r>
          </a:p>
          <a:p>
            <a:pPr lvl="0"/>
            <a:r>
              <a:rPr lang="fi-FI" dirty="0"/>
              <a:t>Saunatanssi (opo-Kirsi, Suvi) (18) (Kipinä)</a:t>
            </a:r>
          </a:p>
          <a:p>
            <a:r>
              <a:rPr lang="fi-FI" dirty="0"/>
              <a:t>Itsenäisyyspäivän aamunavaus luokkiin (Anne L., Auli) (21) (London)</a:t>
            </a:r>
          </a:p>
          <a:p>
            <a:r>
              <a:rPr lang="fi-FI" dirty="0"/>
              <a:t>Lippuairue, välituntitoiminta, Suomi-visan suunnittelu (Juuso, Jari) (18) (Berlin, </a:t>
            </a:r>
            <a:r>
              <a:rPr lang="fi-FI" dirty="0" err="1"/>
              <a:t>Teknika</a:t>
            </a:r>
            <a:r>
              <a:rPr lang="fi-FI" dirty="0"/>
              <a:t>)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195961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BD75CBD-F6EA-4E1B-B716-A3C9CCE4A4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1" y="131974"/>
            <a:ext cx="9905998" cy="1071136"/>
          </a:xfrm>
        </p:spPr>
        <p:txBody>
          <a:bodyPr/>
          <a:lstStyle/>
          <a:p>
            <a:r>
              <a:rPr lang="fi-FI" dirty="0"/>
              <a:t>resurssit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E0AE0A0-04B2-4CF4-B63F-484BC88147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1" y="1203110"/>
            <a:ext cx="10161327" cy="5499348"/>
          </a:xfrm>
        </p:spPr>
        <p:txBody>
          <a:bodyPr>
            <a:normAutofit fontScale="92500" lnSpcReduction="20000"/>
          </a:bodyPr>
          <a:lstStyle/>
          <a:p>
            <a:r>
              <a:rPr lang="fi-FI" dirty="0"/>
              <a:t>322 oppilasta</a:t>
            </a:r>
          </a:p>
          <a:p>
            <a:r>
              <a:rPr lang="fi-FI" dirty="0"/>
              <a:t>7. luokat / 5 pajaa / ka. 18.8</a:t>
            </a:r>
          </a:p>
          <a:p>
            <a:r>
              <a:rPr lang="fi-FI" dirty="0"/>
              <a:t>8. luokat / 6 pajaa / ka. 21.5</a:t>
            </a:r>
          </a:p>
          <a:p>
            <a:r>
              <a:rPr lang="fi-FI" dirty="0"/>
              <a:t>9. luokat / 5 pajaa / ka. 19.8</a:t>
            </a:r>
          </a:p>
          <a:p>
            <a:r>
              <a:rPr lang="fi-FI" dirty="0"/>
              <a:t>Eli noin 10 oppilasta/ohjaaja.</a:t>
            </a:r>
          </a:p>
          <a:p>
            <a:pPr marL="0" indent="0">
              <a:buNone/>
            </a:pPr>
            <a:endParaRPr lang="fi-FI" sz="800" dirty="0"/>
          </a:p>
          <a:p>
            <a:r>
              <a:rPr lang="fi-FI" dirty="0"/>
              <a:t>LIIKKUVAT OPET: Telakan oppitunneilla työpajojen aikaan joko jäähytilan valvonta tai mahdollinen sijaisuustunti (”Jäähytila” on Laukkasen Kirsin erityisopetuksen luokassa)</a:t>
            </a:r>
          </a:p>
          <a:p>
            <a:pPr lvl="1"/>
            <a:r>
              <a:rPr lang="fi-FI" dirty="0"/>
              <a:t>TIISTAI 28.11. klo 12.10-13 ?, klo 13-14 (?), klo 14-14.45 Anna ja Juha</a:t>
            </a:r>
          </a:p>
          <a:p>
            <a:pPr lvl="1"/>
            <a:r>
              <a:rPr lang="fi-FI" dirty="0"/>
              <a:t>KESKIVIIKKO 29.11.  klo 12.10-13 Outi ja Anna, klo 13-14 Outi ja Anna, klo 14-14.45 Juha, Outi ja Anna</a:t>
            </a:r>
          </a:p>
          <a:p>
            <a:pPr lvl="1"/>
            <a:r>
              <a:rPr lang="fi-FI" dirty="0"/>
              <a:t>TORSTAI 30.11. klo 12.10-13 ?, klo 13-14 Juha, klo 14-14.45 Anna ja Juha</a:t>
            </a:r>
          </a:p>
          <a:p>
            <a:pPr lvl="1"/>
            <a:r>
              <a:rPr lang="fi-FI" dirty="0"/>
              <a:t>PERJANTAI 1.12. klo 12.10-13 Anna ja Polina, klo 13-14 Laukkanen, klo 14-14.45 Laukkanen</a:t>
            </a:r>
          </a:p>
          <a:p>
            <a:pPr lvl="1"/>
            <a:r>
              <a:rPr lang="fi-FI" dirty="0"/>
              <a:t>MAANANTAI 4.12.  klo 12.10-13 Kaisa Hölttä, klo 13-14 Laukkanen, klo 14-14.45 Laukkanen</a:t>
            </a:r>
          </a:p>
          <a:p>
            <a:pPr lvl="1"/>
            <a:endParaRPr lang="fi-FI" dirty="0"/>
          </a:p>
          <a:p>
            <a:pPr lvl="1"/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358663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DCC267B-F9A9-416E-916E-A21B7B2132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188536"/>
            <a:ext cx="9905998" cy="1290034"/>
          </a:xfrm>
        </p:spPr>
        <p:txBody>
          <a:bodyPr/>
          <a:lstStyle/>
          <a:p>
            <a:r>
              <a:rPr lang="fi-FI" dirty="0"/>
              <a:t>huomioita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DF319D6-55D6-48E6-B964-42EDD8047E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3" y="1231391"/>
            <a:ext cx="9905999" cy="5555907"/>
          </a:xfrm>
        </p:spPr>
        <p:txBody>
          <a:bodyPr>
            <a:normAutofit fontScale="92500"/>
          </a:bodyPr>
          <a:lstStyle/>
          <a:p>
            <a:r>
              <a:rPr lang="fi-FI" dirty="0"/>
              <a:t>Pukukoodi: juhlapukeutuminen</a:t>
            </a:r>
          </a:p>
          <a:p>
            <a:r>
              <a:rPr lang="fi-FI" dirty="0"/>
              <a:t>Oppilailta kerätään kännykät pois ennen saliin siirtymistä!</a:t>
            </a:r>
          </a:p>
          <a:p>
            <a:r>
              <a:rPr lang="fi-FI" dirty="0"/>
              <a:t>Jos oppilas ei osaa käyttäytyä </a:t>
            </a:r>
            <a:r>
              <a:rPr lang="fi-FI" u="sng" dirty="0"/>
              <a:t>juhlassa</a:t>
            </a:r>
            <a:r>
              <a:rPr lang="fi-FI" dirty="0"/>
              <a:t>, hänet ohjataan toiseen tilaan. (valvojana Mikko)</a:t>
            </a:r>
          </a:p>
          <a:p>
            <a:r>
              <a:rPr lang="fi-FI" dirty="0"/>
              <a:t>Aina kanteleen soidessa oppilaat ´kokoontuvat´ oman luokkapöydän ympärille</a:t>
            </a:r>
          </a:p>
          <a:p>
            <a:r>
              <a:rPr lang="fi-FI" dirty="0"/>
              <a:t>Salin pystypöydissä on tarjolla Pandan Suomi-suklaakonvehteja ja salmiakkilakritsia</a:t>
            </a:r>
          </a:p>
          <a:p>
            <a:r>
              <a:rPr lang="fi-FI" dirty="0"/>
              <a:t>Juhan luokka ilmoittautuu Tiinan kanssa yhtenä joukkona johonkin pajaan.</a:t>
            </a:r>
          </a:p>
          <a:p>
            <a:r>
              <a:rPr lang="fi-FI" dirty="0"/>
              <a:t>Saadaanko jostain vapaaehtoisia työpajojen vetäjiä? (Hanna kartoittaa)</a:t>
            </a:r>
          </a:p>
          <a:p>
            <a:r>
              <a:rPr lang="fi-FI" dirty="0"/>
              <a:t>Saadaanko juhlaan esiintymään Maija Piitulainen (Juha kysyy… onnistuu)</a:t>
            </a:r>
          </a:p>
          <a:p>
            <a:r>
              <a:rPr lang="fi-FI" dirty="0"/>
              <a:t>Eevan luokka ei ole mukana juhlassa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354389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856DFB2-8A3E-4D3A-BE29-6EB2A234BF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207390"/>
            <a:ext cx="9905998" cy="1414020"/>
          </a:xfrm>
        </p:spPr>
        <p:txBody>
          <a:bodyPr/>
          <a:lstStyle/>
          <a:p>
            <a:r>
              <a:rPr lang="fi-FI" dirty="0"/>
              <a:t>Kysymyksiä ja huomioita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0597B0-202B-4185-8297-5BC1CC84F0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3" y="1514195"/>
            <a:ext cx="9905999" cy="4858323"/>
          </a:xfrm>
        </p:spPr>
        <p:txBody>
          <a:bodyPr>
            <a:normAutofit/>
          </a:bodyPr>
          <a:lstStyle/>
          <a:p>
            <a:r>
              <a:rPr lang="fi-FI" dirty="0"/>
              <a:t>Mistä pystypöydät?</a:t>
            </a:r>
          </a:p>
          <a:p>
            <a:r>
              <a:rPr lang="fi-FI" dirty="0"/>
              <a:t>Missä vaiheessa oppilailla lupa lähteä liikkeelle salissa?</a:t>
            </a:r>
          </a:p>
          <a:p>
            <a:r>
              <a:rPr lang="fi-FI" dirty="0"/>
              <a:t>Salivuorojen peruminen 30.11.-6.12.2017 ok</a:t>
            </a:r>
          </a:p>
          <a:p>
            <a:r>
              <a:rPr lang="fi-FI" dirty="0"/>
              <a:t>Historia-työpajan toinen </a:t>
            </a:r>
            <a:r>
              <a:rPr lang="fi-FI" dirty="0" err="1"/>
              <a:t>prezi</a:t>
            </a:r>
            <a:r>
              <a:rPr lang="fi-FI" dirty="0"/>
              <a:t> saliin ja toinen aamupäivän oppitunnille. Jos valmistuu useampia, voisi linkittää esim. koulun kotisivulle.</a:t>
            </a:r>
          </a:p>
          <a:p>
            <a:r>
              <a:rPr lang="fi-FI" dirty="0"/>
              <a:t>Aamupäivän LV-tunnille tulossa valmis materiaalit (Katja tekee)</a:t>
            </a:r>
          </a:p>
          <a:p>
            <a:r>
              <a:rPr lang="fi-FI" dirty="0"/>
              <a:t>Aamupäivän oppitunti luokanvalvojavetoinen (esim. Suomi-</a:t>
            </a:r>
            <a:r>
              <a:rPr lang="fi-FI" dirty="0" err="1"/>
              <a:t>kahoot</a:t>
            </a:r>
            <a:r>
              <a:rPr lang="fi-FI" dirty="0"/>
              <a:t>, historia-</a:t>
            </a:r>
            <a:r>
              <a:rPr lang="fi-FI" dirty="0" err="1"/>
              <a:t>prezi</a:t>
            </a:r>
            <a:r>
              <a:rPr lang="fi-FI" dirty="0"/>
              <a:t>)</a:t>
            </a:r>
          </a:p>
          <a:p>
            <a:r>
              <a:rPr lang="fi-FI" dirty="0"/>
              <a:t>Itsenäisyyspäivän aamunavaus luokissa yhden pajan oppilaiden toimesta.</a:t>
            </a:r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942679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DE73230-01B6-4037-AB43-5A360D851D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9814" y="318430"/>
            <a:ext cx="10341205" cy="1478570"/>
          </a:xfrm>
        </p:spPr>
        <p:txBody>
          <a:bodyPr/>
          <a:lstStyle/>
          <a:p>
            <a:r>
              <a:rPr lang="fi-FI" dirty="0"/>
              <a:t>Tiimin vastuut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95E646B-1BB5-4555-A2F6-DD5549FB42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9814" y="1580182"/>
            <a:ext cx="10492033" cy="5028007"/>
          </a:xfrm>
        </p:spPr>
        <p:txBody>
          <a:bodyPr>
            <a:normAutofit/>
          </a:bodyPr>
          <a:lstStyle/>
          <a:p>
            <a:pPr lvl="0"/>
            <a:r>
              <a:rPr lang="fi-FI" dirty="0"/>
              <a:t>Koordinointi ja tiedotus (opo)</a:t>
            </a:r>
          </a:p>
          <a:p>
            <a:pPr lvl="0"/>
            <a:r>
              <a:rPr lang="fi-FI" dirty="0"/>
              <a:t>Info huoltajille (opo)</a:t>
            </a:r>
          </a:p>
          <a:p>
            <a:r>
              <a:rPr lang="fi-FI" dirty="0"/>
              <a:t>Juhlaruokailutiedustelut ja LV-vartti sekä LV-tunti materiaalin työstäminen (Katja)</a:t>
            </a:r>
          </a:p>
          <a:p>
            <a:r>
              <a:rPr lang="fi-FI" dirty="0"/>
              <a:t>Monoviikon lukkari ja opettajien lukkarit (Päivi, Hanna-Kaisa)</a:t>
            </a:r>
          </a:p>
          <a:p>
            <a:pPr lvl="0"/>
            <a:r>
              <a:rPr lang="fi-FI" dirty="0"/>
              <a:t>Tilajako, välituntivalvonnat (Hanna)</a:t>
            </a:r>
          </a:p>
          <a:p>
            <a:r>
              <a:rPr lang="fi-FI" dirty="0"/>
              <a:t>Oppilaiden ilmoittautuminen (Juha ja Tuomas)</a:t>
            </a:r>
          </a:p>
          <a:p>
            <a:pPr lvl="0"/>
            <a:endParaRPr lang="fi-FI" dirty="0"/>
          </a:p>
          <a:p>
            <a:pPr lvl="0"/>
            <a:endParaRPr lang="fi-FI" dirty="0"/>
          </a:p>
          <a:p>
            <a:pPr lvl="0"/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471704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34FCF9-6A43-4169-94EB-DF69D0B919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2" y="243527"/>
            <a:ext cx="9905998" cy="1256907"/>
          </a:xfrm>
        </p:spPr>
        <p:txBody>
          <a:bodyPr/>
          <a:lstStyle/>
          <a:p>
            <a:r>
              <a:rPr lang="fi-FI" dirty="0"/>
              <a:t>Ennakkotapaamisen tilat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874AA7D-99FB-400C-89C0-7B7CC5F3F0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41412" y="1446033"/>
            <a:ext cx="3196899" cy="685800"/>
          </a:xfrm>
        </p:spPr>
        <p:txBody>
          <a:bodyPr/>
          <a:lstStyle/>
          <a:p>
            <a:r>
              <a:rPr lang="fi-FI" dirty="0"/>
              <a:t>7.lk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AEAE31AB-ABB2-4566-A0DC-C6BDE1AB67C6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1135493" y="2351594"/>
            <a:ext cx="3208735" cy="4256595"/>
          </a:xfrm>
        </p:spPr>
        <p:txBody>
          <a:bodyPr/>
          <a:lstStyle/>
          <a:p>
            <a:r>
              <a:rPr lang="fi-FI" sz="1800" dirty="0"/>
              <a:t>Karita, Inge: Simppu</a:t>
            </a:r>
          </a:p>
          <a:p>
            <a:r>
              <a:rPr lang="fi-FI" sz="1800" dirty="0"/>
              <a:t>Kata, Juha: Riffi</a:t>
            </a:r>
          </a:p>
          <a:p>
            <a:r>
              <a:rPr lang="fi-FI" sz="1800" dirty="0"/>
              <a:t>Eija, Kikka: </a:t>
            </a:r>
            <a:r>
              <a:rPr lang="fi-FI" sz="1800" dirty="0" err="1"/>
              <a:t>Studiateekki</a:t>
            </a:r>
            <a:endParaRPr lang="fi-FI" sz="1800" dirty="0"/>
          </a:p>
          <a:p>
            <a:r>
              <a:rPr lang="fi-FI" sz="1800" dirty="0"/>
              <a:t>Mari ja joku outo hörhö: Paasikivi</a:t>
            </a:r>
          </a:p>
          <a:p>
            <a:r>
              <a:rPr lang="fi-FI" sz="1800" dirty="0"/>
              <a:t>Anne S., Anita: Tuubi</a:t>
            </a:r>
          </a:p>
          <a:p>
            <a:endParaRPr lang="fi-FI" dirty="0"/>
          </a:p>
          <a:p>
            <a:endParaRPr lang="fi-FI" dirty="0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BA651C22-F82D-4D28-8297-10561D981C2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503184" y="1473234"/>
            <a:ext cx="3184385" cy="685800"/>
          </a:xfrm>
        </p:spPr>
        <p:txBody>
          <a:bodyPr/>
          <a:lstStyle/>
          <a:p>
            <a:r>
              <a:rPr lang="fi-FI" dirty="0"/>
              <a:t>8.lk</a:t>
            </a:r>
          </a:p>
        </p:txBody>
      </p:sp>
      <p:sp>
        <p:nvSpPr>
          <p:cNvPr id="6" name="Tekstin paikkamerkki 5">
            <a:extLst>
              <a:ext uri="{FF2B5EF4-FFF2-40B4-BE49-F238E27FC236}">
                <a16:creationId xmlns:a16="http://schemas.microsoft.com/office/drawing/2014/main" id="{E11FE563-3039-4EEE-BE6D-68CCEDB6F5DC}"/>
              </a:ext>
            </a:extLst>
          </p:cNvPr>
          <p:cNvSpPr>
            <a:spLocks noGrp="1"/>
          </p:cNvSpPr>
          <p:nvPr>
            <p:ph type="body" sz="half" idx="16"/>
          </p:nvPr>
        </p:nvSpPr>
        <p:spPr>
          <a:xfrm>
            <a:off x="4491739" y="2351595"/>
            <a:ext cx="3195830" cy="4256594"/>
          </a:xfrm>
        </p:spPr>
        <p:txBody>
          <a:bodyPr/>
          <a:lstStyle/>
          <a:p>
            <a:r>
              <a:rPr lang="fi-FI" sz="1800" dirty="0"/>
              <a:t>Päivi, Helena: Bitti</a:t>
            </a:r>
          </a:p>
          <a:p>
            <a:r>
              <a:rPr lang="fi-FI" sz="1800" dirty="0"/>
              <a:t>Kotitalousporukka: Kaneli</a:t>
            </a:r>
          </a:p>
          <a:p>
            <a:r>
              <a:rPr lang="fi-FI" sz="1800" dirty="0"/>
              <a:t>Jani, Mikko: Puimuri</a:t>
            </a:r>
          </a:p>
          <a:p>
            <a:r>
              <a:rPr lang="fi-FI" sz="1800" dirty="0"/>
              <a:t>Kaija, Hanna-Kaisa: Käsityöluokka</a:t>
            </a:r>
          </a:p>
          <a:p>
            <a:r>
              <a:rPr lang="fi-FI" sz="1800" dirty="0"/>
              <a:t>Matti, Timo: Kekkonen</a:t>
            </a:r>
          </a:p>
          <a:p>
            <a:endParaRPr lang="fi-FI" dirty="0"/>
          </a:p>
        </p:txBody>
      </p:sp>
      <p:sp>
        <p:nvSpPr>
          <p:cNvPr id="7" name="Tekstin paikkamerkki 6">
            <a:extLst>
              <a:ext uri="{FF2B5EF4-FFF2-40B4-BE49-F238E27FC236}">
                <a16:creationId xmlns:a16="http://schemas.microsoft.com/office/drawing/2014/main" id="{6DF2F08A-8950-47B2-B9B3-7C9A9459886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852442" y="1500434"/>
            <a:ext cx="3194968" cy="685800"/>
          </a:xfrm>
        </p:spPr>
        <p:txBody>
          <a:bodyPr/>
          <a:lstStyle/>
          <a:p>
            <a:r>
              <a:rPr lang="fi-FI" dirty="0"/>
              <a:t>9.lk</a:t>
            </a:r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F731CC13-D330-4CFF-AE75-099D4602D08E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7835080" y="2351595"/>
            <a:ext cx="3194968" cy="4256594"/>
          </a:xfrm>
        </p:spPr>
        <p:txBody>
          <a:bodyPr/>
          <a:lstStyle/>
          <a:p>
            <a:r>
              <a:rPr lang="fi-FI" sz="1800" dirty="0"/>
              <a:t>Kati, Annikki: </a:t>
            </a:r>
            <a:r>
              <a:rPr lang="fi-FI" sz="1800" dirty="0" err="1"/>
              <a:t>Hövelö</a:t>
            </a:r>
            <a:endParaRPr lang="fi-FI" sz="1800" dirty="0"/>
          </a:p>
          <a:p>
            <a:r>
              <a:rPr lang="fi-FI" sz="1800" dirty="0"/>
              <a:t>Minna, Heidi: Mediateekki</a:t>
            </a:r>
          </a:p>
          <a:p>
            <a:r>
              <a:rPr lang="fi-FI" sz="1800" dirty="0"/>
              <a:t>Kirsi-opo, Suvi: Kipinä</a:t>
            </a:r>
          </a:p>
          <a:p>
            <a:r>
              <a:rPr lang="fi-FI" sz="1800" dirty="0"/>
              <a:t>Anne L, Auli: London</a:t>
            </a:r>
          </a:p>
          <a:p>
            <a:r>
              <a:rPr lang="fi-FI" sz="1800" dirty="0"/>
              <a:t>Juuso, Jari: Berlin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483504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509B474-F425-415C-B470-4657DAFD6B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327514"/>
            <a:ext cx="9905998" cy="1478570"/>
          </a:xfrm>
        </p:spPr>
        <p:txBody>
          <a:bodyPr/>
          <a:lstStyle/>
          <a:p>
            <a:r>
              <a:rPr lang="fi-FI" dirty="0"/>
              <a:t>oppilaslistat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771F54F-DC52-441B-B305-BF48B952EF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806084"/>
            <a:ext cx="9905999" cy="3541714"/>
          </a:xfrm>
        </p:spPr>
        <p:txBody>
          <a:bodyPr/>
          <a:lstStyle/>
          <a:p>
            <a:r>
              <a:rPr lang="fi-FI" dirty="0"/>
              <a:t>Erillisessä liitteessä (sähköposti, </a:t>
            </a:r>
            <a:r>
              <a:rPr lang="fi-FI" dirty="0" err="1"/>
              <a:t>wilma</a:t>
            </a:r>
            <a:r>
              <a:rPr lang="fi-FI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5710292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8998786-B2B8-4A98-9CEA-14FD6AE808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2" y="184885"/>
            <a:ext cx="9905998" cy="1210282"/>
          </a:xfrm>
        </p:spPr>
        <p:txBody>
          <a:bodyPr/>
          <a:lstStyle/>
          <a:p>
            <a:r>
              <a:rPr lang="fi-FI" dirty="0"/>
              <a:t>Työpajapäivien tilat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6E6225B-FE77-4F4D-80DB-DA1573970D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1" y="1395167"/>
            <a:ext cx="9905999" cy="5156462"/>
          </a:xfrm>
        </p:spPr>
        <p:txBody>
          <a:bodyPr/>
          <a:lstStyle/>
          <a:p>
            <a:r>
              <a:rPr lang="fi-FI" dirty="0"/>
              <a:t>Hanna huomioi ”jäähytila” x2</a:t>
            </a:r>
          </a:p>
          <a:p>
            <a:r>
              <a:rPr lang="fi-FI" dirty="0"/>
              <a:t>Valvonnat opehuoneen seinällä</a:t>
            </a:r>
          </a:p>
          <a:p>
            <a:r>
              <a:rPr lang="fi-FI" dirty="0"/>
              <a:t>Erilliset varauslistat tietokoneluokka Bitti, tabletit ja sali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792257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A3BFB85-AD4C-4CF6-AB88-A364588F35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326287"/>
            <a:ext cx="9905998" cy="1469142"/>
          </a:xfrm>
        </p:spPr>
        <p:txBody>
          <a:bodyPr/>
          <a:lstStyle/>
          <a:p>
            <a:r>
              <a:rPr lang="fi-FI" dirty="0"/>
              <a:t>Oppilaiden ilmoittautuminen </a:t>
            </a:r>
            <a:r>
              <a:rPr lang="fi-FI" dirty="0" err="1"/>
              <a:t>wilmassa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A605DE8-E0F1-4569-9878-5D18E4D47F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606894"/>
            <a:ext cx="9905999" cy="4831614"/>
          </a:xfrm>
        </p:spPr>
        <p:txBody>
          <a:bodyPr/>
          <a:lstStyle/>
          <a:p>
            <a:r>
              <a:rPr lang="fi-FI" dirty="0"/>
              <a:t>Saat </a:t>
            </a:r>
            <a:r>
              <a:rPr lang="fi-FI" dirty="0" err="1"/>
              <a:t>wilman</a:t>
            </a:r>
            <a:r>
              <a:rPr lang="fi-FI" dirty="0"/>
              <a:t> kautta tapahtumakutsun, jonka kautta pääset ilmoittautumaan sinua kiinnostavaan työpajaan.</a:t>
            </a:r>
          </a:p>
          <a:p>
            <a:r>
              <a:rPr lang="fi-FI" dirty="0"/>
              <a:t>Jokaisessa työpajassa on vain tietty määrä paikkoja varattavissa, joten kaikki eivät välttämättä mahdu ensimmäiseen toiveeseensa. Ole siis nopea!</a:t>
            </a:r>
          </a:p>
          <a:p>
            <a:r>
              <a:rPr lang="fi-FI" dirty="0"/>
              <a:t>Muista, että voit ilmoittautua vain yhteen työpajaan!</a:t>
            </a:r>
          </a:p>
          <a:p>
            <a:r>
              <a:rPr lang="fi-FI" dirty="0"/>
              <a:t>Jos et ilmoittaudu ajoissa </a:t>
            </a:r>
            <a:r>
              <a:rPr lang="fi-FI" dirty="0" err="1"/>
              <a:t>wilman</a:t>
            </a:r>
            <a:r>
              <a:rPr lang="fi-FI" dirty="0"/>
              <a:t> kautta, sinut sijoitetaan johonkin työpajaan.</a:t>
            </a:r>
          </a:p>
          <a:p>
            <a:r>
              <a:rPr lang="fi-FI" dirty="0"/>
              <a:t>Ilmoittautuminen alkaa keskiviikkona 1.11.2017 klo 16 ja päättyy perjantaina 3.11.2017 klo 20.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984845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985D9E8-A64E-41D5-BC14-88B46FEBCC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431552"/>
            <a:ext cx="9905998" cy="1478570"/>
          </a:xfrm>
        </p:spPr>
        <p:txBody>
          <a:bodyPr/>
          <a:lstStyle/>
          <a:p>
            <a:r>
              <a:rPr lang="fi-FI" dirty="0"/>
              <a:t>intro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09C4D9C-32BB-4F7A-83D2-AC5F68A4B4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740440"/>
            <a:ext cx="9905999" cy="4462398"/>
          </a:xfrm>
        </p:spPr>
        <p:txBody>
          <a:bodyPr>
            <a:normAutofit/>
          </a:bodyPr>
          <a:lstStyle/>
          <a:p>
            <a:pPr lvl="0"/>
            <a:r>
              <a:rPr lang="fi-FI" dirty="0"/>
              <a:t>Tavoitteena on rakentaa oppilaiden kanssa yhdessä juhla, jossa </a:t>
            </a:r>
            <a:r>
              <a:rPr lang="fi-FI" dirty="0" err="1"/>
              <a:t>osallistetaan</a:t>
            </a:r>
            <a:r>
              <a:rPr lang="fi-FI" dirty="0"/>
              <a:t> oppilaita monella tavalla.</a:t>
            </a:r>
          </a:p>
          <a:p>
            <a:pPr lvl="0"/>
            <a:r>
              <a:rPr lang="fi-FI" dirty="0"/>
              <a:t>Oppilaat ovat työpajoissa vuosiluokittain.</a:t>
            </a:r>
          </a:p>
          <a:p>
            <a:pPr lvl="0"/>
            <a:r>
              <a:rPr lang="fi-FI" dirty="0"/>
              <a:t>Työpajat on jaettu monoviikolla neljälle iltapäivälle.</a:t>
            </a:r>
          </a:p>
          <a:p>
            <a:r>
              <a:rPr lang="fi-FI" dirty="0"/>
              <a:t>Juhlan rakenne on monimuotoinen; osittain strukturoitu, osittain vapaa, oppilasjuontajat kuljettavat juhlaa eteenpäin.</a:t>
            </a:r>
          </a:p>
          <a:p>
            <a:r>
              <a:rPr lang="fi-FI" dirty="0"/>
              <a:t>Salissa ei ole tuoleja, 1 pystypöytä/luokka, sali ruokalaan auki, jossa istumatilaa.</a:t>
            </a:r>
          </a:p>
          <a:p>
            <a:endParaRPr lang="fi-FI" dirty="0"/>
          </a:p>
          <a:p>
            <a:pPr lvl="0"/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89145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A3675D8-4F98-456F-91C2-844DE17CE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458263"/>
            <a:ext cx="9905998" cy="1478570"/>
          </a:xfrm>
        </p:spPr>
        <p:txBody>
          <a:bodyPr/>
          <a:lstStyle/>
          <a:p>
            <a:r>
              <a:rPr lang="fi-FI" dirty="0"/>
              <a:t>suunnitteluaikataulu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35F9B11-6ED0-414F-A739-8152A57939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3" y="1844134"/>
            <a:ext cx="9905999" cy="4528386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fi-FI" dirty="0"/>
              <a:t>vko 39 Ehdotus henkilökunnalle </a:t>
            </a:r>
          </a:p>
          <a:p>
            <a:pPr lvl="0"/>
            <a:r>
              <a:rPr lang="fi-FI" dirty="0"/>
              <a:t>vko 40-41 Tiimin työstöä: työpajaryhmät ja vetäjät</a:t>
            </a:r>
          </a:p>
          <a:p>
            <a:pPr lvl="0"/>
            <a:r>
              <a:rPr lang="fi-FI" dirty="0"/>
              <a:t>vko 43 ja vko 44 YS-varaukset (vko 43/intro, työparien työstö alkaa, pajan markkinointiteksti valmiiksi ja vko 44/työparien suunnittelu vauhtiin)</a:t>
            </a:r>
          </a:p>
          <a:p>
            <a:pPr lvl="0"/>
            <a:r>
              <a:rPr lang="fi-FI" dirty="0"/>
              <a:t>HUOM! Ei mitään YS-aikoja viikoille 45-48 (omaehtoista ja -tahtista suunnitteluaikaa)</a:t>
            </a:r>
          </a:p>
          <a:p>
            <a:pPr lvl="0"/>
            <a:r>
              <a:rPr lang="fi-FI" dirty="0"/>
              <a:t>vko 43-44 Info huoltajille MONO-viikosta</a:t>
            </a:r>
          </a:p>
          <a:p>
            <a:pPr lvl="0"/>
            <a:r>
              <a:rPr lang="fi-FI" dirty="0"/>
              <a:t>vko 44 Oppilaille LV-vartti (info ja markkinointi)</a:t>
            </a:r>
          </a:p>
          <a:p>
            <a:pPr lvl="0"/>
            <a:r>
              <a:rPr lang="fi-FI" dirty="0"/>
              <a:t>vko 44 Oppilaiden ilmoittautuminen vuosiluokittain työpajoihin ke 1.12. klo 16 – sunnuntai 5.11. klo 20 välisenä aikana.</a:t>
            </a:r>
          </a:p>
          <a:p>
            <a:pPr lvl="0"/>
            <a:r>
              <a:rPr lang="fi-FI" dirty="0" err="1"/>
              <a:t>vkon</a:t>
            </a:r>
            <a:r>
              <a:rPr lang="fi-FI" dirty="0"/>
              <a:t> 45 LV-vartti käytetään työpajaryhmien ennakkotapaamiseen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939412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9D4762A-05F5-4184-9C35-96C318EB2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307434"/>
            <a:ext cx="9905998" cy="1478570"/>
          </a:xfrm>
        </p:spPr>
        <p:txBody>
          <a:bodyPr/>
          <a:lstStyle/>
          <a:p>
            <a:r>
              <a:rPr lang="fi-FI" dirty="0"/>
              <a:t>Monoviikko, vko 48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A19A659-1711-4C92-8719-8B7D33EDD0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352370"/>
            <a:ext cx="9905999" cy="5284099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fi-FI" dirty="0"/>
              <a:t>TI 28.11. klo 12.10-14.45 (7+8) (Ysit </a:t>
            </a:r>
            <a:r>
              <a:rPr lang="fi-FI" dirty="0" err="1"/>
              <a:t>POKElla</a:t>
            </a:r>
            <a:r>
              <a:rPr lang="fi-FI" dirty="0"/>
              <a:t> koko päivän)</a:t>
            </a:r>
          </a:p>
          <a:p>
            <a:pPr lvl="0"/>
            <a:r>
              <a:rPr lang="fi-FI" dirty="0"/>
              <a:t>KE 29.11. klo 12.10-14.45 (7+8+9)</a:t>
            </a:r>
          </a:p>
          <a:p>
            <a:pPr lvl="0"/>
            <a:r>
              <a:rPr lang="fi-FI" dirty="0"/>
              <a:t>TO 30.11. klo 12.10-14.45 (7+9) (Kasit </a:t>
            </a:r>
            <a:r>
              <a:rPr lang="fi-FI" dirty="0" err="1"/>
              <a:t>JKL:ssä</a:t>
            </a:r>
            <a:r>
              <a:rPr lang="fi-FI" dirty="0"/>
              <a:t> teatterissa) </a:t>
            </a:r>
          </a:p>
          <a:p>
            <a:pPr lvl="0"/>
            <a:r>
              <a:rPr lang="fi-FI" dirty="0"/>
              <a:t>PE 1.12. klo 12.10-14.45 (8+9) </a:t>
            </a:r>
          </a:p>
          <a:p>
            <a:r>
              <a:rPr lang="fi-FI" dirty="0"/>
              <a:t>MA 4.12. klo 12.10-14.45 (</a:t>
            </a:r>
            <a:r>
              <a:rPr lang="fi-FI"/>
              <a:t>7+8+9)</a:t>
            </a:r>
            <a:endParaRPr lang="fi-FI" dirty="0"/>
          </a:p>
          <a:p>
            <a:pPr marL="0" indent="0">
              <a:buNone/>
            </a:pPr>
            <a:endParaRPr lang="fi-FI" dirty="0"/>
          </a:p>
          <a:p>
            <a:pPr lvl="0"/>
            <a:r>
              <a:rPr lang="fi-FI" dirty="0"/>
              <a:t>Jokaisella vuosiluokalla 4 iltapäivänä yhteensä 12 monotuntia</a:t>
            </a:r>
          </a:p>
          <a:p>
            <a:pPr lvl="0"/>
            <a:r>
              <a:rPr lang="fi-FI" dirty="0"/>
              <a:t>Työpajailtapäivän kuluessa yksi valvottu pidempi välitunti klo 13.15-13.35</a:t>
            </a:r>
          </a:p>
          <a:p>
            <a:pPr lvl="0"/>
            <a:endParaRPr lang="fi-FI" dirty="0"/>
          </a:p>
          <a:p>
            <a:pPr lvl="0"/>
            <a:r>
              <a:rPr lang="fi-FI" dirty="0"/>
              <a:t>HUOM! Opettajien lukkarit muuttuvat, listat opehuoneessa. Mahdolliset ylimääräiset pidettävät tunnit korvataan.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354477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9D4762A-05F5-4184-9C35-96C318EB2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316860"/>
            <a:ext cx="9905998" cy="1478570"/>
          </a:xfrm>
        </p:spPr>
        <p:txBody>
          <a:bodyPr/>
          <a:lstStyle/>
          <a:p>
            <a:r>
              <a:rPr lang="fi-FI" dirty="0"/>
              <a:t>Monoviikon oppitunnit, </a:t>
            </a:r>
            <a:r>
              <a:rPr lang="fi-FI" dirty="0" err="1"/>
              <a:t>esim</a:t>
            </a:r>
            <a:r>
              <a:rPr lang="fi-FI" dirty="0"/>
              <a:t>…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A19A659-1711-4C92-8719-8B7D33EDD0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570756"/>
            <a:ext cx="9905999" cy="4943165"/>
          </a:xfrm>
        </p:spPr>
        <p:txBody>
          <a:bodyPr>
            <a:normAutofit/>
          </a:bodyPr>
          <a:lstStyle/>
          <a:p>
            <a:r>
              <a:rPr lang="fi-FI" sz="2200" u="sng" dirty="0"/>
              <a:t>HI, BG, KU, MU</a:t>
            </a:r>
            <a:r>
              <a:rPr lang="fi-FI" sz="2200" dirty="0"/>
              <a:t>: Tietoiskutaulut (visuaalisesti sama A3-pohja vrt. huoneentaulut salin seinälle, ruokalaan, aulaan, käytäville) … historialliset henkilöt, urheilusankarit, kansallislinnut/kasvit jne., suomalaiset taiteilijat, suomalaiset muusikot</a:t>
            </a:r>
          </a:p>
          <a:p>
            <a:r>
              <a:rPr lang="fi-FI" sz="2200" u="sng" dirty="0"/>
              <a:t>LI</a:t>
            </a:r>
            <a:r>
              <a:rPr lang="fi-FI" sz="2200" dirty="0"/>
              <a:t>: valssi, </a:t>
            </a:r>
            <a:r>
              <a:rPr lang="fi-FI" sz="2200" dirty="0" err="1"/>
              <a:t>disco</a:t>
            </a:r>
            <a:r>
              <a:rPr lang="fi-FI" sz="2200" dirty="0"/>
              <a:t> (vrt. juhlan yhteistanssit)</a:t>
            </a:r>
          </a:p>
          <a:p>
            <a:r>
              <a:rPr lang="fi-FI" sz="2200" u="sng" dirty="0"/>
              <a:t>AI</a:t>
            </a:r>
            <a:r>
              <a:rPr lang="fi-FI" sz="2200" dirty="0"/>
              <a:t>: Mitä itsenäisyys merkitsee minulle -kirjoitelmat (vrt. juhlan salamahaastattelut)</a:t>
            </a:r>
          </a:p>
          <a:p>
            <a:r>
              <a:rPr lang="fi-FI" sz="2200" dirty="0"/>
              <a:t>KO: Perinneruokia</a:t>
            </a:r>
          </a:p>
          <a:p>
            <a:r>
              <a:rPr lang="fi-FI" sz="2200" dirty="0"/>
              <a:t>Kielet, ma, </a:t>
            </a:r>
            <a:r>
              <a:rPr lang="fi-FI" sz="2200" dirty="0" err="1"/>
              <a:t>fy</a:t>
            </a:r>
            <a:r>
              <a:rPr lang="fi-FI" sz="2200" dirty="0"/>
              <a:t>, ke, </a:t>
            </a:r>
            <a:r>
              <a:rPr lang="fi-FI" sz="2200" dirty="0" err="1"/>
              <a:t>ge</a:t>
            </a:r>
            <a:r>
              <a:rPr lang="fi-FI" sz="2200" dirty="0"/>
              <a:t>, </a:t>
            </a:r>
            <a:r>
              <a:rPr lang="fi-FI" sz="2200" dirty="0" err="1"/>
              <a:t>ue</a:t>
            </a:r>
            <a:r>
              <a:rPr lang="fi-FI" sz="2200" dirty="0"/>
              <a:t>, te, </a:t>
            </a:r>
            <a:r>
              <a:rPr lang="fi-FI" sz="2200" dirty="0" err="1"/>
              <a:t>kä</a:t>
            </a:r>
            <a:r>
              <a:rPr lang="fi-FI" sz="2200" dirty="0"/>
              <a:t>, </a:t>
            </a:r>
            <a:r>
              <a:rPr lang="fi-FI" sz="2200" dirty="0" err="1"/>
              <a:t>yh</a:t>
            </a:r>
            <a:r>
              <a:rPr lang="fi-FI" sz="2200" dirty="0"/>
              <a:t>…?</a:t>
            </a:r>
          </a:p>
          <a:p>
            <a:pPr marL="0" indent="0">
              <a:buNone/>
            </a:pPr>
            <a:endParaRPr lang="fi-FI" sz="2200" dirty="0"/>
          </a:p>
          <a:p>
            <a:r>
              <a:rPr lang="fi-FI" sz="2200" dirty="0"/>
              <a:t>Voi soveltaa, mutta alleviivattujen oppiaineiden ehdotukset toisivat lisäarvoa juhlaan ja Suomi 100 –teemaan!</a:t>
            </a:r>
          </a:p>
          <a:p>
            <a:pPr marL="0" indent="0">
              <a:buNone/>
            </a:pPr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784836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B8CD71C-F720-499A-B0E0-D0194D71D8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326287"/>
            <a:ext cx="9905998" cy="1478570"/>
          </a:xfrm>
        </p:spPr>
        <p:txBody>
          <a:bodyPr/>
          <a:lstStyle/>
          <a:p>
            <a:r>
              <a:rPr lang="fi-FI" dirty="0"/>
              <a:t>Itsenäisyysjuhla 5.12.2017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9456BDC-86A7-4CCA-8365-33083A6130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3" y="1589609"/>
            <a:ext cx="9905999" cy="4811190"/>
          </a:xfrm>
        </p:spPr>
        <p:txBody>
          <a:bodyPr>
            <a:normAutofit/>
          </a:bodyPr>
          <a:lstStyle/>
          <a:p>
            <a:pPr lvl="0"/>
            <a:r>
              <a:rPr lang="fi-FI" dirty="0"/>
              <a:t>klo 8.45-9.15 Koulupäivä alkaa kättelyllä (rehtori ja vararehtori)</a:t>
            </a:r>
          </a:p>
          <a:p>
            <a:pPr lvl="0"/>
            <a:r>
              <a:rPr lang="fi-FI" dirty="0"/>
              <a:t>klo 9.00-9.45 Aamunavaus + normitunti lukujärjestyksen mukaan</a:t>
            </a:r>
          </a:p>
          <a:p>
            <a:pPr lvl="0"/>
            <a:r>
              <a:rPr lang="fi-FI" dirty="0"/>
              <a:t>klo 9.55-10.30 LV-tunti </a:t>
            </a:r>
            <a:r>
              <a:rPr lang="fi-FI"/>
              <a:t>(juhlaohjeistus)</a:t>
            </a:r>
            <a:endParaRPr lang="fi-FI" dirty="0"/>
          </a:p>
          <a:p>
            <a:pPr lvl="0"/>
            <a:r>
              <a:rPr lang="fi-FI" dirty="0"/>
              <a:t>klo 10.30-11.00 Juhlaruokailu (seiskat) + LV-tunti (ysit) + välitunti (kasit)</a:t>
            </a:r>
          </a:p>
          <a:p>
            <a:pPr lvl="0"/>
            <a:r>
              <a:rPr lang="fi-FI" dirty="0"/>
              <a:t>klo 11-11.30 Juhlaruokailu (ysit) + LV-tunti (kasit) + välitunti (seiskat)</a:t>
            </a:r>
          </a:p>
          <a:p>
            <a:pPr lvl="0"/>
            <a:r>
              <a:rPr lang="fi-FI" dirty="0"/>
              <a:t>klo 11.30-12 Juhlaruokailu (kasit) + LV-tunti (seiskat) + välitunti (ysit)</a:t>
            </a:r>
          </a:p>
          <a:p>
            <a:r>
              <a:rPr lang="fi-FI" dirty="0"/>
              <a:t>klo 12.05 Oppilaat siirtyvät saliin merkattujen pystypöytien ympärille luokanvalvojan johdolla</a:t>
            </a:r>
          </a:p>
          <a:p>
            <a:pPr lvl="0"/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102890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164F146-FC9D-4D09-954F-4DD99AE8B4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3825" y="71764"/>
            <a:ext cx="10397765" cy="1478570"/>
          </a:xfrm>
        </p:spPr>
        <p:txBody>
          <a:bodyPr/>
          <a:lstStyle/>
          <a:p>
            <a:r>
              <a:rPr lang="fi-FI" dirty="0"/>
              <a:t>Itsenäisyysjuhla 5.12.2017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468D07F-5310-4B98-A275-F209AD71BC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3825" y="1165403"/>
            <a:ext cx="10639525" cy="5546482"/>
          </a:xfrm>
        </p:spPr>
        <p:txBody>
          <a:bodyPr>
            <a:normAutofit fontScale="32500" lnSpcReduction="20000"/>
          </a:bodyPr>
          <a:lstStyle/>
          <a:p>
            <a:pPr lvl="0"/>
            <a:r>
              <a:rPr lang="fi-FI" sz="5000" dirty="0"/>
              <a:t>Klo 12.10-12.15 Siirtyminen saliin / Keski-Suomen kotiseutulaulu</a:t>
            </a:r>
          </a:p>
          <a:p>
            <a:pPr lvl="0"/>
            <a:r>
              <a:rPr lang="fi-FI" sz="5000" dirty="0"/>
              <a:t>klo 12.15-12.30 Finlandia (Kata + Juha), </a:t>
            </a:r>
            <a:r>
              <a:rPr lang="fi-FI" sz="5000" dirty="0" err="1"/>
              <a:t>lippuairue</a:t>
            </a:r>
            <a:r>
              <a:rPr lang="fi-FI" sz="5000" dirty="0"/>
              <a:t> (työpaja) ja maljat (Mika)</a:t>
            </a:r>
          </a:p>
          <a:p>
            <a:pPr lvl="0"/>
            <a:r>
              <a:rPr lang="fi-FI" sz="5000" dirty="0"/>
              <a:t>klo 12.30-12.45 ´Kantele´, juonto ja tervetuliaissanat (1-2 min), oppilaan juhlapuhe (3 min), muodin vuosikymmenet (muotinäytös 5-6 min) , salamahaastattelu (2-3 min)</a:t>
            </a:r>
          </a:p>
          <a:p>
            <a:pPr lvl="0"/>
            <a:r>
              <a:rPr lang="fi-FI" sz="5000" dirty="0"/>
              <a:t>klo 12.45-13 ´Kantele´, koulu 10-20 luvuilla (4 min), juonto 1min, Historian vuosikymmenet (video 5 min), salamahaastattelu (2-3 min)</a:t>
            </a:r>
          </a:p>
          <a:p>
            <a:pPr lvl="0"/>
            <a:r>
              <a:rPr lang="fi-FI" sz="5000" dirty="0"/>
              <a:t>klo 13-13.15 ´Kantele´, koulu 30-40 luvuilla (3 min), juonto 1 min, musiikin vuosikymmenet (Suomi 100 –laulut 9 min), bändin taustamusiikki ja seurustelua (3 min)</a:t>
            </a:r>
          </a:p>
          <a:p>
            <a:pPr lvl="0"/>
            <a:r>
              <a:rPr lang="fi-FI" sz="5000" dirty="0"/>
              <a:t>klo 13.15-14 ´Kantele´ + juonto 1 min, koulu 50-60 luvuilla (3 min), lausuntataiteilija Maija Piitulainen (5 min), yhteistanssia: valssi x2 (6 min), salamahaastattelu (1 min)</a:t>
            </a:r>
          </a:p>
          <a:p>
            <a:pPr lvl="0"/>
            <a:r>
              <a:rPr lang="fi-FI" sz="5000" dirty="0"/>
              <a:t>klo 14-14.15 ´Kantele´, koulu 70-90 luvuilla (3 min), juonto 1min, Urheilun vuosikymmenet (</a:t>
            </a:r>
            <a:r>
              <a:rPr lang="fi-FI" sz="5000" dirty="0" err="1"/>
              <a:t>prezi</a:t>
            </a:r>
            <a:r>
              <a:rPr lang="fi-FI" sz="5000" dirty="0"/>
              <a:t> 5 min), salamahaastattelu (2-3 min)</a:t>
            </a:r>
          </a:p>
          <a:p>
            <a:pPr lvl="0"/>
            <a:r>
              <a:rPr lang="fi-FI" sz="5000" dirty="0"/>
              <a:t>klo 14.15-14.30 ´Kantele´, koulu 2000-luvulla (3 min), juonto 1min,, saunatanssi (3 min) , </a:t>
            </a:r>
            <a:r>
              <a:rPr lang="fi-FI" sz="5000" dirty="0" err="1"/>
              <a:t>disco</a:t>
            </a:r>
            <a:r>
              <a:rPr lang="fi-FI" sz="5000" dirty="0"/>
              <a:t> x2 (7 min)</a:t>
            </a:r>
          </a:p>
          <a:p>
            <a:pPr lvl="0"/>
            <a:r>
              <a:rPr lang="fi-FI" sz="5000" dirty="0"/>
              <a:t>klo 14.30 Kiitokset, Maamme-laulu ja lipun poistuminen, kotiin itsenäisyyspäivän viettoon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464072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12D3524-8BFA-4331-9B46-9160421CD1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46800"/>
            <a:ext cx="9905998" cy="936905"/>
          </a:xfrm>
        </p:spPr>
        <p:txBody>
          <a:bodyPr/>
          <a:lstStyle/>
          <a:p>
            <a:r>
              <a:rPr lang="fi-FI" dirty="0"/>
              <a:t>Työpajat, 7. luokka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B3B7982-B2D2-40C1-98D8-4748EF98CB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3" y="1702730"/>
            <a:ext cx="9905999" cy="4302145"/>
          </a:xfrm>
        </p:spPr>
        <p:txBody>
          <a:bodyPr>
            <a:normAutofit/>
          </a:bodyPr>
          <a:lstStyle/>
          <a:p>
            <a:r>
              <a:rPr lang="fi-FI" dirty="0"/>
              <a:t>Musiikin vuosikymmenet/Suomi100 -laulut (Karita, Inge) (18 oppilasta) (Origo ja Riffi)</a:t>
            </a:r>
          </a:p>
          <a:p>
            <a:r>
              <a:rPr lang="fi-FI" dirty="0"/>
              <a:t>Bändi (taustamusiikki, tanssimusiikki) (Juha H.,  Kata) (19 oppilasta) (Origo ja Riffi)</a:t>
            </a:r>
          </a:p>
          <a:p>
            <a:r>
              <a:rPr lang="fi-FI" dirty="0"/>
              <a:t>Urheilun vuosikymmenet (video) (Eija, Kikka) (19 oppilasta) (</a:t>
            </a:r>
            <a:r>
              <a:rPr lang="fi-FI" dirty="0" err="1"/>
              <a:t>Studiateekki</a:t>
            </a:r>
            <a:r>
              <a:rPr lang="fi-FI" dirty="0"/>
              <a:t>)</a:t>
            </a:r>
          </a:p>
          <a:p>
            <a:r>
              <a:rPr lang="fi-FI" dirty="0"/>
              <a:t>Historian vuosikymmenet (</a:t>
            </a:r>
            <a:r>
              <a:rPr lang="fi-FI" dirty="0" err="1"/>
              <a:t>prezi</a:t>
            </a:r>
            <a:r>
              <a:rPr lang="fi-FI" dirty="0"/>
              <a:t>) (Tuomas,  Mari) (19 oppilasta) (Paasikivi)</a:t>
            </a:r>
          </a:p>
          <a:p>
            <a:r>
              <a:rPr lang="fi-FI" dirty="0"/>
              <a:t>Koristelu ja lavasteet (Anne S., Anita) (19 oppilasta) (Tuubi, Bitti, </a:t>
            </a:r>
            <a:r>
              <a:rPr lang="fi-FI" dirty="0" err="1"/>
              <a:t>Teknika</a:t>
            </a:r>
            <a:r>
              <a:rPr lang="fi-FI" dirty="0"/>
              <a:t>)</a:t>
            </a:r>
          </a:p>
          <a:p>
            <a:endParaRPr lang="fi-FI" dirty="0"/>
          </a:p>
          <a:p>
            <a:pPr lvl="0"/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016707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1073E11-05BE-4C1E-AED1-37EE169608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2" y="469259"/>
            <a:ext cx="9905998" cy="1478570"/>
          </a:xfrm>
        </p:spPr>
        <p:txBody>
          <a:bodyPr/>
          <a:lstStyle/>
          <a:p>
            <a:r>
              <a:rPr lang="fi-FI" dirty="0"/>
              <a:t>Työpajat, 8. luokka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D641D9F-BFF3-43FD-AE6F-B51DD3A017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721585"/>
            <a:ext cx="10555288" cy="4594373"/>
          </a:xfrm>
        </p:spPr>
        <p:txBody>
          <a:bodyPr>
            <a:normAutofit/>
          </a:bodyPr>
          <a:lstStyle/>
          <a:p>
            <a:r>
              <a:rPr lang="fi-FI" dirty="0"/>
              <a:t>Koristelu ja lavasteet (Päivi, Helena) (22 oppilasta) (Tuubi, Bitti, </a:t>
            </a:r>
            <a:r>
              <a:rPr lang="fi-FI" dirty="0" err="1"/>
              <a:t>Teknika</a:t>
            </a:r>
            <a:r>
              <a:rPr lang="fi-FI" dirty="0"/>
              <a:t>)</a:t>
            </a:r>
          </a:p>
          <a:p>
            <a:r>
              <a:rPr lang="fi-FI" dirty="0"/>
              <a:t>Jälkiruoka, juhlamaljat, salikeksi, kattaukset (Katja,  Kirsti) (22 oppilasta) (Kaneli)</a:t>
            </a:r>
          </a:p>
          <a:p>
            <a:r>
              <a:rPr lang="fi-FI" dirty="0"/>
              <a:t>Jälkiruoka, juhlamaljat, salikeksi, kattaukset (Hanna, Jaana, Paula) (22 oppilasta) (Kardemumma)</a:t>
            </a:r>
          </a:p>
          <a:p>
            <a:r>
              <a:rPr lang="fi-FI" dirty="0"/>
              <a:t>Muotinäytös (Hanna-Kaisa, Kaija) (22 oppilasta) (Tikki)</a:t>
            </a:r>
          </a:p>
          <a:p>
            <a:r>
              <a:rPr lang="fi-FI" dirty="0"/>
              <a:t>Historian vuosikymmenet (</a:t>
            </a:r>
            <a:r>
              <a:rPr lang="fi-FI" dirty="0" err="1"/>
              <a:t>prezi</a:t>
            </a:r>
            <a:r>
              <a:rPr lang="fi-FI" dirty="0"/>
              <a:t>) (Matti, Timo) (22 oppilasta) (Kekkonen, Bitti)</a:t>
            </a:r>
          </a:p>
          <a:p>
            <a:r>
              <a:rPr lang="fi-FI" dirty="0"/>
              <a:t>Tekniikka, valaistus, musiikkikamat, salin laitto (Jani, Mikko) (19 oppilasta) (Puimuri)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467668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iiri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TM04033919[[fn=Piiri]]</Template>
  <TotalTime>4515</TotalTime>
  <Words>1506</Words>
  <Application>Microsoft Office PowerPoint</Application>
  <PresentationFormat>Laajakuva</PresentationFormat>
  <Paragraphs>150</Paragraphs>
  <Slides>18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18</vt:i4>
      </vt:variant>
    </vt:vector>
  </HeadingPairs>
  <TitlesOfParts>
    <vt:vector size="22" baseType="lpstr">
      <vt:lpstr>Arial</vt:lpstr>
      <vt:lpstr>Trebuchet MS</vt:lpstr>
      <vt:lpstr>Tw Cen MT</vt:lpstr>
      <vt:lpstr>Piiri</vt:lpstr>
      <vt:lpstr>SUOMI 100 -ITSENÄISYYSJUHLA</vt:lpstr>
      <vt:lpstr>intro</vt:lpstr>
      <vt:lpstr>suunnitteluaikataulu</vt:lpstr>
      <vt:lpstr>Monoviikko, vko 48</vt:lpstr>
      <vt:lpstr>Monoviikon oppitunnit, esim…</vt:lpstr>
      <vt:lpstr>Itsenäisyysjuhla 5.12.2017</vt:lpstr>
      <vt:lpstr>Itsenäisyysjuhla 5.12.2017</vt:lpstr>
      <vt:lpstr>Työpajat, 7. luokka</vt:lpstr>
      <vt:lpstr>Työpajat, 8. luokka</vt:lpstr>
      <vt:lpstr>Työpajat, 9. luokka</vt:lpstr>
      <vt:lpstr>resurssit</vt:lpstr>
      <vt:lpstr>huomioita</vt:lpstr>
      <vt:lpstr>Kysymyksiä ja huomioita</vt:lpstr>
      <vt:lpstr>Tiimin vastuut</vt:lpstr>
      <vt:lpstr>Ennakkotapaamisen tilat</vt:lpstr>
      <vt:lpstr>oppilaslistat</vt:lpstr>
      <vt:lpstr>Työpajapäivien tilat</vt:lpstr>
      <vt:lpstr>Oppilaiden ilmoittautuminen wilmassa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SUOMI 100 -ITSENÄISYYSJUHLA</dc:title>
  <dc:creator>Kirsi Siukonen</dc:creator>
  <cp:lastModifiedBy>Kirsi Siukonen</cp:lastModifiedBy>
  <cp:revision>168</cp:revision>
  <cp:lastPrinted>2017-12-04T09:13:51Z</cp:lastPrinted>
  <dcterms:created xsi:type="dcterms:W3CDTF">2017-09-21T16:26:51Z</dcterms:created>
  <dcterms:modified xsi:type="dcterms:W3CDTF">2017-12-04T09:18:59Z</dcterms:modified>
</cp:coreProperties>
</file>