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57" r:id="rId3"/>
    <p:sldId id="258" r:id="rId4"/>
    <p:sldId id="269" r:id="rId5"/>
    <p:sldId id="271" r:id="rId6"/>
    <p:sldId id="266" r:id="rId7"/>
    <p:sldId id="259" r:id="rId8"/>
    <p:sldId id="260" r:id="rId9"/>
    <p:sldId id="261" r:id="rId10"/>
    <p:sldId id="262" r:id="rId11"/>
    <p:sldId id="264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tudentuef-my.sharepoint.com/personal/villetah_uef_fi/Documents/Pohjoisen%20luonnon%20tutkimus/Lichenometrical%20measur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Lichenometrical measurement results</a:t>
            </a:r>
          </a:p>
        </c:rich>
      </c:tx>
      <c:layout>
        <c:manualLayout>
          <c:xMode val="edge"/>
          <c:yMode val="edge"/>
          <c:x val="0.296465332458443"/>
          <c:y val="0.036103375049630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Sumup!$C$2</c:f>
              <c:strCache>
                <c:ptCount val="1"/>
                <c:pt idx="0">
                  <c:v>Av.mm.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Sumup!$B$3:$B$6</c:f>
              <c:strCache>
                <c:ptCount val="4"/>
                <c:pt idx="0">
                  <c:v>Site 1.</c:v>
                </c:pt>
                <c:pt idx="1">
                  <c:v>Site 2.</c:v>
                </c:pt>
                <c:pt idx="2">
                  <c:v>Site 3.</c:v>
                </c:pt>
                <c:pt idx="3">
                  <c:v>Site 4.</c:v>
                </c:pt>
              </c:strCache>
            </c:strRef>
          </c:cat>
          <c:val>
            <c:numRef>
              <c:f>Sumup!$C$3:$C$6</c:f>
              <c:numCache>
                <c:formatCode>General</c:formatCode>
                <c:ptCount val="4"/>
                <c:pt idx="0">
                  <c:v>11.24</c:v>
                </c:pt>
                <c:pt idx="1">
                  <c:v>14.69</c:v>
                </c:pt>
                <c:pt idx="2">
                  <c:v>21.92</c:v>
                </c:pt>
                <c:pt idx="3">
                  <c:v>56.58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E0-4816-ADB7-B0FC16F06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2141370888"/>
        <c:axId val="2141380856"/>
      </c:barChart>
      <c:catAx>
        <c:axId val="2141370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 point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41380856"/>
        <c:crosses val="autoZero"/>
        <c:auto val="1"/>
        <c:lblAlgn val="ctr"/>
        <c:lblOffset val="100"/>
        <c:noMultiLvlLbl val="0"/>
      </c:catAx>
      <c:valAx>
        <c:axId val="214138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mm.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41370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220BE-A229-B246-B2C2-C7C8252EE945}" type="doc">
      <dgm:prSet loTypeId="urn:microsoft.com/office/officeart/2005/8/layout/radial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4BE8EEA0-3B5B-2143-8917-1DE92246EE59}">
      <dgm:prSet phldrT="[Teksti]" custT="1"/>
      <dgm:spPr/>
      <dgm:t>
        <a:bodyPr/>
        <a:lstStyle/>
        <a:p>
          <a:r>
            <a:rPr lang="fi-FI" sz="2000" dirty="0"/>
            <a:t>GIS</a:t>
          </a:r>
        </a:p>
      </dgm:t>
    </dgm:pt>
    <dgm:pt modelId="{2F1AC394-92D3-FC4A-A4EF-E6B2E4C1EBDD}" type="parTrans" cxnId="{2748049F-C582-2943-A390-5796AAC9A997}">
      <dgm:prSet/>
      <dgm:spPr/>
      <dgm:t>
        <a:bodyPr/>
        <a:lstStyle/>
        <a:p>
          <a:endParaRPr lang="fi-FI"/>
        </a:p>
      </dgm:t>
    </dgm:pt>
    <dgm:pt modelId="{281E42E6-7841-DA42-A129-9BFBC5B6CBE2}" type="sibTrans" cxnId="{2748049F-C582-2943-A390-5796AAC9A997}">
      <dgm:prSet/>
      <dgm:spPr/>
      <dgm:t>
        <a:bodyPr/>
        <a:lstStyle/>
        <a:p>
          <a:endParaRPr lang="fi-FI"/>
        </a:p>
      </dgm:t>
    </dgm:pt>
    <dgm:pt modelId="{9C2F3659-B666-EA47-8C0F-B923FEA831BD}">
      <dgm:prSet phldrT="[Teksti]" custT="1"/>
      <dgm:spPr/>
      <dgm:t>
        <a:bodyPr/>
        <a:lstStyle/>
        <a:p>
          <a:r>
            <a:rPr lang="fi-FI" sz="2000" dirty="0"/>
            <a:t>Laitteisto ja järjestelmät (tietokone, </a:t>
          </a:r>
          <a:r>
            <a:rPr lang="fi-FI" sz="2000" dirty="0" err="1"/>
            <a:t>gps</a:t>
          </a:r>
          <a:r>
            <a:rPr lang="fi-FI" sz="2000" dirty="0"/>
            <a:t>)</a:t>
          </a:r>
        </a:p>
      </dgm:t>
    </dgm:pt>
    <dgm:pt modelId="{BEEDE29A-BFBF-2041-A3B2-D672B8399A63}" type="parTrans" cxnId="{068601EE-E2B8-7F41-B762-04E4B09E8E74}">
      <dgm:prSet custT="1"/>
      <dgm:spPr/>
      <dgm:t>
        <a:bodyPr/>
        <a:lstStyle/>
        <a:p>
          <a:endParaRPr lang="fi-FI" sz="2000"/>
        </a:p>
      </dgm:t>
    </dgm:pt>
    <dgm:pt modelId="{7E9B25B0-FCDD-1941-9A3F-5F5EB8BFAA01}" type="sibTrans" cxnId="{068601EE-E2B8-7F41-B762-04E4B09E8E74}">
      <dgm:prSet/>
      <dgm:spPr/>
      <dgm:t>
        <a:bodyPr/>
        <a:lstStyle/>
        <a:p>
          <a:endParaRPr lang="fi-FI"/>
        </a:p>
      </dgm:t>
    </dgm:pt>
    <dgm:pt modelId="{732E68A1-0FAB-ED48-8B2C-725B10B4A2FD}">
      <dgm:prSet phldrT="[Teksti]" custT="1"/>
      <dgm:spPr/>
      <dgm:t>
        <a:bodyPr/>
        <a:lstStyle/>
        <a:p>
          <a:r>
            <a:rPr lang="fi-FI" sz="2000" dirty="0"/>
            <a:t>Paikkatieto-ohjelmat (paikkatietoikkuna, google </a:t>
          </a:r>
          <a:r>
            <a:rPr lang="fi-FI" sz="2000" dirty="0" err="1"/>
            <a:t>maps</a:t>
          </a:r>
          <a:endParaRPr lang="fi-FI" sz="2000" dirty="0"/>
        </a:p>
      </dgm:t>
    </dgm:pt>
    <dgm:pt modelId="{783584A3-A230-FA45-B40C-D9923828272D}" type="parTrans" cxnId="{95BA30B5-9B44-0A43-B14E-7B93B7B56D06}">
      <dgm:prSet custT="1"/>
      <dgm:spPr/>
      <dgm:t>
        <a:bodyPr/>
        <a:lstStyle/>
        <a:p>
          <a:endParaRPr lang="fi-FI" sz="2000"/>
        </a:p>
      </dgm:t>
    </dgm:pt>
    <dgm:pt modelId="{7938B611-D5A6-AA48-B6F8-04E4550BF151}" type="sibTrans" cxnId="{95BA30B5-9B44-0A43-B14E-7B93B7B56D06}">
      <dgm:prSet/>
      <dgm:spPr/>
      <dgm:t>
        <a:bodyPr/>
        <a:lstStyle/>
        <a:p>
          <a:endParaRPr lang="fi-FI"/>
        </a:p>
      </dgm:t>
    </dgm:pt>
    <dgm:pt modelId="{EC4DEBDE-2A4C-3B42-8D3E-A120466EFC53}">
      <dgm:prSet phldrT="[Teksti]" custT="1"/>
      <dgm:spPr/>
      <dgm:t>
        <a:bodyPr/>
        <a:lstStyle/>
        <a:p>
          <a:r>
            <a:rPr lang="fi-FI" sz="2000" dirty="0"/>
            <a:t>Paikkatietoaineistot (ominaisuus ja paikkatieto, kenttätutkimukset, koordinaatit)</a:t>
          </a:r>
        </a:p>
      </dgm:t>
    </dgm:pt>
    <dgm:pt modelId="{1C7AF8EB-42FF-1749-AE74-8DAF6202FFDC}" type="parTrans" cxnId="{C072F01B-7B10-794C-84E9-FD60ED188C03}">
      <dgm:prSet custT="1"/>
      <dgm:spPr/>
      <dgm:t>
        <a:bodyPr/>
        <a:lstStyle/>
        <a:p>
          <a:endParaRPr lang="fi-FI" sz="2000"/>
        </a:p>
      </dgm:t>
    </dgm:pt>
    <dgm:pt modelId="{D9F475DD-51FB-EA47-9815-D98A35A15C9F}" type="sibTrans" cxnId="{C072F01B-7B10-794C-84E9-FD60ED188C03}">
      <dgm:prSet/>
      <dgm:spPr/>
      <dgm:t>
        <a:bodyPr/>
        <a:lstStyle/>
        <a:p>
          <a:endParaRPr lang="fi-FI"/>
        </a:p>
      </dgm:t>
    </dgm:pt>
    <dgm:pt modelId="{59844643-BB14-A548-AFB2-8F8A606D0128}">
      <dgm:prSet phldrT="[Teksti]" custT="1"/>
      <dgm:spPr/>
      <dgm:t>
        <a:bodyPr/>
        <a:lstStyle/>
        <a:p>
          <a:r>
            <a:rPr lang="fi-FI" sz="2000" dirty="0"/>
            <a:t>Käyttäjät ja osaaminen</a:t>
          </a:r>
        </a:p>
      </dgm:t>
    </dgm:pt>
    <dgm:pt modelId="{ED9024D3-1535-354B-83C4-E2D98B59A770}" type="parTrans" cxnId="{927798D0-FBB1-CE45-BCA7-1B4DE6F11A55}">
      <dgm:prSet custT="1"/>
      <dgm:spPr/>
      <dgm:t>
        <a:bodyPr/>
        <a:lstStyle/>
        <a:p>
          <a:endParaRPr lang="fi-FI" sz="2000"/>
        </a:p>
      </dgm:t>
    </dgm:pt>
    <dgm:pt modelId="{2A99D901-7AF2-7D44-8F88-FE07C7B5E695}" type="sibTrans" cxnId="{927798D0-FBB1-CE45-BCA7-1B4DE6F11A55}">
      <dgm:prSet/>
      <dgm:spPr/>
      <dgm:t>
        <a:bodyPr/>
        <a:lstStyle/>
        <a:p>
          <a:endParaRPr lang="fi-FI"/>
        </a:p>
      </dgm:t>
    </dgm:pt>
    <dgm:pt modelId="{D1D3F18E-6336-F447-BA0F-6D16ACB09135}" type="pres">
      <dgm:prSet presAssocID="{F33220BE-A229-B246-B2C2-C7C8252EE9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4D98576-6BAF-954F-9C9C-68377A0F26A7}" type="pres">
      <dgm:prSet presAssocID="{4BE8EEA0-3B5B-2143-8917-1DE92246EE59}" presName="centerShape" presStyleLbl="node0" presStyleIdx="0" presStyleCnt="1"/>
      <dgm:spPr/>
      <dgm:t>
        <a:bodyPr/>
        <a:lstStyle/>
        <a:p>
          <a:endParaRPr lang="fi-FI"/>
        </a:p>
      </dgm:t>
    </dgm:pt>
    <dgm:pt modelId="{D382BCC9-38E6-D240-8BBF-BEB96B01AC23}" type="pres">
      <dgm:prSet presAssocID="{BEEDE29A-BFBF-2041-A3B2-D672B8399A63}" presName="Name9" presStyleLbl="parChTrans1D2" presStyleIdx="0" presStyleCnt="4"/>
      <dgm:spPr/>
      <dgm:t>
        <a:bodyPr/>
        <a:lstStyle/>
        <a:p>
          <a:endParaRPr lang="fi-FI"/>
        </a:p>
      </dgm:t>
    </dgm:pt>
    <dgm:pt modelId="{6AD4F8B0-E19C-7043-A3D5-BB68598621B7}" type="pres">
      <dgm:prSet presAssocID="{BEEDE29A-BFBF-2041-A3B2-D672B8399A63}" presName="connTx" presStyleLbl="parChTrans1D2" presStyleIdx="0" presStyleCnt="4"/>
      <dgm:spPr/>
      <dgm:t>
        <a:bodyPr/>
        <a:lstStyle/>
        <a:p>
          <a:endParaRPr lang="fi-FI"/>
        </a:p>
      </dgm:t>
    </dgm:pt>
    <dgm:pt modelId="{9DB83C90-CA4D-C04D-B4EE-B653DDC39357}" type="pres">
      <dgm:prSet presAssocID="{9C2F3659-B666-EA47-8C0F-B923FEA831BD}" presName="node" presStyleLbl="node1" presStyleIdx="0" presStyleCnt="4" custScaleX="186702" custScaleY="99536" custRadScaleRad="8661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314C4F-F2BA-EC4B-B24A-C1046DD5DF1F}" type="pres">
      <dgm:prSet presAssocID="{783584A3-A230-FA45-B40C-D9923828272D}" presName="Name9" presStyleLbl="parChTrans1D2" presStyleIdx="1" presStyleCnt="4"/>
      <dgm:spPr/>
      <dgm:t>
        <a:bodyPr/>
        <a:lstStyle/>
        <a:p>
          <a:endParaRPr lang="fi-FI"/>
        </a:p>
      </dgm:t>
    </dgm:pt>
    <dgm:pt modelId="{112ED7DC-503F-C545-A629-3F093017044A}" type="pres">
      <dgm:prSet presAssocID="{783584A3-A230-FA45-B40C-D9923828272D}" presName="connTx" presStyleLbl="parChTrans1D2" presStyleIdx="1" presStyleCnt="4"/>
      <dgm:spPr/>
      <dgm:t>
        <a:bodyPr/>
        <a:lstStyle/>
        <a:p>
          <a:endParaRPr lang="fi-FI"/>
        </a:p>
      </dgm:t>
    </dgm:pt>
    <dgm:pt modelId="{73707F54-3890-0E45-854D-F221B838878F}" type="pres">
      <dgm:prSet presAssocID="{732E68A1-0FAB-ED48-8B2C-725B10B4A2FD}" presName="node" presStyleLbl="node1" presStyleIdx="1" presStyleCnt="4" custScaleX="163105" custScaleY="104073" custRadScaleRad="122140" custRadScaleInc="10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F104A59-DA83-9448-8E23-E9A166BEC3A8}" type="pres">
      <dgm:prSet presAssocID="{1C7AF8EB-42FF-1749-AE74-8DAF6202FFDC}" presName="Name9" presStyleLbl="parChTrans1D2" presStyleIdx="2" presStyleCnt="4"/>
      <dgm:spPr/>
      <dgm:t>
        <a:bodyPr/>
        <a:lstStyle/>
        <a:p>
          <a:endParaRPr lang="fi-FI"/>
        </a:p>
      </dgm:t>
    </dgm:pt>
    <dgm:pt modelId="{A31A04A1-C5D8-524B-8038-5871E71E5185}" type="pres">
      <dgm:prSet presAssocID="{1C7AF8EB-42FF-1749-AE74-8DAF6202FFDC}" presName="connTx" presStyleLbl="parChTrans1D2" presStyleIdx="2" presStyleCnt="4"/>
      <dgm:spPr/>
      <dgm:t>
        <a:bodyPr/>
        <a:lstStyle/>
        <a:p>
          <a:endParaRPr lang="fi-FI"/>
        </a:p>
      </dgm:t>
    </dgm:pt>
    <dgm:pt modelId="{A18DE7AB-4ABE-5245-9BAE-6B79164A9D0F}" type="pres">
      <dgm:prSet presAssocID="{EC4DEBDE-2A4C-3B42-8D3E-A120466EFC53}" presName="node" presStyleLbl="node1" presStyleIdx="2" presStyleCnt="4" custScaleX="198911" custScaleY="11844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244638-1DBD-5748-A649-280B37912CCE}" type="pres">
      <dgm:prSet presAssocID="{ED9024D3-1535-354B-83C4-E2D98B59A770}" presName="Name9" presStyleLbl="parChTrans1D2" presStyleIdx="3" presStyleCnt="4"/>
      <dgm:spPr/>
      <dgm:t>
        <a:bodyPr/>
        <a:lstStyle/>
        <a:p>
          <a:endParaRPr lang="fi-FI"/>
        </a:p>
      </dgm:t>
    </dgm:pt>
    <dgm:pt modelId="{7C60AF16-0284-9C42-98A7-60817472C7B6}" type="pres">
      <dgm:prSet presAssocID="{ED9024D3-1535-354B-83C4-E2D98B59A770}" presName="connTx" presStyleLbl="parChTrans1D2" presStyleIdx="3" presStyleCnt="4"/>
      <dgm:spPr/>
      <dgm:t>
        <a:bodyPr/>
        <a:lstStyle/>
        <a:p>
          <a:endParaRPr lang="fi-FI"/>
        </a:p>
      </dgm:t>
    </dgm:pt>
    <dgm:pt modelId="{A35B6CD6-26DD-1242-B977-1758CCF46B8A}" type="pres">
      <dgm:prSet presAssocID="{59844643-BB14-A548-AFB2-8F8A606D0128}" presName="node" presStyleLbl="node1" presStyleIdx="3" presStyleCnt="4" custScaleX="163337" custScaleY="104671" custRadScaleRad="116491" custRadScaleInc="-225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FA12AD2-626E-5C4E-B693-B694B740DB9F}" type="presOf" srcId="{4BE8EEA0-3B5B-2143-8917-1DE92246EE59}" destId="{64D98576-6BAF-954F-9C9C-68377A0F26A7}" srcOrd="0" destOrd="0" presId="urn:microsoft.com/office/officeart/2005/8/layout/radial1"/>
    <dgm:cxn modelId="{C072F01B-7B10-794C-84E9-FD60ED188C03}" srcId="{4BE8EEA0-3B5B-2143-8917-1DE92246EE59}" destId="{EC4DEBDE-2A4C-3B42-8D3E-A120466EFC53}" srcOrd="2" destOrd="0" parTransId="{1C7AF8EB-42FF-1749-AE74-8DAF6202FFDC}" sibTransId="{D9F475DD-51FB-EA47-9815-D98A35A15C9F}"/>
    <dgm:cxn modelId="{98E49DFA-5D5E-DE4A-A9CA-7E14B90FF4FC}" type="presOf" srcId="{1C7AF8EB-42FF-1749-AE74-8DAF6202FFDC}" destId="{9F104A59-DA83-9448-8E23-E9A166BEC3A8}" srcOrd="0" destOrd="0" presId="urn:microsoft.com/office/officeart/2005/8/layout/radial1"/>
    <dgm:cxn modelId="{A92CD2F1-88E9-9741-8722-E3C72920039B}" type="presOf" srcId="{ED9024D3-1535-354B-83C4-E2D98B59A770}" destId="{7C60AF16-0284-9C42-98A7-60817472C7B6}" srcOrd="1" destOrd="0" presId="urn:microsoft.com/office/officeart/2005/8/layout/radial1"/>
    <dgm:cxn modelId="{35B1BFF8-9AF1-2246-A17F-617499356810}" type="presOf" srcId="{F33220BE-A229-B246-B2C2-C7C8252EE945}" destId="{D1D3F18E-6336-F447-BA0F-6D16ACB09135}" srcOrd="0" destOrd="0" presId="urn:microsoft.com/office/officeart/2005/8/layout/radial1"/>
    <dgm:cxn modelId="{049059D9-3F48-E44E-A338-794FA5F59227}" type="presOf" srcId="{9C2F3659-B666-EA47-8C0F-B923FEA831BD}" destId="{9DB83C90-CA4D-C04D-B4EE-B653DDC39357}" srcOrd="0" destOrd="0" presId="urn:microsoft.com/office/officeart/2005/8/layout/radial1"/>
    <dgm:cxn modelId="{2A0C364C-161E-F642-999D-753FBE0463B1}" type="presOf" srcId="{BEEDE29A-BFBF-2041-A3B2-D672B8399A63}" destId="{6AD4F8B0-E19C-7043-A3D5-BB68598621B7}" srcOrd="1" destOrd="0" presId="urn:microsoft.com/office/officeart/2005/8/layout/radial1"/>
    <dgm:cxn modelId="{FBE0BF38-5139-064F-8D4F-B7F9AB053916}" type="presOf" srcId="{ED9024D3-1535-354B-83C4-E2D98B59A770}" destId="{EA244638-1DBD-5748-A649-280B37912CCE}" srcOrd="0" destOrd="0" presId="urn:microsoft.com/office/officeart/2005/8/layout/radial1"/>
    <dgm:cxn modelId="{95BA30B5-9B44-0A43-B14E-7B93B7B56D06}" srcId="{4BE8EEA0-3B5B-2143-8917-1DE92246EE59}" destId="{732E68A1-0FAB-ED48-8B2C-725B10B4A2FD}" srcOrd="1" destOrd="0" parTransId="{783584A3-A230-FA45-B40C-D9923828272D}" sibTransId="{7938B611-D5A6-AA48-B6F8-04E4550BF151}"/>
    <dgm:cxn modelId="{F5D7B112-28CE-C349-81A8-E23FDD787814}" type="presOf" srcId="{1C7AF8EB-42FF-1749-AE74-8DAF6202FFDC}" destId="{A31A04A1-C5D8-524B-8038-5871E71E5185}" srcOrd="1" destOrd="0" presId="urn:microsoft.com/office/officeart/2005/8/layout/radial1"/>
    <dgm:cxn modelId="{3A3E1D2D-CC6C-614F-9113-04E4191812EE}" type="presOf" srcId="{783584A3-A230-FA45-B40C-D9923828272D}" destId="{112ED7DC-503F-C545-A629-3F093017044A}" srcOrd="1" destOrd="0" presId="urn:microsoft.com/office/officeart/2005/8/layout/radial1"/>
    <dgm:cxn modelId="{927798D0-FBB1-CE45-BCA7-1B4DE6F11A55}" srcId="{4BE8EEA0-3B5B-2143-8917-1DE92246EE59}" destId="{59844643-BB14-A548-AFB2-8F8A606D0128}" srcOrd="3" destOrd="0" parTransId="{ED9024D3-1535-354B-83C4-E2D98B59A770}" sibTransId="{2A99D901-7AF2-7D44-8F88-FE07C7B5E695}"/>
    <dgm:cxn modelId="{9C03DCC8-EB91-6E40-8AF2-A2BF34E11CF1}" type="presOf" srcId="{EC4DEBDE-2A4C-3B42-8D3E-A120466EFC53}" destId="{A18DE7AB-4ABE-5245-9BAE-6B79164A9D0F}" srcOrd="0" destOrd="0" presId="urn:microsoft.com/office/officeart/2005/8/layout/radial1"/>
    <dgm:cxn modelId="{872525DE-F2EB-4142-86F4-A1FA3B0B5B6D}" type="presOf" srcId="{732E68A1-0FAB-ED48-8B2C-725B10B4A2FD}" destId="{73707F54-3890-0E45-854D-F221B838878F}" srcOrd="0" destOrd="0" presId="urn:microsoft.com/office/officeart/2005/8/layout/radial1"/>
    <dgm:cxn modelId="{EC432B95-E4CA-7B4F-BED0-A92FCAC89F77}" type="presOf" srcId="{59844643-BB14-A548-AFB2-8F8A606D0128}" destId="{A35B6CD6-26DD-1242-B977-1758CCF46B8A}" srcOrd="0" destOrd="0" presId="urn:microsoft.com/office/officeart/2005/8/layout/radial1"/>
    <dgm:cxn modelId="{068601EE-E2B8-7F41-B762-04E4B09E8E74}" srcId="{4BE8EEA0-3B5B-2143-8917-1DE92246EE59}" destId="{9C2F3659-B666-EA47-8C0F-B923FEA831BD}" srcOrd="0" destOrd="0" parTransId="{BEEDE29A-BFBF-2041-A3B2-D672B8399A63}" sibTransId="{7E9B25B0-FCDD-1941-9A3F-5F5EB8BFAA01}"/>
    <dgm:cxn modelId="{ADA94065-CCBB-FB44-BE32-68B24DB79C00}" type="presOf" srcId="{BEEDE29A-BFBF-2041-A3B2-D672B8399A63}" destId="{D382BCC9-38E6-D240-8BBF-BEB96B01AC23}" srcOrd="0" destOrd="0" presId="urn:microsoft.com/office/officeart/2005/8/layout/radial1"/>
    <dgm:cxn modelId="{2748049F-C582-2943-A390-5796AAC9A997}" srcId="{F33220BE-A229-B246-B2C2-C7C8252EE945}" destId="{4BE8EEA0-3B5B-2143-8917-1DE92246EE59}" srcOrd="0" destOrd="0" parTransId="{2F1AC394-92D3-FC4A-A4EF-E6B2E4C1EBDD}" sibTransId="{281E42E6-7841-DA42-A129-9BFBC5B6CBE2}"/>
    <dgm:cxn modelId="{6BE3E38E-A7D0-0E4E-9FDF-59113432A800}" type="presOf" srcId="{783584A3-A230-FA45-B40C-D9923828272D}" destId="{24314C4F-F2BA-EC4B-B24A-C1046DD5DF1F}" srcOrd="0" destOrd="0" presId="urn:microsoft.com/office/officeart/2005/8/layout/radial1"/>
    <dgm:cxn modelId="{1470D9ED-1594-B54D-8DD1-3DB2E13C2D64}" type="presParOf" srcId="{D1D3F18E-6336-F447-BA0F-6D16ACB09135}" destId="{64D98576-6BAF-954F-9C9C-68377A0F26A7}" srcOrd="0" destOrd="0" presId="urn:microsoft.com/office/officeart/2005/8/layout/radial1"/>
    <dgm:cxn modelId="{D024711E-0180-B04C-BA67-797C31D09BEE}" type="presParOf" srcId="{D1D3F18E-6336-F447-BA0F-6D16ACB09135}" destId="{D382BCC9-38E6-D240-8BBF-BEB96B01AC23}" srcOrd="1" destOrd="0" presId="urn:microsoft.com/office/officeart/2005/8/layout/radial1"/>
    <dgm:cxn modelId="{8FB104AA-BD5A-3246-A59F-9C11AA4FC7BF}" type="presParOf" srcId="{D382BCC9-38E6-D240-8BBF-BEB96B01AC23}" destId="{6AD4F8B0-E19C-7043-A3D5-BB68598621B7}" srcOrd="0" destOrd="0" presId="urn:microsoft.com/office/officeart/2005/8/layout/radial1"/>
    <dgm:cxn modelId="{4BDDDDA7-9743-0045-AEA0-C0A31430EA0F}" type="presParOf" srcId="{D1D3F18E-6336-F447-BA0F-6D16ACB09135}" destId="{9DB83C90-CA4D-C04D-B4EE-B653DDC39357}" srcOrd="2" destOrd="0" presId="urn:microsoft.com/office/officeart/2005/8/layout/radial1"/>
    <dgm:cxn modelId="{B1B9E683-62B9-F844-8FA0-98E3635B609C}" type="presParOf" srcId="{D1D3F18E-6336-F447-BA0F-6D16ACB09135}" destId="{24314C4F-F2BA-EC4B-B24A-C1046DD5DF1F}" srcOrd="3" destOrd="0" presId="urn:microsoft.com/office/officeart/2005/8/layout/radial1"/>
    <dgm:cxn modelId="{683E752E-89BF-5B4B-8E79-785875FC19E8}" type="presParOf" srcId="{24314C4F-F2BA-EC4B-B24A-C1046DD5DF1F}" destId="{112ED7DC-503F-C545-A629-3F093017044A}" srcOrd="0" destOrd="0" presId="urn:microsoft.com/office/officeart/2005/8/layout/radial1"/>
    <dgm:cxn modelId="{58A274DD-8C2F-C246-9D3A-FAEC785B98A5}" type="presParOf" srcId="{D1D3F18E-6336-F447-BA0F-6D16ACB09135}" destId="{73707F54-3890-0E45-854D-F221B838878F}" srcOrd="4" destOrd="0" presId="urn:microsoft.com/office/officeart/2005/8/layout/radial1"/>
    <dgm:cxn modelId="{AF60A797-0C35-A349-940D-053008704E34}" type="presParOf" srcId="{D1D3F18E-6336-F447-BA0F-6D16ACB09135}" destId="{9F104A59-DA83-9448-8E23-E9A166BEC3A8}" srcOrd="5" destOrd="0" presId="urn:microsoft.com/office/officeart/2005/8/layout/radial1"/>
    <dgm:cxn modelId="{3FFB4304-48AB-1B44-8084-7FD74E444A04}" type="presParOf" srcId="{9F104A59-DA83-9448-8E23-E9A166BEC3A8}" destId="{A31A04A1-C5D8-524B-8038-5871E71E5185}" srcOrd="0" destOrd="0" presId="urn:microsoft.com/office/officeart/2005/8/layout/radial1"/>
    <dgm:cxn modelId="{ECEBF096-745C-F84D-B4D5-51A6B08BDE5D}" type="presParOf" srcId="{D1D3F18E-6336-F447-BA0F-6D16ACB09135}" destId="{A18DE7AB-4ABE-5245-9BAE-6B79164A9D0F}" srcOrd="6" destOrd="0" presId="urn:microsoft.com/office/officeart/2005/8/layout/radial1"/>
    <dgm:cxn modelId="{39E53142-9C61-A941-AC1A-C110878F3173}" type="presParOf" srcId="{D1D3F18E-6336-F447-BA0F-6D16ACB09135}" destId="{EA244638-1DBD-5748-A649-280B37912CCE}" srcOrd="7" destOrd="0" presId="urn:microsoft.com/office/officeart/2005/8/layout/radial1"/>
    <dgm:cxn modelId="{789F7077-E2BD-CB4C-9A7B-34F7F744BE14}" type="presParOf" srcId="{EA244638-1DBD-5748-A649-280B37912CCE}" destId="{7C60AF16-0284-9C42-98A7-60817472C7B6}" srcOrd="0" destOrd="0" presId="urn:microsoft.com/office/officeart/2005/8/layout/radial1"/>
    <dgm:cxn modelId="{3508403B-5CDF-A54E-AAEB-B4C186DD84AD}" type="presParOf" srcId="{D1D3F18E-6336-F447-BA0F-6D16ACB09135}" destId="{A35B6CD6-26DD-1242-B977-1758CCF46B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8576-6BAF-954F-9C9C-68377A0F26A7}">
      <dsp:nvSpPr>
        <dsp:cNvPr id="0" name=""/>
        <dsp:cNvSpPr/>
      </dsp:nvSpPr>
      <dsp:spPr>
        <a:xfrm>
          <a:off x="3563861" y="2311510"/>
          <a:ext cx="1822992" cy="18229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GIS</a:t>
          </a:r>
        </a:p>
      </dsp:txBody>
      <dsp:txXfrm>
        <a:off x="3830832" y="2578481"/>
        <a:ext cx="1289050" cy="1289050"/>
      </dsp:txXfrm>
    </dsp:sp>
    <dsp:sp modelId="{D382BCC9-38E6-D240-8BBF-BEB96B01AC23}">
      <dsp:nvSpPr>
        <dsp:cNvPr id="0" name=""/>
        <dsp:cNvSpPr/>
      </dsp:nvSpPr>
      <dsp:spPr>
        <a:xfrm rot="16200000">
          <a:off x="4357304" y="2175121"/>
          <a:ext cx="236107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236107" y="183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4469455" y="2187553"/>
        <a:ext cx="11805" cy="11805"/>
      </dsp:txXfrm>
    </dsp:sp>
    <dsp:sp modelId="{9DB83C90-CA4D-C04D-B4EE-B653DDC39357}">
      <dsp:nvSpPr>
        <dsp:cNvPr id="0" name=""/>
        <dsp:cNvSpPr/>
      </dsp:nvSpPr>
      <dsp:spPr>
        <a:xfrm>
          <a:off x="2773576" y="260868"/>
          <a:ext cx="3403564" cy="18145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Laitteisto ja järjestelmät (tietokone, </a:t>
          </a:r>
          <a:r>
            <a:rPr lang="fi-FI" sz="2000" kern="1200" dirty="0" err="1"/>
            <a:t>gps</a:t>
          </a:r>
          <a:r>
            <a:rPr lang="fi-FI" sz="2000" kern="1200" dirty="0"/>
            <a:t>)</a:t>
          </a:r>
        </a:p>
      </dsp:txBody>
      <dsp:txXfrm>
        <a:off x="3272016" y="526600"/>
        <a:ext cx="2406684" cy="1283070"/>
      </dsp:txXfrm>
    </dsp:sp>
    <dsp:sp modelId="{24314C4F-F2BA-EC4B-B24A-C1046DD5DF1F}">
      <dsp:nvSpPr>
        <dsp:cNvPr id="0" name=""/>
        <dsp:cNvSpPr/>
      </dsp:nvSpPr>
      <dsp:spPr>
        <a:xfrm rot="28971">
          <a:off x="5386813" y="3214458"/>
          <a:ext cx="499490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499490" y="183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5624071" y="3220305"/>
        <a:ext cx="24974" cy="24974"/>
      </dsp:txXfrm>
    </dsp:sp>
    <dsp:sp modelId="{73707F54-3890-0E45-854D-F221B838878F}">
      <dsp:nvSpPr>
        <dsp:cNvPr id="0" name=""/>
        <dsp:cNvSpPr/>
      </dsp:nvSpPr>
      <dsp:spPr>
        <a:xfrm>
          <a:off x="5886165" y="2298803"/>
          <a:ext cx="2973392" cy="1897243"/>
        </a:xfrm>
        <a:prstGeom prst="ellipse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Paikkatieto-ohjelmat (paikkatietoikkuna, google </a:t>
          </a:r>
          <a:r>
            <a:rPr lang="fi-FI" sz="2000" kern="1200" dirty="0" err="1"/>
            <a:t>maps</a:t>
          </a:r>
          <a:endParaRPr lang="fi-FI" sz="2000" kern="1200" dirty="0"/>
        </a:p>
      </dsp:txBody>
      <dsp:txXfrm>
        <a:off x="6321608" y="2576648"/>
        <a:ext cx="2102506" cy="1341553"/>
      </dsp:txXfrm>
    </dsp:sp>
    <dsp:sp modelId="{9F104A59-DA83-9448-8E23-E9A166BEC3A8}">
      <dsp:nvSpPr>
        <dsp:cNvPr id="0" name=""/>
        <dsp:cNvSpPr/>
      </dsp:nvSpPr>
      <dsp:spPr>
        <a:xfrm rot="5400000">
          <a:off x="4284730" y="4306796"/>
          <a:ext cx="381255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381255" y="183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4465826" y="4315599"/>
        <a:ext cx="19062" cy="19062"/>
      </dsp:txXfrm>
    </dsp:sp>
    <dsp:sp modelId="{A18DE7AB-4ABE-5245-9BAE-6B79164A9D0F}">
      <dsp:nvSpPr>
        <dsp:cNvPr id="0" name=""/>
        <dsp:cNvSpPr/>
      </dsp:nvSpPr>
      <dsp:spPr>
        <a:xfrm>
          <a:off x="2662291" y="4515758"/>
          <a:ext cx="3626133" cy="2159225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Paikkatietoaineistot (ominaisuus ja paikkatieto, kenttätutkimukset, koordinaatit)</a:t>
          </a:r>
        </a:p>
      </dsp:txBody>
      <dsp:txXfrm>
        <a:off x="3193326" y="4831969"/>
        <a:ext cx="2564063" cy="1526803"/>
      </dsp:txXfrm>
    </dsp:sp>
    <dsp:sp modelId="{EA244638-1DBD-5748-A649-280B37912CCE}">
      <dsp:nvSpPr>
        <dsp:cNvPr id="0" name=""/>
        <dsp:cNvSpPr/>
      </dsp:nvSpPr>
      <dsp:spPr>
        <a:xfrm rot="10739250">
          <a:off x="3200414" y="3223991"/>
          <a:ext cx="363617" cy="36669"/>
        </a:xfrm>
        <a:custGeom>
          <a:avLst/>
          <a:gdLst/>
          <a:ahLst/>
          <a:cxnLst/>
          <a:rect l="0" t="0" r="0" b="0"/>
          <a:pathLst>
            <a:path>
              <a:moveTo>
                <a:pt x="0" y="18334"/>
              </a:moveTo>
              <a:lnTo>
                <a:pt x="363617" y="183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 rot="10800000">
        <a:off x="3373133" y="3233235"/>
        <a:ext cx="18180" cy="18180"/>
      </dsp:txXfrm>
    </dsp:sp>
    <dsp:sp modelId="{A35B6CD6-26DD-1242-B977-1758CCF46B8A}">
      <dsp:nvSpPr>
        <dsp:cNvPr id="0" name=""/>
        <dsp:cNvSpPr/>
      </dsp:nvSpPr>
      <dsp:spPr>
        <a:xfrm>
          <a:off x="223387" y="2317768"/>
          <a:ext cx="2977622" cy="1908144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Käyttäjät ja osaaminen</a:t>
          </a:r>
        </a:p>
      </dsp:txBody>
      <dsp:txXfrm>
        <a:off x="659450" y="2597209"/>
        <a:ext cx="2105496" cy="134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DD83-E9B2-5342-9756-906D7AC62E15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91AE6-0B97-E84D-910A-D81995F549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09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4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6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86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41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95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CFCC8-FEE4-E149-AA02-4000F76AA3B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95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1AE6-0B97-E84D-910A-D81995F5496F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5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01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9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7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00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17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5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7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8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4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9431-D940-2940-B333-A51569E092CD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8CB0-F39C-3748-9C10-2CA0027F5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5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chart" Target="../charts/chart1.xm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yle.fi/aihe/artikkeli/2015/12/15/aluetutkimus-ge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Flying obj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0" name="Kuva 9" descr="IMG_55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752019" cy="3834679"/>
          </a:xfrm>
          <a:prstGeom prst="rect">
            <a:avLst/>
          </a:prstGeom>
        </p:spPr>
      </p:pic>
      <p:pic>
        <p:nvPicPr>
          <p:cNvPr id="12" name="Kuva 11" descr="Lich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30" y="-1"/>
            <a:ext cx="4206270" cy="236602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Paikkatieto </a:t>
            </a:r>
            <a:r>
              <a:rPr lang="fi-FI" dirty="0"/>
              <a:t>ja </a:t>
            </a:r>
            <a:r>
              <a:rPr lang="fi-FI" dirty="0">
                <a:solidFill>
                  <a:schemeClr val="bg1"/>
                </a:solidFill>
              </a:rPr>
              <a:t>paikkatietojärjestelmät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Aluetutkimuksen kurssi, 22.04.2016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nkaappaus 2016-4-19 kello 13.36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8" y="605072"/>
            <a:ext cx="8946914" cy="64988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518" y="-156296"/>
            <a:ext cx="8229600" cy="1143000"/>
          </a:xfrm>
        </p:spPr>
        <p:txBody>
          <a:bodyPr/>
          <a:lstStyle/>
          <a:p>
            <a:r>
              <a:rPr lang="en-US" dirty="0" err="1"/>
              <a:t>Reittisuunnittelua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0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villetah\AppData\Local\Temp\Steindaljäkäläpistee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7695"/>
            <a:ext cx="4581554" cy="37303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26"/>
          <p:cNvGraphicFramePr/>
          <p:nvPr>
            <p:extLst>
              <p:ext uri="{D42A27DB-BD31-4B8C-83A1-F6EECF244321}">
                <p14:modId xmlns:p14="http://schemas.microsoft.com/office/powerpoint/2010/main" val="2464089321"/>
              </p:ext>
            </p:extLst>
          </p:nvPr>
        </p:nvGraphicFramePr>
        <p:xfrm>
          <a:off x="0" y="603307"/>
          <a:ext cx="9119365" cy="256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07" y="-230170"/>
            <a:ext cx="8229600" cy="1143000"/>
          </a:xfrm>
        </p:spPr>
        <p:txBody>
          <a:bodyPr/>
          <a:lstStyle/>
          <a:p>
            <a:r>
              <a:rPr lang="en-US" dirty="0" err="1" smtClean="0"/>
              <a:t>Jäätikkö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jäkälätutkimusta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93"/>
          <a:stretch/>
        </p:blipFill>
        <p:spPr bwMode="auto">
          <a:xfrm>
            <a:off x="4581554" y="3177668"/>
            <a:ext cx="4562446" cy="3586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38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nkaappaus 2016-4-19 kello 23.08.07.png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340" y="3061948"/>
            <a:ext cx="5478795" cy="35564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0634"/>
            <a:ext cx="8229600" cy="1143000"/>
          </a:xfrm>
        </p:spPr>
        <p:txBody>
          <a:bodyPr/>
          <a:lstStyle/>
          <a:p>
            <a:r>
              <a:rPr lang="fi-FI" dirty="0">
                <a:solidFill>
                  <a:srgbClr val="000000"/>
                </a:solidFill>
              </a:rPr>
              <a:t>Paikkatietosovellus 1. - Globalis.fi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94662"/>
            <a:ext cx="8229600" cy="4525963"/>
          </a:xfrm>
        </p:spPr>
        <p:txBody>
          <a:bodyPr/>
          <a:lstStyle/>
          <a:p>
            <a:r>
              <a:rPr lang="fi-FI" dirty="0"/>
              <a:t>Suomen YK-liiton ylläpitämä</a:t>
            </a:r>
          </a:p>
          <a:p>
            <a:r>
              <a:rPr lang="fi-FI" dirty="0"/>
              <a:t>Ajantasaista tietoa ympäri maailmaa</a:t>
            </a:r>
          </a:p>
          <a:p>
            <a:r>
              <a:rPr lang="fi-FI" dirty="0"/>
              <a:t>Maa- ja aluekohtaista ominaisuustietoa </a:t>
            </a:r>
          </a:p>
        </p:txBody>
      </p:sp>
    </p:spTree>
    <p:extLst>
      <p:ext uri="{BB962C8B-B14F-4D97-AF65-F5344CB8AC3E}">
        <p14:creationId xmlns:p14="http://schemas.microsoft.com/office/powerpoint/2010/main" val="224558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Etsi vastauksia seuraaviin kysymyksiin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Missä Euroopassa on suurin väestönkasvu vuoden 1900- ja 2005-luvun välillä?</a:t>
            </a:r>
          </a:p>
          <a:p>
            <a:r>
              <a:rPr lang="fi-FI" dirty="0"/>
              <a:t>Missä maassa on havaittavissa eniten metsäkatoa?</a:t>
            </a:r>
          </a:p>
          <a:p>
            <a:r>
              <a:rPr lang="fi-FI" dirty="0"/>
              <a:t>Missä maailmassa lämpötila nousee eniten vuoteen 2099 mennessä?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034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Kotitehtävät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Kotitehtäväksi</a:t>
            </a:r>
            <a:r>
              <a:rPr lang="en-US" dirty="0"/>
              <a:t> YO-</a:t>
            </a:r>
            <a:r>
              <a:rPr lang="en-US" dirty="0" err="1"/>
              <a:t>tehtävä</a:t>
            </a:r>
            <a:endParaRPr lang="en-US" dirty="0"/>
          </a:p>
          <a:p>
            <a:pPr lvl="1"/>
            <a:r>
              <a:rPr lang="en-US" sz="3200" dirty="0"/>
              <a:t>K2012, </a:t>
            </a:r>
            <a:r>
              <a:rPr lang="en-US" sz="3200" dirty="0" err="1"/>
              <a:t>teht</a:t>
            </a:r>
            <a:r>
              <a:rPr lang="en-US" sz="3200" dirty="0"/>
              <a:t>. 8</a:t>
            </a:r>
          </a:p>
          <a:p>
            <a:pPr lvl="1"/>
            <a:r>
              <a:rPr lang="en-US" sz="3200" dirty="0"/>
              <a:t>Peda.net</a:t>
            </a:r>
          </a:p>
          <a:p>
            <a:r>
              <a:rPr lang="en-US" dirty="0" err="1"/>
              <a:t>Käy</a:t>
            </a:r>
            <a:r>
              <a:rPr lang="en-US" dirty="0"/>
              <a:t> </a:t>
            </a:r>
            <a:r>
              <a:rPr lang="en-US" dirty="0" err="1"/>
              <a:t>katsomassa</a:t>
            </a:r>
            <a:r>
              <a:rPr lang="en-US" dirty="0"/>
              <a:t> </a:t>
            </a:r>
            <a:r>
              <a:rPr lang="en-US" dirty="0" err="1"/>
              <a:t>YLE:n</a:t>
            </a:r>
            <a:r>
              <a:rPr lang="en-US" dirty="0"/>
              <a:t> </a:t>
            </a:r>
            <a:r>
              <a:rPr lang="en-US" dirty="0" err="1"/>
              <a:t>abitreenin</a:t>
            </a:r>
            <a:r>
              <a:rPr lang="en-US" dirty="0"/>
              <a:t> </a:t>
            </a:r>
            <a:r>
              <a:rPr lang="en-US" dirty="0" err="1"/>
              <a:t>sivusto</a:t>
            </a:r>
            <a:r>
              <a:rPr lang="en-US" dirty="0"/>
              <a:t> GE4</a:t>
            </a:r>
          </a:p>
          <a:p>
            <a:endParaRPr lang="en-US" dirty="0"/>
          </a:p>
          <a:p>
            <a:r>
              <a:rPr lang="en-US" dirty="0" err="1"/>
              <a:t>Kuvat</a:t>
            </a:r>
            <a:r>
              <a:rPr lang="en-US" dirty="0"/>
              <a:t>: © Ville </a:t>
            </a:r>
            <a:r>
              <a:rPr lang="en-US" dirty="0" err="1"/>
              <a:t>Tahvanainen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5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paikkatieto? </a:t>
            </a:r>
            <a:r>
              <a:rPr lang="fi-FI" sz="3300" dirty="0"/>
              <a:t>(</a:t>
            </a:r>
            <a:r>
              <a:rPr lang="fi-FI" sz="3300" dirty="0" err="1"/>
              <a:t>Geographical</a:t>
            </a:r>
            <a:r>
              <a:rPr lang="fi-FI" sz="3300" dirty="0"/>
              <a:t> </a:t>
            </a:r>
            <a:r>
              <a:rPr lang="fi-FI" sz="3300" dirty="0" err="1"/>
              <a:t>Information</a:t>
            </a:r>
            <a:r>
              <a:rPr lang="fi-FI" sz="3300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dirty="0"/>
              <a:t>Kostuu sijainti- ja ominaisuustiedosta </a:t>
            </a:r>
          </a:p>
          <a:p>
            <a:pPr lvl="1"/>
            <a:r>
              <a:rPr lang="fi-FI" dirty="0"/>
              <a:t>Esim. puhelinluettelo (nimi, osoite ja numero)</a:t>
            </a:r>
          </a:p>
          <a:p>
            <a:pPr lvl="1"/>
            <a:r>
              <a:rPr lang="fi-FI" dirty="0"/>
              <a:t>Ominaisuustieto: esim. talon arvo ja omistaja</a:t>
            </a:r>
          </a:p>
          <a:p>
            <a:pPr lvl="1"/>
            <a:r>
              <a:rPr lang="fi-FI" dirty="0"/>
              <a:t>Sijaintitieto: koordinaatit, paikkakunta, osoite</a:t>
            </a:r>
          </a:p>
          <a:p>
            <a:r>
              <a:rPr lang="fi-FI" dirty="0"/>
              <a:t>GPS (Global </a:t>
            </a:r>
            <a:r>
              <a:rPr lang="fi-FI" dirty="0" err="1"/>
              <a:t>Positioning</a:t>
            </a:r>
            <a:r>
              <a:rPr lang="fi-FI" dirty="0"/>
              <a:t> System)</a:t>
            </a:r>
          </a:p>
          <a:p>
            <a:pPr lvl="1"/>
            <a:r>
              <a:rPr lang="fi-FI" dirty="0"/>
              <a:t>Määrittelee sijainnin ja on tarkoitettu alun perin sotilaskäyttöön</a:t>
            </a:r>
          </a:p>
          <a:p>
            <a:pPr lvl="1"/>
            <a:r>
              <a:rPr lang="fi-FI" dirty="0"/>
              <a:t>Useimmissa mobiililaitteessa sisäänrakennettuna</a:t>
            </a:r>
          </a:p>
          <a:p>
            <a:pPr lvl="1"/>
            <a:r>
              <a:rPr lang="fi-FI" dirty="0"/>
              <a:t>Vaatii toimiakseen laitteen ja yhteyden satelliitteihin</a:t>
            </a:r>
          </a:p>
        </p:txBody>
      </p:sp>
    </p:spTree>
    <p:extLst>
      <p:ext uri="{BB962C8B-B14F-4D97-AF65-F5344CB8AC3E}">
        <p14:creationId xmlns:p14="http://schemas.microsoft.com/office/powerpoint/2010/main" val="340529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320" y="515270"/>
            <a:ext cx="835706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on GIS? </a:t>
            </a:r>
            <a:r>
              <a:rPr lang="fi-FI" sz="3300" dirty="0"/>
              <a:t>(</a:t>
            </a:r>
            <a:r>
              <a:rPr lang="fi-FI" sz="3300" dirty="0" err="1"/>
              <a:t>Geographical</a:t>
            </a:r>
            <a:r>
              <a:rPr lang="fi-FI" sz="3300" dirty="0"/>
              <a:t> </a:t>
            </a:r>
            <a:r>
              <a:rPr lang="fi-FI" sz="3300" dirty="0" err="1"/>
              <a:t>Information</a:t>
            </a:r>
            <a:r>
              <a:rPr lang="fi-FI" sz="3300" dirty="0"/>
              <a:t> System)</a:t>
            </a:r>
            <a:br>
              <a:rPr lang="fi-FI" sz="3300" dirty="0"/>
            </a:br>
            <a:endParaRPr lang="en-US" sz="33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Paikkatieto + järjestelmä = paikkatietojärjestelmä</a:t>
            </a:r>
          </a:p>
          <a:p>
            <a:r>
              <a:rPr lang="fi-FI" dirty="0"/>
              <a:t>Koostuu:</a:t>
            </a:r>
          </a:p>
          <a:p>
            <a:pPr marL="800100" lvl="1" indent="-342900"/>
            <a:r>
              <a:rPr lang="fi-FI" dirty="0"/>
              <a:t>kerätystä paikkatietoaineistosta, </a:t>
            </a:r>
          </a:p>
          <a:p>
            <a:pPr marL="800100" lvl="1" indent="-342900"/>
            <a:r>
              <a:rPr lang="fi-FI" dirty="0"/>
              <a:t>sitä analysoitavista ohjelmista, </a:t>
            </a:r>
          </a:p>
          <a:p>
            <a:pPr marL="800100" lvl="1" indent="-342900"/>
            <a:r>
              <a:rPr lang="fi-FI" dirty="0"/>
              <a:t>käyttäjistä ja laitteistoista</a:t>
            </a:r>
          </a:p>
          <a:p>
            <a:r>
              <a:rPr lang="fi-FI" dirty="0" err="1"/>
              <a:t>Geoinformatiikka</a:t>
            </a:r>
            <a:r>
              <a:rPr lang="fi-FI" dirty="0"/>
              <a:t> = paikkatietoa tutkiva ja käyttävä oppiala</a:t>
            </a:r>
          </a:p>
          <a:p>
            <a:r>
              <a:rPr lang="fi-FI" dirty="0"/>
              <a:t>Kaukokartoitus</a:t>
            </a:r>
          </a:p>
          <a:p>
            <a:pPr lvl="1"/>
            <a:r>
              <a:rPr lang="fi-FI" dirty="0"/>
              <a:t>Lentävän laitteen avulla tehtävää mittausta ja tulkintaa</a:t>
            </a:r>
          </a:p>
        </p:txBody>
      </p:sp>
    </p:spTree>
    <p:extLst>
      <p:ext uri="{BB962C8B-B14F-4D97-AF65-F5344CB8AC3E}">
        <p14:creationId xmlns:p14="http://schemas.microsoft.com/office/powerpoint/2010/main" val="39479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170728135"/>
              </p:ext>
            </p:extLst>
          </p:nvPr>
        </p:nvGraphicFramePr>
        <p:xfrm>
          <a:off x="195398" y="85477"/>
          <a:ext cx="8948602" cy="66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71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Sovelluksia</a:t>
            </a:r>
            <a:r>
              <a:rPr lang="en-US" dirty="0"/>
              <a:t> </a:t>
            </a:r>
            <a:r>
              <a:rPr lang="en-US" dirty="0" err="1"/>
              <a:t>GIS:stä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  <a:hlinkClick r:id="rId3"/>
              </a:rPr>
              <a:t>http://yle.fi/aihe/artikkeli/2015/12/15/aluetutkimus-ge4</a:t>
            </a:r>
            <a:endParaRPr lang="en-US" dirty="0">
              <a:latin typeface="Calibri" charset="0"/>
            </a:endParaRPr>
          </a:p>
          <a:p>
            <a:r>
              <a:rPr lang="en-US" dirty="0" err="1">
                <a:latin typeface="Calibri" charset="0"/>
              </a:rPr>
              <a:t>Tutustu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sivustoon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myös</a:t>
            </a:r>
            <a:r>
              <a:rPr lang="en-US" dirty="0">
                <a:latin typeface="Calibri" charset="0"/>
              </a:rPr>
              <a:t> kotona!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54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3538" y="0"/>
            <a:ext cx="5130137" cy="6883852"/>
          </a:xfrm>
          <a:prstGeom prst="rect">
            <a:avLst/>
          </a:prstGeom>
        </p:spPr>
      </p:pic>
      <p:pic>
        <p:nvPicPr>
          <p:cNvPr id="3" name="Kuva 2" descr="IMG_16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4394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94" y="566370"/>
            <a:ext cx="8823734" cy="6217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96" y="-82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yhdyskuntasuunnittelusta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Villetah_gisjatko13\Harjoitus2\Harjoitus2_portfolioo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1019175"/>
            <a:ext cx="6800850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Ympäristövaikutusten</a:t>
            </a:r>
            <a:r>
              <a:rPr lang="en-US" dirty="0"/>
              <a:t> </a:t>
            </a:r>
            <a:r>
              <a:rPr lang="en-US" dirty="0" err="1"/>
              <a:t>arviointia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7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nkaappaus 2016-4-19 kello 13.3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5" y="714119"/>
            <a:ext cx="8774941" cy="59771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385" y="-57796"/>
            <a:ext cx="8229600" cy="1143000"/>
          </a:xfrm>
        </p:spPr>
        <p:txBody>
          <a:bodyPr/>
          <a:lstStyle/>
          <a:p>
            <a:r>
              <a:rPr lang="en-US"/>
              <a:t>Liikennesuunnittelua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264</Words>
  <Application>Microsoft Macintosh PowerPoint</Application>
  <PresentationFormat>Näytössä katseltava diaesitys (4:3)</PresentationFormat>
  <Paragraphs>58</Paragraphs>
  <Slides>14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Paikkatieto ja paikkatietojärjestelmät</vt:lpstr>
      <vt:lpstr>Mitä paikkatieto? (Geographical Information)</vt:lpstr>
      <vt:lpstr>Mitä on GIS? (Geographical Information System) </vt:lpstr>
      <vt:lpstr>PowerPoint-esitys</vt:lpstr>
      <vt:lpstr>Sovelluksia GIS:stä</vt:lpstr>
      <vt:lpstr>PowerPoint-esitys</vt:lpstr>
      <vt:lpstr>Esimerkki yhdyskuntasuunnittelusta</vt:lpstr>
      <vt:lpstr>Ympäristövaikutusten arviointia</vt:lpstr>
      <vt:lpstr>Liikennesuunnittelua</vt:lpstr>
      <vt:lpstr>Reittisuunnittelua</vt:lpstr>
      <vt:lpstr>Jäätikkö- ja jäkälätutkimusta</vt:lpstr>
      <vt:lpstr>Paikkatietosovellus 1. - Globalis.fi</vt:lpstr>
      <vt:lpstr>Etsi vastauksia seuraaviin kysymyksiin</vt:lpstr>
      <vt:lpstr>Kotitehtävät</vt:lpstr>
    </vt:vector>
  </TitlesOfParts>
  <Company>Itä-Suomen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Aluetutkimus</dc:title>
  <dc:creator>Ville Tahvanainen</dc:creator>
  <cp:lastModifiedBy>Ville Tahvanainen</cp:lastModifiedBy>
  <cp:revision>9</cp:revision>
  <dcterms:created xsi:type="dcterms:W3CDTF">2016-04-19T10:33:29Z</dcterms:created>
  <dcterms:modified xsi:type="dcterms:W3CDTF">2016-04-21T15:29:39Z</dcterms:modified>
</cp:coreProperties>
</file>