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16" r:id="rId5"/>
    <p:sldId id="259" r:id="rId6"/>
    <p:sldId id="317" r:id="rId7"/>
    <p:sldId id="300" r:id="rId8"/>
    <p:sldId id="302" r:id="rId9"/>
    <p:sldId id="318" r:id="rId10"/>
    <p:sldId id="313" r:id="rId11"/>
    <p:sldId id="310" r:id="rId12"/>
    <p:sldId id="311" r:id="rId13"/>
    <p:sldId id="319" r:id="rId14"/>
    <p:sldId id="321" r:id="rId15"/>
    <p:sldId id="314" r:id="rId16"/>
    <p:sldId id="315" r:id="rId17"/>
    <p:sldId id="278" r:id="rId18"/>
    <p:sldId id="320" r:id="rId19"/>
    <p:sldId id="276" r:id="rId20"/>
    <p:sldId id="275" r:id="rId21"/>
    <p:sldId id="279" r:id="rId22"/>
    <p:sldId id="288" r:id="rId23"/>
    <p:sldId id="312" r:id="rId24"/>
  </p:sldIdLst>
  <p:sldSz cx="12192000" cy="6858000"/>
  <p:notesSz cx="6858000" cy="9144000"/>
  <p:embeddedFontLst>
    <p:embeddedFont>
      <p:font typeface="Aleo" panose="020F0802020204030203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Lato Black" panose="020F0502020204030203" pitchFamily="34" charset="0"/>
      <p:bold r:id="rId39"/>
      <p:boldItalic r:id="rId4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02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665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AC6A8-8EDF-4A74-A9A2-58A0DE9472CC}" v="24" dt="2020-08-20T06:26:25.426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5116" autoAdjust="0"/>
  </p:normalViewPr>
  <p:slideViewPr>
    <p:cSldViewPr showGuides="1">
      <p:cViewPr varScale="1">
        <p:scale>
          <a:sx n="98" d="100"/>
          <a:sy n="98" d="100"/>
        </p:scale>
        <p:origin x="1080" y="84"/>
      </p:cViewPr>
      <p:guideLst>
        <p:guide orient="horz" pos="2160"/>
        <p:guide orient="horz" pos="3884"/>
        <p:guide orient="horz" pos="300"/>
        <p:guide orient="horz" pos="1117"/>
        <p:guide pos="302"/>
        <p:guide pos="7378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karinen, Eija" userId="S::ekkauran@jyu.fi::cb690443-1815-4658-a1a1-e7d8e58e90ac" providerId="AD" clId="Web-{3FAAC6A8-8EDF-4A74-A9A2-58A0DE9472CC}"/>
    <pc:docChg chg="modSld">
      <pc:chgData name="Pakarinen, Eija" userId="S::ekkauran@jyu.fi::cb690443-1815-4658-a1a1-e7d8e58e90ac" providerId="AD" clId="Web-{3FAAC6A8-8EDF-4A74-A9A2-58A0DE9472CC}" dt="2020-08-20T06:26:25.426" v="23" actId="20577"/>
      <pc:docMkLst>
        <pc:docMk/>
      </pc:docMkLst>
      <pc:sldChg chg="modSp">
        <pc:chgData name="Pakarinen, Eija" userId="S::ekkauran@jyu.fi::cb690443-1815-4658-a1a1-e7d8e58e90ac" providerId="AD" clId="Web-{3FAAC6A8-8EDF-4A74-A9A2-58A0DE9472CC}" dt="2020-08-20T06:26:25.426" v="23" actId="20577"/>
        <pc:sldMkLst>
          <pc:docMk/>
          <pc:sldMk cId="292680749" sldId="260"/>
        </pc:sldMkLst>
        <pc:spChg chg="mod">
          <ac:chgData name="Pakarinen, Eija" userId="S::ekkauran@jyu.fi::cb690443-1815-4658-a1a1-e7d8e58e90ac" providerId="AD" clId="Web-{3FAAC6A8-8EDF-4A74-A9A2-58A0DE9472CC}" dt="2020-08-20T06:26:01.441" v="21"/>
          <ac:spMkLst>
            <pc:docMk/>
            <pc:sldMk cId="292680749" sldId="260"/>
            <ac:spMk id="2" creationId="{00000000-0000-0000-0000-000000000000}"/>
          </ac:spMkLst>
        </pc:spChg>
        <pc:spChg chg="mod">
          <ac:chgData name="Pakarinen, Eija" userId="S::ekkauran@jyu.fi::cb690443-1815-4658-a1a1-e7d8e58e90ac" providerId="AD" clId="Web-{3FAAC6A8-8EDF-4A74-A9A2-58A0DE9472CC}" dt="2020-08-20T06:26:25.426" v="23" actId="20577"/>
          <ac:spMkLst>
            <pc:docMk/>
            <pc:sldMk cId="292680749" sldId="260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26.9.2020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26.9.2020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585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652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1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3322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306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Vrt. </a:t>
            </a:r>
            <a:r>
              <a:rPr lang="fi-FI" dirty="0" err="1" smtClean="0"/>
              <a:t>JYU:n</a:t>
            </a:r>
            <a:r>
              <a:rPr lang="fi-FI" dirty="0" smtClean="0"/>
              <a:t> kandipohjaan..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183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306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9700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216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9306-EEEB-46CA-86DA-9B46F8E616B0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669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753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44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93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394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00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98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943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793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046A8C-5A2D-4C67-A58D-0BC41DD41999}" type="datetime1">
              <a:rPr lang="fi-FI" smtClean="0"/>
              <a:t>26.9.2020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32CA36-1561-45B3-A1B4-35ED27ECF791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2E643B-A9DB-4FD6-8BDB-7EA639342561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6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7506C7-8216-4EC3-87F2-392A1381FF92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1F2E-DC71-4048-9C3D-E0D1A7B75486}" type="datetime1">
              <a:rPr lang="fi-FI" smtClean="0"/>
              <a:t>26.9.2020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A60-FF9F-4C24-9C4E-EAB0E3EE7704}" type="datetime1">
              <a:rPr lang="fi-FI" smtClean="0"/>
              <a:t>26.9.2020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3F0-3DF9-4060-AF91-3F96E5F5FDB5}" type="datetime1">
              <a:rPr lang="fi-FI" smtClean="0"/>
              <a:t>26.9.2020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F8-8B8A-43EF-8D1C-8688DBAE1386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C310-250E-4EA1-8C85-02241155759C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E9DE80-CFF9-433E-BC83-90E7C25BFB84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453336"/>
            <a:ext cx="798984" cy="144463"/>
          </a:xfrm>
        </p:spPr>
        <p:txBody>
          <a:bodyPr/>
          <a:lstStyle>
            <a:lvl1pPr algn="l">
              <a:defRPr/>
            </a:lvl1pPr>
          </a:lstStyle>
          <a:p>
            <a:fld id="{7AE1A52A-7A45-4747-8826-46DCD6690801}" type="datetime1">
              <a:rPr lang="fi-FI" smtClean="0"/>
              <a:t>26.9.2020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453336"/>
            <a:ext cx="4392488" cy="144463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3336"/>
            <a:ext cx="431999" cy="144016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41C3D-23E1-4DC5-A36F-C06D0292279E}" type="datetime1">
              <a:rPr lang="fi-FI" smtClean="0"/>
              <a:t>26.9.2020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C96-8B78-4B19-90A3-2C22DB5F97CB}" type="datetime1">
              <a:rPr lang="fi-FI" smtClean="0"/>
              <a:t>26.9.2020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C53D-0787-4619-B803-FB4E52B4C727}" type="datetime1">
              <a:rPr lang="fi-FI" smtClean="0"/>
              <a:t>26.9.2020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56588" y="5373216"/>
            <a:ext cx="3455987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374A-B6D5-4C79-9E3A-C9CBEE1AD41C}" type="datetime1">
              <a:rPr lang="fi-FI" smtClean="0"/>
              <a:t>26.9.2020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433-B9E6-4CF4-8471-478F74666DCC}" type="datetime1">
              <a:rPr lang="fi-FI" smtClean="0"/>
              <a:t>26.9.2020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60A9A-4E1A-4CFD-BDF0-5604E43758BB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C7D-9AB6-4C39-BBB7-9E927F314F99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77D63E-B525-4531-86B9-70BF5994A5E7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6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4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1188C8-9CC8-4312-B771-F2615844C916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892185-40C9-4322-B0DE-C3FF274F1397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9F6140-E4BC-4CA0-9B8B-3660C5320C66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349AAB-80AB-47F6-82CA-7DB8DC13BA8B}" type="datetime1">
              <a:rPr lang="fi-FI" smtClean="0"/>
              <a:t>26.9.2020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2ED2AF-B0EA-4920-9061-A550D71E1051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1EC-2B0A-4FE3-A356-5289FE592203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DCEB-E87B-4C58-B7E8-DD4C6464F7EE}" type="datetime1">
              <a:rPr lang="fi-FI" smtClean="0"/>
              <a:t>26.9.2020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C035652-A999-4118-9606-1DF5E56EF1CF}" type="datetime1">
              <a:rPr lang="fi-FI" smtClean="0"/>
              <a:t>26.9.2020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5B3C-1CD8-4921-8D7D-770BBD368115}" type="datetime1">
              <a:rPr lang="fi-FI" smtClean="0"/>
              <a:t>26.9.2020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608165-F82C-4B10-A2FA-6B878740236B}" type="datetime1">
              <a:rPr lang="fi-FI" smtClean="0"/>
              <a:t>26.9.2020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A200D1-495A-4A38-AFEB-181491454DF7}" type="datetime1">
              <a:rPr lang="fi-FI" smtClean="0"/>
              <a:t>26.9.2020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1C972E6-FDAA-41EE-A0A9-155028D32E5D}" type="datetime1">
              <a:rPr lang="fi-FI" smtClean="0"/>
              <a:t>26.9.2020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D79E-ECCD-49B3-9BE8-21DD6AA31017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8C5A31-2DDA-4091-813B-5D417EA1ACDE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289DF-FBA3-4597-A904-E307E3C84334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64FC23-7509-4456-9D52-DAA8222108B6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8488" y="6453336"/>
            <a:ext cx="798984" cy="1444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38343E28-05A7-420A-84FB-51E3F853D4CB}" type="datetime1">
              <a:rPr lang="fi-FI" smtClean="0"/>
              <a:t>26.9.2020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3336"/>
            <a:ext cx="4392488" cy="1444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1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5" y="6453336"/>
            <a:ext cx="431999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/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63" r:id="rId7"/>
    <p:sldLayoutId id="2147483651" r:id="rId8"/>
    <p:sldLayoutId id="2147483664" r:id="rId9"/>
    <p:sldLayoutId id="2147483667" r:id="rId10"/>
    <p:sldLayoutId id="2147483665" r:id="rId11"/>
    <p:sldLayoutId id="2147483666" r:id="rId12"/>
    <p:sldLayoutId id="2147483652" r:id="rId13"/>
    <p:sldLayoutId id="2147483653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69" r:id="rId20"/>
    <p:sldLayoutId id="2147483690" r:id="rId21"/>
    <p:sldLayoutId id="2147483691" r:id="rId22"/>
    <p:sldLayoutId id="2147483692" r:id="rId23"/>
    <p:sldLayoutId id="2147483683" r:id="rId24"/>
    <p:sldLayoutId id="2147483682" r:id="rId25"/>
    <p:sldLayoutId id="2147483684" r:id="rId26"/>
    <p:sldLayoutId id="2147483685" r:id="rId27"/>
    <p:sldLayoutId id="2147483679" r:id="rId28"/>
    <p:sldLayoutId id="2147483680" r:id="rId29"/>
    <p:sldLayoutId id="2147483681" r:id="rId30"/>
    <p:sldLayoutId id="2147483654" r:id="rId31"/>
    <p:sldLayoutId id="2147483655" r:id="rId32"/>
    <p:sldLayoutId id="2147483687" r:id="rId33"/>
    <p:sldLayoutId id="2147483689" r:id="rId34"/>
    <p:sldLayoutId id="2147483686" r:id="rId35"/>
    <p:sldLayoutId id="2147483688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dsbjm4ab3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1C3D-23E1-4DC5-A36F-C06D0292279E}" type="datetime1">
              <a:rPr lang="fi-FI" smtClean="0"/>
              <a:t>26.9.2020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"/>
            <a:ext cx="12288688" cy="69573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5400" y="511625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4000" b="1" spc="-20" dirty="0">
                <a:solidFill>
                  <a:prstClr val="white"/>
                </a:solidFill>
                <a:latin typeface="Aleo"/>
                <a:ea typeface="+mj-ea"/>
                <a:cs typeface="+mj-cs"/>
              </a:rPr>
              <a:t>KANDISEMINAARI</a:t>
            </a:r>
            <a:br>
              <a:rPr lang="fi-FI" sz="4000" b="1" spc="-20" dirty="0">
                <a:solidFill>
                  <a:prstClr val="white"/>
                </a:solidFill>
                <a:latin typeface="Aleo"/>
                <a:ea typeface="+mj-ea"/>
                <a:cs typeface="+mj-cs"/>
              </a:rPr>
            </a:br>
            <a:r>
              <a:rPr lang="fi-FI" sz="4000" b="1" spc="-20" dirty="0">
                <a:solidFill>
                  <a:prstClr val="white"/>
                </a:solidFill>
                <a:latin typeface="Aleo"/>
                <a:ea typeface="+mj-ea"/>
                <a:cs typeface="+mj-cs"/>
              </a:rPr>
              <a:t>2. Tapaaminen</a:t>
            </a:r>
            <a:endParaRPr lang="fi-FI" dirty="0"/>
          </a:p>
        </p:txBody>
      </p:sp>
      <p:sp>
        <p:nvSpPr>
          <p:cNvPr id="10" name="Rectangle 9"/>
          <p:cNvSpPr/>
          <p:nvPr/>
        </p:nvSpPr>
        <p:spPr>
          <a:xfrm>
            <a:off x="8306441" y="493151"/>
            <a:ext cx="4416152" cy="55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400"/>
              </a:spcBef>
              <a:buClr>
                <a:srgbClr val="F1563F"/>
              </a:buClr>
            </a:pPr>
            <a:r>
              <a:rPr lang="fi-FI" sz="2800" spc="-20" dirty="0" smtClean="0">
                <a:solidFill>
                  <a:prstClr val="white"/>
                </a:solidFill>
              </a:rPr>
              <a:t>30.9.2020</a:t>
            </a:r>
            <a:endParaRPr lang="fi-FI" sz="2800" spc="-2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ARTIKKELIN LUKEMINEN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28.9.2020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10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400" dirty="0" smtClean="0"/>
              <a:t>Artikkelia ei tarvitse lukea/ suomentaa sanasta sanaan.</a:t>
            </a:r>
          </a:p>
          <a:p>
            <a:r>
              <a:rPr lang="fi-FI" sz="2400" dirty="0" smtClean="0"/>
              <a:t>”Strateginen lukeminen”</a:t>
            </a:r>
          </a:p>
          <a:p>
            <a:pPr lvl="1"/>
            <a:r>
              <a:rPr lang="fi-FI" sz="2200" dirty="0" smtClean="0"/>
              <a:t>Otsikko </a:t>
            </a:r>
            <a:r>
              <a:rPr lang="fi-FI" sz="2200" dirty="0" smtClean="0">
                <a:sym typeface="Wingdings" panose="05000000000000000000" pitchFamily="2" charset="2"/>
              </a:rPr>
              <a:t> Aihe.</a:t>
            </a:r>
            <a:endParaRPr lang="fi-FI" sz="2200" dirty="0" smtClean="0"/>
          </a:p>
          <a:p>
            <a:pPr lvl="1"/>
            <a:r>
              <a:rPr lang="fi-FI" sz="2200" dirty="0" smtClean="0"/>
              <a:t>Abstrakti </a:t>
            </a:r>
            <a:r>
              <a:rPr lang="fi-FI" sz="2200" dirty="0" smtClean="0">
                <a:sym typeface="Wingdings" panose="05000000000000000000" pitchFamily="2" charset="2"/>
              </a:rPr>
              <a:t> Tutkimus minikoossa.</a:t>
            </a:r>
            <a:endParaRPr lang="fi-FI" sz="2200" dirty="0" smtClean="0"/>
          </a:p>
          <a:p>
            <a:pPr lvl="1"/>
            <a:r>
              <a:rPr lang="fi-FI" sz="2200" dirty="0" smtClean="0"/>
              <a:t>Johdanto </a:t>
            </a:r>
            <a:r>
              <a:rPr lang="fi-FI" sz="2200" dirty="0" smtClean="0">
                <a:sym typeface="Wingdings" panose="05000000000000000000" pitchFamily="2" charset="2"/>
              </a:rPr>
              <a:t> Miksi aihe on tärkeä, mihin laajempaan keskusteluun aihe liittyy.</a:t>
            </a:r>
            <a:endParaRPr lang="fi-FI" sz="2200" dirty="0" smtClean="0"/>
          </a:p>
          <a:p>
            <a:pPr lvl="1"/>
            <a:r>
              <a:rPr lang="fi-FI" sz="2200" dirty="0" smtClean="0"/>
              <a:t>Teoreettinen viitekehys </a:t>
            </a:r>
            <a:r>
              <a:rPr lang="fi-FI" sz="2200" dirty="0" smtClean="0">
                <a:sym typeface="Wingdings" panose="05000000000000000000" pitchFamily="2" charset="2"/>
              </a:rPr>
              <a:t> Käsitteet, aiempi tutkimus.</a:t>
            </a:r>
            <a:endParaRPr lang="fi-FI" sz="2200" dirty="0" smtClean="0"/>
          </a:p>
          <a:p>
            <a:pPr lvl="1"/>
            <a:r>
              <a:rPr lang="fi-FI" sz="2200" dirty="0" smtClean="0"/>
              <a:t>Pohdinta </a:t>
            </a:r>
            <a:r>
              <a:rPr lang="fi-FI" sz="2200" dirty="0" smtClean="0">
                <a:sym typeface="Wingdings" panose="05000000000000000000" pitchFamily="2" charset="2"/>
              </a:rPr>
              <a:t> Tulosten tiivistys pohdinnan alussa, tulokset suhteessa aiempaan tutkimukseen ja mitä pitäisi vielä tutkia.</a:t>
            </a:r>
          </a:p>
          <a:p>
            <a:pPr lvl="1"/>
            <a:r>
              <a:rPr lang="fi-FI" sz="2200" dirty="0" smtClean="0">
                <a:sym typeface="Wingdings" panose="05000000000000000000" pitchFamily="2" charset="2"/>
              </a:rPr>
              <a:t>Tulokset ja menetelmä  Jos olet kiinnostunut ko. menetelmän hyödyntämisestä, haluat ymmärtää analyysiin/tuloksiin liittyviä yksityiskohtia.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7791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MentiMeter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29.9.2020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11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3200" dirty="0"/>
              <a:t>Linkki: </a:t>
            </a:r>
            <a:r>
              <a:rPr lang="fi-FI" sz="3200" dirty="0">
                <a:hlinkClick r:id="rId3"/>
              </a:rPr>
              <a:t>https://</a:t>
            </a:r>
            <a:r>
              <a:rPr lang="fi-FI" sz="3200" dirty="0" smtClean="0">
                <a:hlinkClick r:id="rId3"/>
              </a:rPr>
              <a:t>www.menti.com/dsbjm4ab3b</a:t>
            </a:r>
            <a:endParaRPr lang="fi-FI" sz="3200" dirty="0" smtClean="0"/>
          </a:p>
          <a:p>
            <a:pPr marL="0" indent="0">
              <a:buNone/>
            </a:pPr>
            <a:r>
              <a:rPr lang="fi-FI" sz="3200" dirty="0" smtClean="0"/>
              <a:t>Tai mene osoitteeseen: </a:t>
            </a:r>
            <a:r>
              <a:rPr lang="en-US" sz="3200" b="1" dirty="0"/>
              <a:t>www.menti.com</a:t>
            </a:r>
            <a:r>
              <a:rPr lang="en-US" sz="3200" dirty="0"/>
              <a:t> </a:t>
            </a:r>
            <a:r>
              <a:rPr lang="en-US" sz="3200" dirty="0" smtClean="0"/>
              <a:t>ja </a:t>
            </a:r>
            <a:r>
              <a:rPr lang="en-US" sz="3200" dirty="0" err="1" smtClean="0"/>
              <a:t>käytä</a:t>
            </a:r>
            <a:r>
              <a:rPr lang="en-US" sz="3200" dirty="0" smtClean="0"/>
              <a:t> </a:t>
            </a:r>
            <a:r>
              <a:rPr lang="en-US" sz="3200" dirty="0" err="1" smtClean="0"/>
              <a:t>tätä</a:t>
            </a:r>
            <a:r>
              <a:rPr lang="en-US" sz="3200" dirty="0" smtClean="0"/>
              <a:t> </a:t>
            </a:r>
            <a:r>
              <a:rPr lang="en-US" sz="3200" dirty="0" err="1" smtClean="0"/>
              <a:t>koodia</a:t>
            </a:r>
            <a:r>
              <a:rPr lang="en-US" sz="3200" dirty="0" smtClean="0"/>
              <a:t>:</a:t>
            </a:r>
            <a:r>
              <a:rPr lang="en-US" sz="3200" dirty="0"/>
              <a:t> </a:t>
            </a:r>
            <a:r>
              <a:rPr lang="en-US" sz="3200" b="1" dirty="0"/>
              <a:t>12 38 95 </a:t>
            </a:r>
            <a:r>
              <a:rPr lang="en-US" sz="3200" b="1" dirty="0" smtClean="0"/>
              <a:t>3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2800" b="1" dirty="0" err="1" smtClean="0"/>
              <a:t>Vastatkaa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kysymyksiin</a:t>
            </a:r>
            <a:r>
              <a:rPr lang="en-US" sz="2800" b="1" dirty="0" smtClean="0"/>
              <a:t>:</a:t>
            </a:r>
          </a:p>
          <a:p>
            <a:pPr marL="0" indent="0">
              <a:buNone/>
            </a:pPr>
            <a:r>
              <a:rPr lang="en-US" sz="2800" b="1" dirty="0" smtClean="0"/>
              <a:t>1. </a:t>
            </a:r>
            <a:r>
              <a:rPr lang="en-US" sz="2800" b="1" dirty="0" err="1" smtClean="0"/>
              <a:t>Millaisia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käsitteitä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liittyy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kanditutkielmaasi</a:t>
            </a:r>
            <a:r>
              <a:rPr lang="en-US" sz="2800" b="1" dirty="0" smtClean="0"/>
              <a:t>?</a:t>
            </a:r>
          </a:p>
          <a:p>
            <a:pPr marL="0" indent="0">
              <a:buNone/>
            </a:pPr>
            <a:r>
              <a:rPr lang="en-US" sz="2800" b="1" dirty="0" smtClean="0"/>
              <a:t>2. </a:t>
            </a:r>
            <a:r>
              <a:rPr lang="en-US" sz="2800" b="1" dirty="0" err="1" smtClean="0"/>
              <a:t>Tilannekatsaus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väittämien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muodossa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r>
              <a:rPr lang="en-US" sz="2800" b="1" dirty="0" smtClean="0"/>
              <a:t>3. </a:t>
            </a:r>
            <a:r>
              <a:rPr lang="en-US" sz="2800" b="1" dirty="0" err="1" smtClean="0"/>
              <a:t>Kysymyksiä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minulle</a:t>
            </a:r>
            <a:r>
              <a:rPr lang="en-US" sz="2800" b="1" dirty="0" smtClean="0"/>
              <a:t>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091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TEEMAT TÄSSÄ RYHMÄSSÄ: Kuulumiskierros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>
                <a:solidFill>
                  <a:schemeClr val="tx2"/>
                </a:solidFill>
              </a:rPr>
              <a:t>TEEMA: ITSESÄÄTELYN TUKEMINEN</a:t>
            </a:r>
          </a:p>
          <a:p>
            <a:pPr marL="0" indent="0">
              <a:buNone/>
            </a:pPr>
            <a:r>
              <a:rPr lang="fi-FI" dirty="0"/>
              <a:t>Anni-</a:t>
            </a:r>
            <a:r>
              <a:rPr lang="fi-FI" dirty="0" err="1"/>
              <a:t>Evelina</a:t>
            </a:r>
            <a:r>
              <a:rPr lang="fi-FI" dirty="0"/>
              <a:t> &amp; Venla: Oppimisen itseohjautuvuuden/oppimisen itsesäätelytaitojen kehittymisen tukeminen, opettaja-oppilas vuorovaikutus/ </a:t>
            </a:r>
            <a:r>
              <a:rPr lang="fi-FI" dirty="0" smtClean="0"/>
              <a:t>OPETTAJA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Eveliina &amp; Inka: Tunnesäätelytaitojen kehittymisen tukeminen, miten opettaja kohtaa oppilaan vihan?/ </a:t>
            </a:r>
            <a:r>
              <a:rPr lang="fi-FI" dirty="0" smtClean="0"/>
              <a:t>OPETTAJA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Julia &amp; Roosa: Tunnetaidot, itsesäätelytaidot, psykologisten voimavarojen tunnistaminen ja niiden tukeminen/ OPETTAJA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>
                <a:solidFill>
                  <a:schemeClr val="accent1"/>
                </a:solidFill>
              </a:rPr>
              <a:t>TEEMA: TUNTEET &amp; TUNNEKASVATUS</a:t>
            </a:r>
          </a:p>
          <a:p>
            <a:pPr marL="0" indent="0">
              <a:buNone/>
            </a:pPr>
            <a:r>
              <a:rPr lang="fi-FI" dirty="0"/>
              <a:t>Mervi &amp; Sirja: Tunnekasvatus, </a:t>
            </a:r>
            <a:r>
              <a:rPr lang="fi-FI" dirty="0" smtClean="0"/>
              <a:t>hyvinvointi/OPETTAJA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Mikaela &amp; Veera: Tunnetaitokasvatus, seksuaalikasvatus, vanhempien asenteet/ VANHEMMAT, </a:t>
            </a:r>
            <a:r>
              <a:rPr lang="fi-FI" dirty="0" smtClean="0"/>
              <a:t>KIRJAT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Sanna-Mari &amp; Venla: Miten opettaja voi vaikuttaa oppilaan hyvinvointiin. Positiivinen pedagogiikka, tunnekasvatus, oppijan minäkäsitys/ OPETTAJA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6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TEEMAT TÄSSÄ RYHMÄSSÄ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>
                <a:solidFill>
                  <a:schemeClr val="accent3"/>
                </a:solidFill>
              </a:rPr>
              <a:t>TEEMA</a:t>
            </a:r>
            <a:r>
              <a:rPr lang="fi-FI" b="1" dirty="0">
                <a:solidFill>
                  <a:schemeClr val="accent3"/>
                </a:solidFill>
              </a:rPr>
              <a:t>: ARVIOINTI, MOTIVAATIO, PALAUTE, </a:t>
            </a:r>
            <a:r>
              <a:rPr lang="fi-FI" b="1" dirty="0" smtClean="0">
                <a:solidFill>
                  <a:schemeClr val="accent3"/>
                </a:solidFill>
              </a:rPr>
              <a:t>TUKEMINEN</a:t>
            </a:r>
          </a:p>
          <a:p>
            <a:pPr marL="0" indent="0">
              <a:buNone/>
            </a:pPr>
            <a:r>
              <a:rPr lang="fi-FI" dirty="0"/>
              <a:t>Mirjam &amp; Salla: Arviointi, miten arviointi vaikuttaa oppimiseen ja motivaatioon. Jatkuva arviointi, oppimista tukeva arviointi, palaute, oppimisprosessin arviointi/ </a:t>
            </a:r>
            <a:r>
              <a:rPr lang="fi-FI" dirty="0" smtClean="0"/>
              <a:t>OPETTAJA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Iina &amp; Sonja: Merkityksellinen oppimiskokemus, epäonnistuminen, tavoitteet/ erilaiset orientaatiot oppimiseen / </a:t>
            </a:r>
            <a:r>
              <a:rPr lang="fi-FI" dirty="0" smtClean="0"/>
              <a:t>OPPILAAT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Sofia: Taitoluisteluvalmentajan rooli kasvattajana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>
                <a:solidFill>
                  <a:schemeClr val="accent6"/>
                </a:solidFill>
              </a:rPr>
              <a:t>TEEMA: VUOROVAIKUTUS, TUNTEET, YHTEISOPETTAJUUS</a:t>
            </a:r>
          </a:p>
          <a:p>
            <a:pPr marL="0" indent="0">
              <a:buNone/>
            </a:pPr>
            <a:r>
              <a:rPr lang="fi-FI" dirty="0"/>
              <a:t>Nelli &amp; Veera: Yhteisopettajuus </a:t>
            </a:r>
            <a:r>
              <a:rPr lang="fi-FI" dirty="0" err="1"/>
              <a:t>esi</a:t>
            </a:r>
            <a:r>
              <a:rPr lang="fi-FI" dirty="0"/>
              <a:t>- ja alkuopetuksessa, yhteisopettajuus etäopetuksessa / </a:t>
            </a:r>
            <a:r>
              <a:rPr lang="fi-FI" dirty="0" smtClean="0"/>
              <a:t>OPETTAJA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Hanna: Opettajaopiskelijoiden vuorovaikutustaitojen kehittyminen opintojen aikana/ </a:t>
            </a:r>
            <a:r>
              <a:rPr lang="fi-FI" dirty="0" smtClean="0"/>
              <a:t>OPEOPISKELIJAT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Erika &amp; Iida: Erityisoppilaat normaalissa luokassa, tunteet ja vuorovaikutus/ OPPILAAT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6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Oppimisen ja opettamisen aiheet tässä kandiryhmässä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46661"/>
              </p:ext>
            </p:extLst>
          </p:nvPr>
        </p:nvGraphicFramePr>
        <p:xfrm>
          <a:off x="263353" y="1268760"/>
          <a:ext cx="11593288" cy="51859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3487918025"/>
                    </a:ext>
                  </a:extLst>
                </a:gridCol>
                <a:gridCol w="7776865">
                  <a:extLst>
                    <a:ext uri="{9D8B030D-6E8A-4147-A177-3AD203B41FA5}">
                      <a16:colId xmlns:a16="http://schemas.microsoft.com/office/drawing/2014/main" val="1124986248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423998723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59710981"/>
                    </a:ext>
                  </a:extLst>
                </a:gridCol>
              </a:tblGrid>
              <a:tr h="381985">
                <a:tc>
                  <a:txBody>
                    <a:bodyPr/>
                    <a:lstStyle/>
                    <a:p>
                      <a:endParaRPr lang="fi-FI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1" dirty="0" smtClean="0"/>
                        <a:t>TEEMA</a:t>
                      </a:r>
                      <a:endParaRPr lang="fi-FI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Nimet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X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34811"/>
                  </a:ext>
                </a:extLst>
              </a:tr>
              <a:tr h="88150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i-FI" sz="2000" dirty="0" smtClean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i-FI" sz="2000" dirty="0" smtClean="0"/>
                        <a:t>Opettaja oppilaan itsesäätelyn tukena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fi-FI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Anni-</a:t>
                      </a:r>
                      <a:r>
                        <a:rPr lang="fi-FI" dirty="0" err="1" smtClean="0"/>
                        <a:t>Evelina</a:t>
                      </a:r>
                      <a:r>
                        <a:rPr lang="fi-FI" baseline="0" dirty="0" smtClean="0"/>
                        <a:t> &amp; Venla, Eveliina &amp; Inka,  </a:t>
                      </a:r>
                    </a:p>
                    <a:p>
                      <a:r>
                        <a:rPr lang="fi-FI" baseline="0" dirty="0" smtClean="0"/>
                        <a:t>Julia &amp; Rosa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45418"/>
                  </a:ext>
                </a:extLst>
              </a:tr>
              <a:tr h="881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/>
                        <a:t>Tunteet,</a:t>
                      </a:r>
                      <a:r>
                        <a:rPr lang="fi-FI" sz="2000" baseline="0" dirty="0" smtClean="0"/>
                        <a:t> tunnekasvatus</a:t>
                      </a:r>
                      <a:endParaRPr lang="fi-FI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Mervi &amp; Sirja, </a:t>
                      </a:r>
                    </a:p>
                    <a:p>
                      <a:r>
                        <a:rPr lang="fi-FI" dirty="0" smtClean="0"/>
                        <a:t>Mikaela &amp; Veera, </a:t>
                      </a:r>
                    </a:p>
                    <a:p>
                      <a:r>
                        <a:rPr lang="fi-FI" dirty="0" smtClean="0"/>
                        <a:t>Sanna-Mari &amp; Venla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74624"/>
                  </a:ext>
                </a:extLst>
              </a:tr>
              <a:tr h="881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/>
                        <a:t>Arviointi, motivaatio, palaute,</a:t>
                      </a:r>
                      <a:r>
                        <a:rPr lang="fi-FI" sz="2000" baseline="0" dirty="0" smtClean="0"/>
                        <a:t> tukeminen</a:t>
                      </a:r>
                      <a:endParaRPr lang="fi-FI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Mirjam &amp; Salla, </a:t>
                      </a:r>
                    </a:p>
                    <a:p>
                      <a:r>
                        <a:rPr lang="fi-FI" dirty="0" smtClean="0"/>
                        <a:t>Iina &amp; Sonja, </a:t>
                      </a:r>
                    </a:p>
                    <a:p>
                      <a:r>
                        <a:rPr lang="fi-FI" dirty="0" smtClean="0"/>
                        <a:t>Sofia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965189"/>
                  </a:ext>
                </a:extLst>
              </a:tr>
              <a:tr h="881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>
                          <a:solidFill>
                            <a:schemeClr val="tx1"/>
                          </a:solidFill>
                        </a:rPr>
                        <a:t>Vuorovaikutus, tunteet, yhteisopettajuus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Nelli &amp; Veera, </a:t>
                      </a:r>
                    </a:p>
                    <a:p>
                      <a:r>
                        <a:rPr lang="fi-FI" dirty="0" smtClean="0"/>
                        <a:t>Hanna, </a:t>
                      </a:r>
                    </a:p>
                    <a:p>
                      <a:r>
                        <a:rPr lang="fi-FI" dirty="0" smtClean="0"/>
                        <a:t>Erika &amp; Iida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19480"/>
                  </a:ext>
                </a:extLst>
              </a:tr>
              <a:tr h="1132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Digitalisaatio</a:t>
                      </a:r>
                      <a:r>
                        <a:rPr lang="fi-FI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oppimisessa, teknologia oppimisessa, modernit oppimisympäristöt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-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920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SEURAAVAKSI?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28.9.2020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15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400" dirty="0" smtClean="0"/>
              <a:t>Lukeminen ja aiheeseen perehtyminen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smtClean="0"/>
              <a:t>Prosessikirjoittaminen: tiivistelmät, yhteenvedot, ideat ranskalaisilla viivoilla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smtClean="0"/>
              <a:t>Sisällysluettelon hahmotteleminen: keskeiset teemat ja työn rakenne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smtClean="0"/>
              <a:t>Kandipohjan käyttöönotto ja tutkimussuunnitelman kirjoittaminen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19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Tutkimussuunnitelman rooli ja osa-alueet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16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Tutkimussuunnitelmassa on kaikki kandin osa-alueet tiivistettynä, alustavana versiona, eli</a:t>
            </a:r>
            <a:r>
              <a:rPr lang="fi-FI" dirty="0"/>
              <a:t>:</a:t>
            </a:r>
            <a:endParaRPr lang="fi-FI" dirty="0" smtClean="0"/>
          </a:p>
          <a:p>
            <a:pPr marL="342900" indent="-342900">
              <a:buAutoNum type="arabicPeriod"/>
            </a:pPr>
            <a:r>
              <a:rPr lang="fi-FI" dirty="0" smtClean="0"/>
              <a:t>Johdanto </a:t>
            </a:r>
            <a:r>
              <a:rPr lang="fi-FI" dirty="0" smtClean="0">
                <a:sym typeface="Wingdings" panose="05000000000000000000" pitchFamily="2" charset="2"/>
              </a:rPr>
              <a:t> miksi aihe on tärkeä ja mielenkiintoinen?</a:t>
            </a:r>
            <a:endParaRPr lang="fi-FI" dirty="0" smtClean="0"/>
          </a:p>
          <a:p>
            <a:pPr marL="342900" indent="-342900">
              <a:buAutoNum type="arabicPeriod"/>
            </a:pPr>
            <a:r>
              <a:rPr lang="fi-FI" dirty="0" smtClean="0"/>
              <a:t>Teoreettinen viitekehys </a:t>
            </a:r>
            <a:r>
              <a:rPr lang="fi-FI" dirty="0" smtClean="0">
                <a:sym typeface="Wingdings" panose="05000000000000000000" pitchFamily="2" charset="2"/>
              </a:rPr>
              <a:t> mitä aiempi tutkimus on aiheesta osoittanut?</a:t>
            </a:r>
            <a:endParaRPr lang="fi-FI" dirty="0" smtClean="0"/>
          </a:p>
          <a:p>
            <a:pPr marL="342900" indent="-342900">
              <a:buAutoNum type="arabicPeriod"/>
            </a:pPr>
            <a:r>
              <a:rPr lang="fi-FI" dirty="0" smtClean="0"/>
              <a:t>Tutkimuksen tavoite ja tutkimuskysymykset </a:t>
            </a:r>
            <a:r>
              <a:rPr lang="fi-FI" dirty="0" smtClean="0">
                <a:sym typeface="Wingdings" panose="05000000000000000000" pitchFamily="2" charset="2"/>
              </a:rPr>
              <a:t> mitä halutaan tietää?</a:t>
            </a:r>
            <a:endParaRPr lang="fi-FI" dirty="0" smtClean="0"/>
          </a:p>
          <a:p>
            <a:pPr marL="342900" indent="-342900">
              <a:buAutoNum type="arabicPeriod"/>
            </a:pPr>
            <a:r>
              <a:rPr lang="fi-FI" dirty="0" smtClean="0"/>
              <a:t>Aineistonkeruu </a:t>
            </a:r>
            <a:r>
              <a:rPr lang="fi-FI" dirty="0" smtClean="0">
                <a:sym typeface="Wingdings" panose="05000000000000000000" pitchFamily="2" charset="2"/>
              </a:rPr>
              <a:t> miten, missä, milloin aineisto kerätään? Ketkä osallistuvat?</a:t>
            </a:r>
            <a:endParaRPr lang="fi-FI" dirty="0" smtClean="0"/>
          </a:p>
          <a:p>
            <a:pPr marL="342900" indent="-342900">
              <a:buAutoNum type="arabicPeriod"/>
            </a:pPr>
            <a:r>
              <a:rPr lang="fi-FI" dirty="0" smtClean="0"/>
              <a:t>Aineiston analysoiminen </a:t>
            </a:r>
            <a:r>
              <a:rPr lang="fi-FI" dirty="0" smtClean="0">
                <a:sym typeface="Wingdings" panose="05000000000000000000" pitchFamily="2" charset="2"/>
              </a:rPr>
              <a:t> miten aineisto analysoidaan?</a:t>
            </a:r>
            <a:endParaRPr lang="fi-FI" dirty="0" smtClean="0"/>
          </a:p>
          <a:p>
            <a:pPr marL="342900" indent="-342900">
              <a:buAutoNum type="arabicPeriod"/>
            </a:pPr>
            <a:r>
              <a:rPr lang="fi-FI" dirty="0" smtClean="0"/>
              <a:t>Tulokset </a:t>
            </a:r>
            <a:r>
              <a:rPr lang="fi-FI" dirty="0" smtClean="0">
                <a:sym typeface="Wingdings" panose="05000000000000000000" pitchFamily="2" charset="2"/>
              </a:rPr>
              <a:t> mitä saatiin selville, miten kysymyksiin vastataan?</a:t>
            </a:r>
            <a:endParaRPr lang="fi-FI" dirty="0" smtClean="0"/>
          </a:p>
          <a:p>
            <a:pPr marL="342900" indent="-342900">
              <a:buAutoNum type="arabicPeriod"/>
            </a:pPr>
            <a:r>
              <a:rPr lang="fi-FI" dirty="0" smtClean="0"/>
              <a:t>Pohdinta </a:t>
            </a:r>
            <a:r>
              <a:rPr lang="fi-FI" dirty="0" smtClean="0">
                <a:sym typeface="Wingdings" panose="05000000000000000000" pitchFamily="2" charset="2"/>
              </a:rPr>
              <a:t> mitä tutkimus osoittaa, vahvistaako/haastaako aiemman tutkimuksen?</a:t>
            </a:r>
            <a:endParaRPr lang="fi-FI" dirty="0" smtClean="0"/>
          </a:p>
          <a:p>
            <a:pPr marL="342900" indent="-342900">
              <a:buAutoNum type="arabicPeriod"/>
            </a:pPr>
            <a:r>
              <a:rPr lang="fi-FI" dirty="0" smtClean="0"/>
              <a:t>Johtopäätökset </a:t>
            </a:r>
            <a:r>
              <a:rPr lang="fi-FI" dirty="0" smtClean="0">
                <a:sym typeface="Wingdings" panose="05000000000000000000" pitchFamily="2" charset="2"/>
              </a:rPr>
              <a:t> miten tutkimus onnistui, mitä jäi selvittämättä, mitä seuraavaksi pitäisi tutkia?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 smtClean="0"/>
              <a:t>Ja tutkimussuunnitelma ikään kuin elää prosessin aikana muodostaen lopulta valmiin kandityön!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570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49153"/>
            <a:ext cx="10945217" cy="1080542"/>
          </a:xfrm>
        </p:spPr>
        <p:txBody>
          <a:bodyPr/>
          <a:lstStyle/>
          <a:p>
            <a:r>
              <a:rPr lang="fi-FI" dirty="0" smtClean="0"/>
              <a:t>Kandiseminaarin aikataulu ja työssä etenemisen tavoitteet</a:t>
            </a:r>
            <a:br>
              <a:rPr lang="fi-FI" dirty="0" smtClean="0"/>
            </a:br>
            <a:r>
              <a:rPr lang="fi-FI" dirty="0" smtClean="0"/>
              <a:t>SYKSY 2020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17</a:t>
            </a:fld>
            <a:endParaRPr lang="fi-FI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57634"/>
              </p:ext>
            </p:extLst>
          </p:nvPr>
        </p:nvGraphicFramePr>
        <p:xfrm>
          <a:off x="119336" y="1052736"/>
          <a:ext cx="11161238" cy="6040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4086">
                  <a:extLst>
                    <a:ext uri="{9D8B030D-6E8A-4147-A177-3AD203B41FA5}">
                      <a16:colId xmlns:a16="http://schemas.microsoft.com/office/drawing/2014/main" val="351906189"/>
                    </a:ext>
                  </a:extLst>
                </a:gridCol>
                <a:gridCol w="984106">
                  <a:extLst>
                    <a:ext uri="{9D8B030D-6E8A-4147-A177-3AD203B41FA5}">
                      <a16:colId xmlns:a16="http://schemas.microsoft.com/office/drawing/2014/main" val="224842496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75150475"/>
                    </a:ext>
                  </a:extLst>
                </a:gridCol>
                <a:gridCol w="4478929">
                  <a:extLst>
                    <a:ext uri="{9D8B030D-6E8A-4147-A177-3AD203B41FA5}">
                      <a16:colId xmlns:a16="http://schemas.microsoft.com/office/drawing/2014/main" val="1642188043"/>
                    </a:ext>
                  </a:extLst>
                </a:gridCol>
                <a:gridCol w="4018013">
                  <a:extLst>
                    <a:ext uri="{9D8B030D-6E8A-4147-A177-3AD203B41FA5}">
                      <a16:colId xmlns:a16="http://schemas.microsoft.com/office/drawing/2014/main" val="3470827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Opettaja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Opiskelija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98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2.9.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Aloitus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Aleksi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Tietoa kandityön kokonaisuudesta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Hahmottaa oman kandityön</a:t>
                      </a:r>
                      <a:r>
                        <a:rPr lang="fi-FI" sz="1400" baseline="0" dirty="0" smtClean="0"/>
                        <a:t> aiheen (teema, ilmiö, aihepiiri) ja ilmoittautuu ryhmään.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6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16.9.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1.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Piia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Kertaus</a:t>
                      </a:r>
                      <a:r>
                        <a:rPr lang="fi-FI" sz="1400" baseline="0" dirty="0" smtClean="0"/>
                        <a:t> kandityön kokonaisuudesta, opiskelijan ja ohjaajan rooli, tutkimustavoite, tutkimuskysymys, tutkimussuunnitelma.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Kertoo omasta aiheestaan, hahmottaa tarkemmin omaa ideaansa.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26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30.9.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2.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Piia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Kertaus: tutkimustavoite, tutkimuskysymys, tutkimussuunnitelma. Kirjallisuuden ja aiemman tutkimuksen </a:t>
                      </a:r>
                      <a:r>
                        <a:rPr lang="fi-FI" sz="1400" dirty="0" err="1" smtClean="0"/>
                        <a:t>haltuunottaminen</a:t>
                      </a:r>
                      <a:r>
                        <a:rPr lang="fi-FI" sz="1400" dirty="0" smtClean="0"/>
                        <a:t>. Tutkimuslinja,</a:t>
                      </a:r>
                      <a:r>
                        <a:rPr lang="fi-FI" sz="1400" baseline="0" dirty="0" smtClean="0"/>
                        <a:t> tutkimustarve, tutkimusaukko.</a:t>
                      </a:r>
                      <a:endParaRPr lang="fi-FI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Kertoo omasta aiheestaan, hahmottaa tutkimustavoitteen ja tutkimuskysymyksen</a:t>
                      </a:r>
                      <a:r>
                        <a:rPr lang="fi-FI" sz="1400" baseline="0" dirty="0" smtClean="0"/>
                        <a:t>.</a:t>
                      </a:r>
                      <a:endParaRPr lang="fi-FI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6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21.10.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3.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Piia &amp; Matti?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Prosessimainen työskentely, luonnosvaiheen tekstin tekeminen, lukeminen, omat tuen tarpeet, kirjoittamisen rytmittäminen (kirjoittamissuunnitelma).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Esittelee oman aiheensa kannalta relevanttia aiempaa tutkimusta</a:t>
                      </a:r>
                      <a:r>
                        <a:rPr lang="fi-FI" sz="1400" baseline="0" dirty="0" smtClean="0"/>
                        <a:t>; kuka/ketkä ovat aiheen kannalta tutkimuksellisia guruja? Mitä he ovat aiheesta kertoneet. Millaisia tutkimuksellisia linjoja on olemassa. </a:t>
                      </a:r>
                      <a:r>
                        <a:rPr lang="fi-FI" sz="1400" dirty="0" smtClean="0"/>
                        <a:t>Hahmottelee </a:t>
                      </a:r>
                      <a:r>
                        <a:rPr lang="fi-FI" sz="1400" dirty="0" smtClean="0"/>
                        <a:t>omaa kirjoittamissuunnitelmaa,</a:t>
                      </a:r>
                      <a:r>
                        <a:rPr lang="fi-FI" sz="1400" baseline="0" dirty="0" smtClean="0"/>
                        <a:t> kirjoittamisprossia.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79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18.11.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4.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Piia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Tietoa empiirisen</a:t>
                      </a:r>
                      <a:r>
                        <a:rPr lang="fi-FI" sz="1400" baseline="0" dirty="0" smtClean="0"/>
                        <a:t> tutkimuksen toteuttamisesta, a</a:t>
                      </a:r>
                      <a:r>
                        <a:rPr lang="fi-FI" sz="1400" dirty="0" smtClean="0"/>
                        <a:t>ineistonkeruun</a:t>
                      </a:r>
                      <a:r>
                        <a:rPr lang="fi-FI" sz="1400" baseline="0" dirty="0" smtClean="0"/>
                        <a:t> periaatteita ja tapoja.</a:t>
                      </a:r>
                      <a:endParaRPr lang="fi-FI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Tekstin sidoksisuus teorialuvun avulla, voi kerrata lähdeviitteitä tms., jos tarpeen, tiivis kirjoittaminen.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 smtClean="0"/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Hahmottaa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smtClean="0"/>
                        <a:t>empiirisen tutkimuksen merkityksen omassa aiheessa. Esittelee ideoitaan empiirisen tutkimuksen toteuttamiseen.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765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rgbClr val="FF0000"/>
                          </a:solidFill>
                        </a:rPr>
                        <a:t>9.12.</a:t>
                      </a:r>
                      <a:endParaRPr lang="fi-FI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5.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Piia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Tietoa empiirisen</a:t>
                      </a:r>
                      <a:r>
                        <a:rPr lang="fi-FI" sz="1400" baseline="0" dirty="0" smtClean="0"/>
                        <a:t> tutkimuksen toteuttamisesta, a</a:t>
                      </a:r>
                      <a:r>
                        <a:rPr lang="fi-FI" sz="1400" dirty="0" smtClean="0"/>
                        <a:t>ineistonkeruun</a:t>
                      </a:r>
                      <a:r>
                        <a:rPr lang="fi-FI" sz="1400" baseline="0" dirty="0" smtClean="0"/>
                        <a:t> periaatteita ja tapoja.</a:t>
                      </a:r>
                      <a:endParaRPr lang="fi-FI" sz="1400" dirty="0" smtClean="0"/>
                    </a:p>
                    <a:p>
                      <a:r>
                        <a:rPr lang="fi-FI" sz="1400" dirty="0" smtClean="0"/>
                        <a:t>Yhteenvetoa syksyn</a:t>
                      </a:r>
                      <a:r>
                        <a:rPr lang="fi-FI" sz="1400" baseline="0" dirty="0" smtClean="0"/>
                        <a:t> työskentelystä.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Tilannekatsaus. Miten kandi on edennyt,</a:t>
                      </a:r>
                      <a:r>
                        <a:rPr lang="fi-FI" sz="1400" baseline="0" dirty="0" smtClean="0"/>
                        <a:t> mitä teen seuraavaksi? Antaa tutkimussuunnitelman ohjaajalle luettavaksi </a:t>
                      </a:r>
                      <a:r>
                        <a:rPr lang="fi-FI" sz="1400" baseline="0" dirty="0" smtClean="0">
                          <a:sym typeface="Wingdings" panose="05000000000000000000" pitchFamily="2" charset="2"/>
                        </a:rPr>
                        <a:t> saa kirjallista palautetta.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28246"/>
                  </a:ext>
                </a:extLst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10887980" y="1329695"/>
            <a:ext cx="1368153" cy="526765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i-FI" dirty="0" smtClean="0"/>
              <a:t>TUTKIMUS-SUUNNITELMA</a:t>
            </a:r>
            <a:endParaRPr lang="fi-FI" dirty="0"/>
          </a:p>
        </p:txBody>
      </p:sp>
      <p:sp>
        <p:nvSpPr>
          <p:cNvPr id="6" name="Right Arrow 5"/>
          <p:cNvSpPr/>
          <p:nvPr/>
        </p:nvSpPr>
        <p:spPr>
          <a:xfrm>
            <a:off x="119336" y="3068960"/>
            <a:ext cx="720080" cy="50405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95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49153"/>
            <a:ext cx="10945217" cy="1080542"/>
          </a:xfrm>
        </p:spPr>
        <p:txBody>
          <a:bodyPr/>
          <a:lstStyle/>
          <a:p>
            <a:r>
              <a:rPr lang="fi-FI" dirty="0" smtClean="0"/>
              <a:t>Kandiseminaarin aikataulu ja työssä etenemisen tavoitteet</a:t>
            </a:r>
            <a:br>
              <a:rPr lang="fi-FI" dirty="0" smtClean="0"/>
            </a:br>
            <a:r>
              <a:rPr lang="fi-FI" dirty="0" smtClean="0"/>
              <a:t>KEVÄT 2021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18</a:t>
            </a:fld>
            <a:endParaRPr lang="fi-FI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07826"/>
              </p:ext>
            </p:extLst>
          </p:nvPr>
        </p:nvGraphicFramePr>
        <p:xfrm>
          <a:off x="263352" y="1315332"/>
          <a:ext cx="10801151" cy="4759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5190618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4842496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75150475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1642188043"/>
                    </a:ext>
                  </a:extLst>
                </a:gridCol>
                <a:gridCol w="3888383">
                  <a:extLst>
                    <a:ext uri="{9D8B030D-6E8A-4147-A177-3AD203B41FA5}">
                      <a16:colId xmlns:a16="http://schemas.microsoft.com/office/drawing/2014/main" val="3470827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Opettaja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Opiskelija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98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6.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Piia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Tutkimussuunnitelman</a:t>
                      </a:r>
                      <a:r>
                        <a:rPr lang="fi-FI" sz="1400" baseline="0" dirty="0" smtClean="0"/>
                        <a:t> arviointi ja palaute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Esittelee</a:t>
                      </a:r>
                      <a:r>
                        <a:rPr lang="fi-FI" sz="1400" baseline="0" dirty="0" smtClean="0"/>
                        <a:t> tutkimussuunnitelman, joka hahmottaa</a:t>
                      </a:r>
                      <a:r>
                        <a:rPr lang="fi-FI" sz="1400" dirty="0" smtClean="0"/>
                        <a:t> kandityön</a:t>
                      </a:r>
                      <a:r>
                        <a:rPr lang="fi-FI" sz="1400" baseline="0" dirty="0" smtClean="0"/>
                        <a:t> tutkimusaiheen, aineistonkeruusuunnitelman ja analyysisuunnitelman.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6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7.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Piia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Tietoa ja tukea</a:t>
                      </a:r>
                      <a:r>
                        <a:rPr lang="fi-FI" sz="1400" baseline="0" dirty="0" smtClean="0"/>
                        <a:t> kandintyön aineiston analysoimiseen.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Tilannekatsaus. Miten kandi on edennyt,</a:t>
                      </a:r>
                      <a:r>
                        <a:rPr lang="fi-FI" sz="1400" baseline="0" dirty="0" smtClean="0"/>
                        <a:t> mitä teen seuraavaksi? 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26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8.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Piia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Tietoa</a:t>
                      </a:r>
                      <a:r>
                        <a:rPr lang="fi-FI" sz="1400" baseline="0" dirty="0" smtClean="0"/>
                        <a:t> ja tukea k</a:t>
                      </a:r>
                      <a:r>
                        <a:rPr lang="fi-FI" sz="1400" dirty="0" smtClean="0"/>
                        <a:t>andintyön viimeistelyyn.</a:t>
                      </a:r>
                    </a:p>
                    <a:p>
                      <a:endParaRPr lang="fi-FI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Tilannekatsaus. Miten kandi on edennyt,</a:t>
                      </a:r>
                      <a:r>
                        <a:rPr lang="fi-FI" sz="1400" baseline="0" dirty="0" smtClean="0"/>
                        <a:t> mitä teen seuraavaksi, miten saan kandini valmiiksi?</a:t>
                      </a:r>
                      <a:endParaRPr lang="fi-FI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6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9.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Piia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Kandityön lukeminen, suullinen</a:t>
                      </a:r>
                      <a:r>
                        <a:rPr lang="fi-FI" sz="1400" baseline="0" dirty="0" smtClean="0"/>
                        <a:t> ja kirjallinen palaute, viimeistellyn kandityön arvioiminen.</a:t>
                      </a:r>
                      <a:endParaRPr lang="fi-FI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Esittelee kandityön, antaa opponointipalautetta</a:t>
                      </a:r>
                      <a:r>
                        <a:rPr lang="fi-FI" sz="1400" baseline="0" dirty="0" smtClean="0"/>
                        <a:t>, viimeistelee kandityön ja valmistautuu maturiteettiin.</a:t>
                      </a:r>
                      <a:endParaRPr lang="fi-FI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79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10.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Piia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Kandityön lukeminen, suullinen</a:t>
                      </a:r>
                      <a:r>
                        <a:rPr lang="fi-FI" sz="1400" baseline="0" dirty="0" smtClean="0"/>
                        <a:t> ja kirjallinen palaute, viimeistellyn kandityön arvioiminen.</a:t>
                      </a:r>
                      <a:endParaRPr lang="fi-FI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Esittelee kandityön, antaa opponointipalautetta</a:t>
                      </a:r>
                      <a:r>
                        <a:rPr lang="fi-FI" sz="1400" baseline="0" dirty="0" smtClean="0"/>
                        <a:t>, viimeistelee kandityön ja valmistautuu maturiteettiin.</a:t>
                      </a:r>
                      <a:endParaRPr lang="fi-FI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765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11.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Piia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Kandityön lukeminen, suullinen</a:t>
                      </a:r>
                      <a:r>
                        <a:rPr lang="fi-FI" sz="1400" baseline="0" dirty="0" smtClean="0"/>
                        <a:t> ja kirjallinen palaute, viimeistellyn kandityön arvioiminen.</a:t>
                      </a:r>
                      <a:endParaRPr lang="fi-FI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Esittelee kandityön, antaa opponointipalautetta</a:t>
                      </a:r>
                      <a:r>
                        <a:rPr lang="fi-FI" sz="1400" baseline="0" dirty="0" smtClean="0"/>
                        <a:t>, viimeistelee kandityön ja valmistautuu maturiteettiin.</a:t>
                      </a:r>
                      <a:endParaRPr lang="fi-FI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28246"/>
                  </a:ext>
                </a:extLst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10704511" y="1329695"/>
            <a:ext cx="1368153" cy="526765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i-FI" dirty="0" smtClean="0"/>
              <a:t>KANDITYÖN KIRJOITTAMINEN</a:t>
            </a:r>
            <a:endParaRPr lang="fi-FI" dirty="0"/>
          </a:p>
        </p:txBody>
      </p:sp>
      <p:sp>
        <p:nvSpPr>
          <p:cNvPr id="6" name="Down Arrow 5"/>
          <p:cNvSpPr/>
          <p:nvPr/>
        </p:nvSpPr>
        <p:spPr>
          <a:xfrm>
            <a:off x="-96688" y="1700808"/>
            <a:ext cx="1008112" cy="151216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 anchorCtr="0"/>
          <a:lstStyle/>
          <a:p>
            <a:pPr algn="ctr"/>
            <a:r>
              <a:rPr lang="fi-FI" sz="1600" dirty="0" smtClean="0"/>
              <a:t>DATA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176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Tutkimusviestinnän osuudet kokonaisuudessaan (5 x 2t)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D79E-ECCD-49B3-9BE8-21DD6AA31017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19</a:t>
            </a:fld>
            <a:endParaRPr lang="fi-FI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85436"/>
              </p:ext>
            </p:extLst>
          </p:nvPr>
        </p:nvGraphicFramePr>
        <p:xfrm>
          <a:off x="1281930" y="1451188"/>
          <a:ext cx="9206558" cy="461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24">
                  <a:extLst>
                    <a:ext uri="{9D8B030D-6E8A-4147-A177-3AD203B41FA5}">
                      <a16:colId xmlns:a16="http://schemas.microsoft.com/office/drawing/2014/main" val="1791527502"/>
                    </a:ext>
                  </a:extLst>
                </a:gridCol>
                <a:gridCol w="7059118">
                  <a:extLst>
                    <a:ext uri="{9D8B030D-6E8A-4147-A177-3AD203B41FA5}">
                      <a16:colId xmlns:a16="http://schemas.microsoft.com/office/drawing/2014/main" val="830994385"/>
                    </a:ext>
                  </a:extLst>
                </a:gridCol>
                <a:gridCol w="1810616">
                  <a:extLst>
                    <a:ext uri="{9D8B030D-6E8A-4147-A177-3AD203B41FA5}">
                      <a16:colId xmlns:a16="http://schemas.microsoft.com/office/drawing/2014/main" val="1663367179"/>
                    </a:ext>
                  </a:extLst>
                </a:gridCol>
              </a:tblGrid>
              <a:tr h="404949">
                <a:tc>
                  <a:txBody>
                    <a:bodyPr/>
                    <a:lstStyle/>
                    <a:p>
                      <a:endParaRPr lang="fi-FI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Sisältö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04646"/>
                  </a:ext>
                </a:extLst>
              </a:tr>
              <a:tr h="6172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i-FI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fi-FI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Prosessimainen </a:t>
                      </a:r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työskentely, luonnosvaiheen tekstin tekeminen, lukeminen, </a:t>
                      </a: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omat tuen tarpeet, kevään kirjoittamisen rytmittäminen (kirjoittamissuunnitelma)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+mn-lt"/>
                        </a:rPr>
                        <a:t>Oman kandiryhmän</a:t>
                      </a:r>
                      <a:r>
                        <a:rPr lang="fi-FI" sz="1400" baseline="0" dirty="0" smtClean="0">
                          <a:latin typeface="+mn-lt"/>
                        </a:rPr>
                        <a:t> kanssa</a:t>
                      </a:r>
                      <a:endParaRPr lang="fi-FI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9791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+mn-lt"/>
                        </a:rPr>
                        <a:t>2.</a:t>
                      </a:r>
                      <a:endParaRPr lang="fi-FI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Tekstin sidoksisuus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teorialuvun avulla, voi</a:t>
                      </a:r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kerrata lähdeviitteitä tms., jos tarpeen, tiivis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kirjoittaminen </a:t>
                      </a:r>
                      <a:endParaRPr lang="fi-FI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+mn-lt"/>
                        </a:rPr>
                        <a:t>Oman kandiryhmän</a:t>
                      </a:r>
                    </a:p>
                    <a:p>
                      <a:r>
                        <a:rPr lang="fi-FI" sz="1400" dirty="0" smtClean="0">
                          <a:latin typeface="+mn-lt"/>
                        </a:rPr>
                        <a:t>kanssa</a:t>
                      </a:r>
                      <a:endParaRPr lang="fi-FI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514125"/>
                  </a:ext>
                </a:extLst>
              </a:tr>
              <a:tr h="777984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+mn-lt"/>
                        </a:rPr>
                        <a:t>3.</a:t>
                      </a:r>
                      <a:endParaRPr lang="fi-FI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Ohjatut vertaisryhmät eli noin 3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sivun mittaisten tekstikatkelmien käsittely pienryhmässä. Ideaali</a:t>
                      </a:r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olisi, että ryhmään tulisi eri osia kandista, jolloin opittaisiin toisten teksteistä. Yhdessä ryhmässä 3-4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työtä.</a:t>
                      </a:r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i-FI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+mn-lt"/>
                        </a:rPr>
                        <a:t>Oman</a:t>
                      </a:r>
                      <a:r>
                        <a:rPr lang="fi-FI" sz="1400" baseline="0" dirty="0" smtClean="0">
                          <a:latin typeface="+mn-lt"/>
                        </a:rPr>
                        <a:t> kandiryhmän kanssa</a:t>
                      </a:r>
                      <a:endParaRPr lang="fi-FI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6882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+mn-lt"/>
                        </a:rPr>
                        <a:t>4. </a:t>
                      </a:r>
                      <a:endParaRPr lang="fi-FI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Loppuvaiheen työpaja (</a:t>
                      </a:r>
                      <a:r>
                        <a:rPr lang="fi-FI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johdanto+pohdinta</a:t>
                      </a:r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i-FI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tulosluku+pohdinta</a:t>
                      </a:r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aineistositaatit osana tekstiä, tiivistelmä)</a:t>
                      </a:r>
                      <a:endParaRPr lang="fi-FI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+mn-lt"/>
                        </a:rPr>
                        <a:t>Oman kandiryhmän</a:t>
                      </a:r>
                    </a:p>
                    <a:p>
                      <a:r>
                        <a:rPr lang="fi-FI" sz="1400" dirty="0" smtClean="0">
                          <a:latin typeface="+mn-lt"/>
                        </a:rPr>
                        <a:t>kanssa</a:t>
                      </a:r>
                      <a:endParaRPr lang="fi-FI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9083"/>
                  </a:ext>
                </a:extLst>
              </a:tr>
              <a:tr h="889518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+mn-lt"/>
                        </a:rPr>
                        <a:t>5. </a:t>
                      </a:r>
                      <a:endParaRPr lang="fi-FI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Tekstin viimeistelyn </a:t>
                      </a:r>
                      <a:r>
                        <a:rPr lang="fi-FI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työpajat: lause- </a:t>
                      </a:r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 virkerakenteet, </a:t>
                      </a:r>
                      <a:r>
                        <a:rPr lang="fi-FI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pilkut, yhdysmerkki </a:t>
                      </a:r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 </a:t>
                      </a:r>
                      <a:r>
                        <a:rPr lang="fi-FI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ajatusviiva, lähdeluettelon </a:t>
                      </a:r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tietyt kohdat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+mn-lt"/>
                        </a:rPr>
                        <a:t>Ilmoittaudu ryhmään</a:t>
                      </a:r>
                      <a:r>
                        <a:rPr lang="fi-FI" sz="1400" baseline="0" dirty="0" smtClean="0">
                          <a:latin typeface="+mn-lt"/>
                        </a:rPr>
                        <a:t> Sisussa oman työsi valmistumisen kannalta järkevään aikaan</a:t>
                      </a:r>
                      <a:endParaRPr lang="fi-FI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10412"/>
                  </a:ext>
                </a:extLst>
              </a:tr>
              <a:tr h="494298">
                <a:tc>
                  <a:txBody>
                    <a:bodyPr/>
                    <a:lstStyle/>
                    <a:p>
                      <a:endParaRPr lang="fi-FI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+mn-lt"/>
                        </a:rPr>
                        <a:t>Kielen arviointi</a:t>
                      </a:r>
                      <a:endParaRPr lang="fi-FI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37172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83633" y="6228020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/>
              <a:t>Tutkimusviestinnän </a:t>
            </a:r>
            <a:r>
              <a:rPr lang="fi-FI" sz="1400" dirty="0" smtClean="0"/>
              <a:t>työpari: </a:t>
            </a:r>
            <a:r>
              <a:rPr lang="fi-FI" sz="1400" dirty="0"/>
              <a:t>Matti Itkonen, matti.t.itkonen@jyu.fi</a:t>
            </a:r>
          </a:p>
        </p:txBody>
      </p:sp>
    </p:spTree>
    <p:extLst>
      <p:ext uri="{BB962C8B-B14F-4D97-AF65-F5344CB8AC3E}">
        <p14:creationId xmlns:p14="http://schemas.microsoft.com/office/powerpoint/2010/main" val="6515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69" y="548680"/>
            <a:ext cx="10369103" cy="792088"/>
          </a:xfrm>
        </p:spPr>
        <p:txBody>
          <a:bodyPr/>
          <a:lstStyle/>
          <a:p>
            <a:r>
              <a:rPr lang="fi-FI" dirty="0" smtClean="0"/>
              <a:t>KIVA TAVATA TAAS!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83432" y="1870162"/>
            <a:ext cx="10657135" cy="4655182"/>
          </a:xfrm>
        </p:spPr>
        <p:txBody>
          <a:bodyPr/>
          <a:lstStyle/>
          <a:p>
            <a:pPr marL="728663" lvl="1" indent="-457200">
              <a:buFont typeface="+mj-lt"/>
              <a:buAutoNum type="alphaLcPeriod"/>
            </a:pPr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Missä mennään?</a:t>
            </a:r>
          </a:p>
          <a:p>
            <a:pPr marL="728663" lvl="1" indent="-457200">
              <a:buFont typeface="+mj-lt"/>
              <a:buAutoNum type="alphaLcPeriod"/>
            </a:pPr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Aiheen päättäminen, rajaaminen, tutkimuskysymys</a:t>
            </a:r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8663" lvl="1" indent="-457200">
              <a:buFont typeface="+mj-lt"/>
              <a:buAutoNum type="alphaLcPeriod"/>
            </a:pPr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Kirjallisuuskatsauksesta.</a:t>
            </a:r>
            <a:endParaRPr 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8663" lvl="1" indent="-457200">
              <a:buFont typeface="+mj-lt"/>
              <a:buAutoNum type="alphaLcPeriod"/>
            </a:pPr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Kotitehtävä:</a:t>
            </a:r>
          </a:p>
          <a:p>
            <a:pPr marL="990600" lvl="2" indent="-457200">
              <a:buFont typeface="Arial" panose="020B0604020202020204" pitchFamily="34" charset="0"/>
              <a:buChar char="•"/>
            </a:pPr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Aiheen rajaaminen ja perusteleminen, gurujen jäljittäminen</a:t>
            </a:r>
            <a:endParaRPr 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KOTITEHTÄVÄ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Aiheen rajaaminen</a:t>
            </a:r>
            <a:endParaRPr lang="fi-FI" sz="2000" b="1" i="1" dirty="0"/>
          </a:p>
          <a:p>
            <a:pPr lvl="1"/>
            <a:r>
              <a:rPr lang="fi-FI" sz="2000" dirty="0" smtClean="0"/>
              <a:t>Hahmotelkaa </a:t>
            </a:r>
            <a:r>
              <a:rPr lang="fi-FI" sz="2000" dirty="0" smtClean="0"/>
              <a:t>tiivistelmä, </a:t>
            </a:r>
            <a:r>
              <a:rPr lang="fi-FI" sz="2000" dirty="0"/>
              <a:t>jossa </a:t>
            </a:r>
            <a:r>
              <a:rPr lang="fi-FI" sz="2000" dirty="0" smtClean="0"/>
              <a:t>esittelette:</a:t>
            </a:r>
            <a:endParaRPr lang="fi-FI" sz="2000" dirty="0"/>
          </a:p>
          <a:p>
            <a:pPr lvl="2"/>
            <a:r>
              <a:rPr lang="fi-FI" sz="2000" dirty="0"/>
              <a:t>Aihe (alustava työotsikko</a:t>
            </a:r>
            <a:r>
              <a:rPr lang="fi-FI" sz="2000" dirty="0" smtClean="0"/>
              <a:t>) </a:t>
            </a:r>
            <a:r>
              <a:rPr lang="fi-FI" sz="2000" dirty="0"/>
              <a:t>+ </a:t>
            </a:r>
            <a:r>
              <a:rPr lang="fi-FI" sz="2000" dirty="0">
                <a:solidFill>
                  <a:srgbClr val="C00000"/>
                </a:solidFill>
              </a:rPr>
              <a:t>perustelu</a:t>
            </a:r>
            <a:r>
              <a:rPr lang="fi-FI" sz="2000" dirty="0"/>
              <a:t>, miksi aihe on tärkeä (ajankohtainen, kiinnostava jne.)</a:t>
            </a:r>
          </a:p>
          <a:p>
            <a:pPr lvl="2"/>
            <a:r>
              <a:rPr lang="fi-FI" sz="2000" dirty="0"/>
              <a:t>Tutkimuskysymys/tutkimuskysymykset, joihin </a:t>
            </a:r>
            <a:r>
              <a:rPr lang="fi-FI" sz="2000" dirty="0" smtClean="0"/>
              <a:t>haette </a:t>
            </a:r>
            <a:r>
              <a:rPr lang="fi-FI" sz="2000" dirty="0"/>
              <a:t>vastausta.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Kirjallisuuskatsaus</a:t>
            </a:r>
            <a:endParaRPr lang="fi-FI" sz="2000" b="1" i="1" dirty="0"/>
          </a:p>
          <a:p>
            <a:pPr lvl="1"/>
            <a:r>
              <a:rPr lang="fi-FI" sz="2000" dirty="0" smtClean="0"/>
              <a:t>Etsikää </a:t>
            </a:r>
            <a:r>
              <a:rPr lang="fi-FI" sz="2000" dirty="0"/>
              <a:t>2</a:t>
            </a:r>
            <a:r>
              <a:rPr lang="fi-FI" sz="2000" dirty="0" smtClean="0"/>
              <a:t> </a:t>
            </a:r>
            <a:r>
              <a:rPr lang="fi-FI" sz="2000" dirty="0" smtClean="0">
                <a:solidFill>
                  <a:srgbClr val="C00000"/>
                </a:solidFill>
              </a:rPr>
              <a:t>artikkelia</a:t>
            </a:r>
            <a:r>
              <a:rPr lang="fi-FI" sz="2000" dirty="0" smtClean="0"/>
              <a:t> </a:t>
            </a:r>
            <a:r>
              <a:rPr lang="fi-FI" sz="2000" dirty="0"/>
              <a:t>kandiaiheeseen liittyen.</a:t>
            </a:r>
          </a:p>
          <a:p>
            <a:pPr lvl="2"/>
            <a:r>
              <a:rPr lang="fi-FI" sz="2000" dirty="0" smtClean="0"/>
              <a:t>Tehkää </a:t>
            </a:r>
            <a:r>
              <a:rPr lang="fi-FI" sz="2000" dirty="0"/>
              <a:t>niistä kirjallinen yhteenveto </a:t>
            </a:r>
            <a:r>
              <a:rPr lang="fi-FI" sz="2000" dirty="0" smtClean="0"/>
              <a:t>(noin 500 </a:t>
            </a:r>
            <a:r>
              <a:rPr lang="fi-FI" sz="2000" dirty="0"/>
              <a:t>sanaa</a:t>
            </a:r>
            <a:r>
              <a:rPr lang="fi-FI" sz="2000" dirty="0" smtClean="0"/>
              <a:t>).</a:t>
            </a:r>
            <a:endParaRPr lang="fi-FI" sz="2000" dirty="0"/>
          </a:p>
          <a:p>
            <a:pPr marL="342900" indent="-342900">
              <a:buFont typeface="+mj-lt"/>
              <a:buAutoNum type="arabicPeriod"/>
            </a:pPr>
            <a:r>
              <a:rPr lang="fi-FI" sz="2000" dirty="0" smtClean="0"/>
              <a:t>Gurujen jäljillä</a:t>
            </a:r>
          </a:p>
          <a:p>
            <a:pPr marL="557213" lvl="1" indent="-285750">
              <a:buFontTx/>
              <a:buChar char="-"/>
            </a:pPr>
            <a:r>
              <a:rPr lang="fi-FI" sz="2000" dirty="0" smtClean="0"/>
              <a:t>Etsikää</a:t>
            </a:r>
            <a:r>
              <a:rPr lang="fi-FI" sz="2000" dirty="0" smtClean="0"/>
              <a:t>, </a:t>
            </a:r>
            <a:r>
              <a:rPr lang="fi-FI" sz="2000" dirty="0"/>
              <a:t>ketä ovat ne </a:t>
            </a:r>
            <a:r>
              <a:rPr lang="fi-FI" sz="2000" dirty="0">
                <a:solidFill>
                  <a:srgbClr val="C00000"/>
                </a:solidFill>
              </a:rPr>
              <a:t>henkilöt</a:t>
            </a:r>
            <a:r>
              <a:rPr lang="fi-FI" sz="2000" dirty="0"/>
              <a:t>, joihin eniten viitataan </a:t>
            </a:r>
            <a:r>
              <a:rPr lang="fi-FI" sz="2000" dirty="0" smtClean="0"/>
              <a:t>kandiaiheeseenne </a:t>
            </a:r>
            <a:r>
              <a:rPr lang="fi-FI" sz="2000" dirty="0"/>
              <a:t>liittyen</a:t>
            </a:r>
            <a:r>
              <a:rPr lang="fi-FI" sz="2000" dirty="0" smtClean="0"/>
              <a:t>.</a:t>
            </a:r>
            <a:endParaRPr lang="fi-FI" sz="2000" dirty="0"/>
          </a:p>
          <a:p>
            <a:pPr lvl="2"/>
            <a:r>
              <a:rPr lang="fi-FI" sz="2000" dirty="0" smtClean="0"/>
              <a:t>Valmistautukaa </a:t>
            </a:r>
            <a:r>
              <a:rPr lang="fi-FI" sz="2000" dirty="0"/>
              <a:t>esittelemään 1-3 </a:t>
            </a:r>
            <a:r>
              <a:rPr lang="fi-FI" sz="2000" dirty="0" smtClean="0"/>
              <a:t>henkilöä</a:t>
            </a:r>
            <a:r>
              <a:rPr lang="fi-FI" sz="2000" dirty="0" smtClean="0"/>
              <a:t> aiheeseenne </a:t>
            </a:r>
            <a:r>
              <a:rPr lang="fi-FI" sz="2000" dirty="0"/>
              <a:t>liittyen.</a:t>
            </a:r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4871864" y="476250"/>
            <a:ext cx="4752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LÄHETTÄKÄÄ </a:t>
            </a:r>
            <a:r>
              <a:rPr lang="fi-FI" dirty="0" smtClean="0">
                <a:solidFill>
                  <a:schemeClr val="accent1"/>
                </a:solidFill>
              </a:rPr>
              <a:t>16.10. mennessä </a:t>
            </a:r>
            <a:r>
              <a:rPr lang="fi-FI" dirty="0" err="1" smtClean="0">
                <a:solidFill>
                  <a:schemeClr val="accent1"/>
                </a:solidFill>
              </a:rPr>
              <a:t>spostilla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endParaRPr lang="fi-FI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3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7408" y="337264"/>
            <a:ext cx="64873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b="1" spc="-20" dirty="0">
                <a:solidFill>
                  <a:srgbClr val="002957"/>
                </a:solidFill>
                <a:latin typeface="Aleo"/>
                <a:ea typeface="+mj-ea"/>
                <a:cs typeface="+mj-cs"/>
              </a:rPr>
              <a:t>AIHEEN </a:t>
            </a:r>
            <a:r>
              <a:rPr lang="fi-FI" sz="3600" b="1" spc="-20" dirty="0" smtClean="0">
                <a:solidFill>
                  <a:srgbClr val="002957"/>
                </a:solidFill>
                <a:latin typeface="Aleo"/>
                <a:ea typeface="+mj-ea"/>
                <a:cs typeface="+mj-cs"/>
              </a:rPr>
              <a:t>RAJAAMINEN</a:t>
            </a:r>
          </a:p>
          <a:p>
            <a:r>
              <a:rPr lang="fi-FI" sz="3600" b="1" spc="-20" dirty="0" smtClean="0">
                <a:solidFill>
                  <a:srgbClr val="002957"/>
                </a:solidFill>
                <a:latin typeface="Aleo"/>
                <a:ea typeface="+mj-ea"/>
                <a:cs typeface="+mj-cs"/>
              </a:rPr>
              <a:t>Esimerkki: tunnesäätelytaidot</a:t>
            </a:r>
            <a:endParaRPr lang="fi-FI" sz="2000" dirty="0"/>
          </a:p>
        </p:txBody>
      </p:sp>
      <p:sp>
        <p:nvSpPr>
          <p:cNvPr id="9" name="Rectangle 8"/>
          <p:cNvSpPr/>
          <p:nvPr/>
        </p:nvSpPr>
        <p:spPr>
          <a:xfrm>
            <a:off x="4679504" y="3212976"/>
            <a:ext cx="7512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Minua </a:t>
            </a:r>
            <a:r>
              <a:rPr lang="fi-FI" sz="2400" dirty="0"/>
              <a:t>kiinnostaa, mitä tunnesäätelytaidot ovat, miten ne </a:t>
            </a:r>
            <a:r>
              <a:rPr lang="fi-FI" sz="2400" dirty="0" smtClean="0"/>
              <a:t>kehittyvät.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Minua kiinnostaa, </a:t>
            </a:r>
            <a:r>
              <a:rPr lang="fi-FI" sz="2400" dirty="0"/>
              <a:t>miten tunnesäätelytaidot vaikuttavat oppimiseen, kaverisuhteisiin, </a:t>
            </a:r>
            <a:r>
              <a:rPr lang="fi-FI" sz="2400" dirty="0" smtClean="0"/>
              <a:t>hyvinvointiin.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Minua </a:t>
            </a:r>
            <a:r>
              <a:rPr lang="fi-FI" sz="2400" dirty="0"/>
              <a:t>kiinnostaa, miten alakoulujen opettajat/lasten huoltajat voivat tukea lasten tunnesäätelytaitojen kehittymistä.</a:t>
            </a:r>
          </a:p>
        </p:txBody>
      </p:sp>
    </p:spTree>
    <p:extLst>
      <p:ext uri="{BB962C8B-B14F-4D97-AF65-F5344CB8AC3E}">
        <p14:creationId xmlns:p14="http://schemas.microsoft.com/office/powerpoint/2010/main" val="40998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178" y="-72697"/>
            <a:ext cx="12247178" cy="70209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09532" y="906260"/>
            <a:ext cx="4182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</a:rPr>
              <a:t>AIHEEN RAJAAMINEN TUTKIMUSKYSYMYKSELLÄ</a:t>
            </a:r>
          </a:p>
          <a:p>
            <a:endParaRPr lang="fi-FI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sz="2400" i="1" dirty="0" smtClean="0">
                <a:solidFill>
                  <a:schemeClr val="bg1"/>
                </a:solidFill>
              </a:rPr>
              <a:t>Millainen</a:t>
            </a:r>
          </a:p>
          <a:p>
            <a:pPr marL="285750" indent="-285750">
              <a:buFontTx/>
              <a:buChar char="-"/>
            </a:pPr>
            <a:r>
              <a:rPr lang="fi-FI" sz="2400" i="1" dirty="0" smtClean="0">
                <a:solidFill>
                  <a:schemeClr val="bg1"/>
                </a:solidFill>
              </a:rPr>
              <a:t>Miten</a:t>
            </a:r>
          </a:p>
          <a:p>
            <a:pPr marL="285750" indent="-285750">
              <a:buFontTx/>
              <a:buChar char="-"/>
            </a:pPr>
            <a:r>
              <a:rPr lang="fi-FI" sz="2400" i="1" dirty="0" smtClean="0">
                <a:solidFill>
                  <a:schemeClr val="bg1"/>
                </a:solidFill>
              </a:rPr>
              <a:t>Miksi</a:t>
            </a:r>
            <a:endParaRPr lang="fi-FI" sz="24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2224" y="4581128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</a:rPr>
              <a:t>AIHEEN RAJAAMINEN TUTKIMUSKOHTEEN VALINNALLA – KENEN NÄKÖKULMA?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TUTKIMUSKYSYMYS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D79E-ECCD-49B3-9BE8-21DD6AA31017}" type="datetime1">
              <a:rPr lang="fi-FI" smtClean="0"/>
              <a:t>26.9.2020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5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800" dirty="0"/>
              <a:t>Sellainen, johon voi vastata</a:t>
            </a:r>
            <a:r>
              <a:rPr lang="fi-FI" sz="2800" dirty="0" smtClean="0"/>
              <a:t>…</a:t>
            </a:r>
          </a:p>
          <a:p>
            <a:r>
              <a:rPr lang="fi-FI" sz="2800" dirty="0" smtClean="0"/>
              <a:t>Omalla empiirisellä aineistolla.</a:t>
            </a:r>
          </a:p>
          <a:p>
            <a:r>
              <a:rPr lang="fi-FI" sz="2800" dirty="0" smtClean="0"/>
              <a:t>Esim. millaisia kokemuksia/ millaisia käsityksiä opettajilla/oppilailla/ huoltajilla/ jne. on…?</a:t>
            </a:r>
            <a:endParaRPr lang="fi-FI" sz="28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20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27.9.2020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6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5744" y="434757"/>
            <a:ext cx="5512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b="1" spc="-20" dirty="0">
                <a:solidFill>
                  <a:schemeClr val="bg1"/>
                </a:solidFill>
                <a:latin typeface="Aleo"/>
                <a:ea typeface="+mj-ea"/>
                <a:cs typeface="+mj-cs"/>
              </a:rPr>
              <a:t>KIRJALLISUUSKATSAUS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463" y="3587701"/>
            <a:ext cx="9133938" cy="277877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69875" lvl="0" indent="-269875">
              <a:lnSpc>
                <a:spcPct val="120000"/>
              </a:lnSpc>
              <a:spcBef>
                <a:spcPts val="400"/>
              </a:spcBef>
              <a:buClr>
                <a:srgbClr val="F1563F"/>
              </a:buClr>
              <a:buFont typeface="Wingdings" panose="05000000000000000000" pitchFamily="2" charset="2"/>
              <a:buChar char=""/>
            </a:pPr>
            <a:r>
              <a:rPr lang="fi-FI" sz="2800" spc="-20" dirty="0" smtClean="0">
                <a:solidFill>
                  <a:schemeClr val="bg1"/>
                </a:solidFill>
              </a:rPr>
              <a:t>Kirjallisuuden lukeminen on olennainen aiheen valinnan ja rajaamisen välineenä.</a:t>
            </a:r>
          </a:p>
          <a:p>
            <a:pPr marL="269875" lvl="0" indent="-269875">
              <a:lnSpc>
                <a:spcPct val="120000"/>
              </a:lnSpc>
              <a:spcBef>
                <a:spcPts val="400"/>
              </a:spcBef>
              <a:buClr>
                <a:srgbClr val="F1563F"/>
              </a:buClr>
              <a:buFont typeface="Wingdings" panose="05000000000000000000" pitchFamily="2" charset="2"/>
              <a:buChar char=""/>
            </a:pPr>
            <a:r>
              <a:rPr lang="fi-FI" sz="2800" spc="-20" dirty="0" smtClean="0">
                <a:solidFill>
                  <a:schemeClr val="bg1"/>
                </a:solidFill>
              </a:rPr>
              <a:t>Mistä </a:t>
            </a:r>
            <a:r>
              <a:rPr lang="fi-FI" sz="2800" spc="-20" dirty="0">
                <a:solidFill>
                  <a:schemeClr val="bg1"/>
                </a:solidFill>
              </a:rPr>
              <a:t>löydän aiheeseen liittyvää kirjallisuutta?</a:t>
            </a:r>
          </a:p>
          <a:p>
            <a:pPr marL="269875" lvl="0" indent="-269875">
              <a:lnSpc>
                <a:spcPct val="120000"/>
              </a:lnSpc>
              <a:spcBef>
                <a:spcPts val="400"/>
              </a:spcBef>
              <a:buClr>
                <a:srgbClr val="F1563F"/>
              </a:buClr>
              <a:buFont typeface="Wingdings" panose="05000000000000000000" pitchFamily="2" charset="2"/>
              <a:buChar char=""/>
            </a:pPr>
            <a:r>
              <a:rPr lang="fi-FI" sz="2800" spc="-20" dirty="0">
                <a:solidFill>
                  <a:schemeClr val="bg1"/>
                </a:solidFill>
              </a:rPr>
              <a:t>Kuinka paljon kirjallisuutta on ”tarpeeksi”?</a:t>
            </a:r>
          </a:p>
          <a:p>
            <a:pPr marL="269875" lvl="0" indent="-269875">
              <a:lnSpc>
                <a:spcPct val="120000"/>
              </a:lnSpc>
              <a:spcBef>
                <a:spcPts val="400"/>
              </a:spcBef>
              <a:buClr>
                <a:srgbClr val="F1563F"/>
              </a:buClr>
              <a:buFont typeface="Wingdings" panose="05000000000000000000" pitchFamily="2" charset="2"/>
              <a:buChar char=""/>
            </a:pPr>
            <a:r>
              <a:rPr lang="fi-FI" sz="2800" spc="-20" dirty="0">
                <a:solidFill>
                  <a:schemeClr val="bg1"/>
                </a:solidFill>
              </a:rPr>
              <a:t>Mitä ”teen” kirjallisuudelle kun olen sitä löytänyt?</a:t>
            </a:r>
            <a:endParaRPr lang="fi-FI" sz="2800" spc="-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KIRJALLISUUSKATSAUS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26.9.2020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7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000" dirty="0"/>
              <a:t>Mistä löydän aiheeseen liittyvän kirjallisuuden?</a:t>
            </a:r>
          </a:p>
          <a:p>
            <a:pPr lvl="1"/>
            <a:r>
              <a:rPr lang="fi-FI" sz="2000" dirty="0" err="1" smtClean="0"/>
              <a:t>Handbooks</a:t>
            </a:r>
            <a:r>
              <a:rPr lang="fi-FI" sz="2000" dirty="0" smtClean="0"/>
              <a:t>, </a:t>
            </a:r>
            <a:r>
              <a:rPr lang="fi-FI" sz="2000" dirty="0" smtClean="0"/>
              <a:t>Kirjallisuushaut</a:t>
            </a:r>
            <a:r>
              <a:rPr lang="fi-FI" sz="2000" dirty="0"/>
              <a:t>: tietokannat, lehdet.</a:t>
            </a:r>
          </a:p>
          <a:p>
            <a:pPr lvl="1"/>
            <a:r>
              <a:rPr lang="fi-FI" sz="2000" dirty="0"/>
              <a:t>Oppimistutkimuksen lehtiä: </a:t>
            </a:r>
          </a:p>
          <a:p>
            <a:pPr lvl="2"/>
            <a:r>
              <a:rPr lang="fi-FI" sz="2000" dirty="0"/>
              <a:t>Oppimiseen liittyen: Learning and </a:t>
            </a:r>
            <a:r>
              <a:rPr lang="fi-FI" sz="2000" dirty="0" err="1" smtClean="0"/>
              <a:t>Instruction</a:t>
            </a:r>
            <a:r>
              <a:rPr lang="fi-FI" sz="2000" dirty="0" smtClean="0"/>
              <a:t>, </a:t>
            </a:r>
            <a:r>
              <a:rPr lang="fi-FI" sz="2000" dirty="0" err="1"/>
              <a:t>Metacognition</a:t>
            </a:r>
            <a:r>
              <a:rPr lang="fi-FI" sz="2000" dirty="0"/>
              <a:t> and Learning, International Journal of </a:t>
            </a:r>
            <a:r>
              <a:rPr lang="fi-FI" sz="2000" dirty="0" err="1"/>
              <a:t>Educational</a:t>
            </a:r>
            <a:r>
              <a:rPr lang="fi-FI" sz="2000" dirty="0"/>
              <a:t> </a:t>
            </a:r>
            <a:r>
              <a:rPr lang="fi-FI" sz="2000" dirty="0" err="1"/>
              <a:t>Research</a:t>
            </a:r>
            <a:endParaRPr lang="fi-FI" sz="2000" dirty="0"/>
          </a:p>
          <a:p>
            <a:pPr lvl="2"/>
            <a:r>
              <a:rPr lang="fi-FI" sz="2000" dirty="0"/>
              <a:t>Ryhmäprosesseihin liittyen: Small Group </a:t>
            </a:r>
            <a:r>
              <a:rPr lang="fi-FI" sz="2000" dirty="0" err="1"/>
              <a:t>Research</a:t>
            </a:r>
            <a:r>
              <a:rPr lang="fi-FI" sz="2000" dirty="0"/>
              <a:t>, </a:t>
            </a:r>
            <a:r>
              <a:rPr lang="en-US" sz="2000" dirty="0"/>
              <a:t>Learning, Culture and Social </a:t>
            </a:r>
            <a:r>
              <a:rPr lang="en-US" sz="2000" dirty="0" smtClean="0"/>
              <a:t>Interaction</a:t>
            </a:r>
            <a:endParaRPr lang="fi-FI" sz="2000" dirty="0"/>
          </a:p>
          <a:p>
            <a:pPr lvl="2"/>
            <a:r>
              <a:rPr lang="fi-FI" sz="2000" dirty="0"/>
              <a:t>Opettajiin liittyen: Teachers and </a:t>
            </a:r>
            <a:r>
              <a:rPr lang="fi-FI" sz="2000" dirty="0" err="1"/>
              <a:t>Teacher</a:t>
            </a:r>
            <a:r>
              <a:rPr lang="fi-FI" sz="2000" dirty="0"/>
              <a:t> </a:t>
            </a:r>
            <a:r>
              <a:rPr lang="fi-FI" sz="2000" dirty="0" err="1"/>
              <a:t>Education</a:t>
            </a:r>
            <a:r>
              <a:rPr lang="fi-FI" sz="2000" dirty="0"/>
              <a:t>, Teachers and </a:t>
            </a:r>
            <a:r>
              <a:rPr lang="fi-FI" sz="2000" dirty="0" err="1"/>
              <a:t>Teaching</a:t>
            </a:r>
            <a:r>
              <a:rPr lang="fi-FI" sz="2000" dirty="0"/>
              <a:t> – </a:t>
            </a:r>
            <a:r>
              <a:rPr lang="fi-FI" sz="2000" dirty="0" err="1"/>
              <a:t>Theory</a:t>
            </a:r>
            <a:r>
              <a:rPr lang="fi-FI" sz="2000" dirty="0"/>
              <a:t> and </a:t>
            </a:r>
            <a:r>
              <a:rPr lang="fi-FI" sz="2000" dirty="0" err="1"/>
              <a:t>Practice</a:t>
            </a:r>
            <a:endParaRPr lang="fi-FI" sz="2000" dirty="0"/>
          </a:p>
          <a:p>
            <a:pPr marL="541337" lvl="2" indent="0">
              <a:buNone/>
            </a:pPr>
            <a:endParaRPr lang="fi-FI" sz="2000" dirty="0"/>
          </a:p>
          <a:p>
            <a:r>
              <a:rPr lang="fi-FI" sz="2000" i="1" dirty="0" smtClean="0"/>
              <a:t>Kertokaa omia esimerkkejä: miten etsitte/löydätte </a:t>
            </a:r>
            <a:r>
              <a:rPr lang="fi-FI" sz="2000" i="1" dirty="0" smtClean="0"/>
              <a:t>kirjallisuutta?</a:t>
            </a:r>
          </a:p>
          <a:p>
            <a:r>
              <a:rPr lang="fi-FI" sz="2000" i="1" dirty="0" err="1" smtClean="0"/>
              <a:t>Huom</a:t>
            </a:r>
            <a:r>
              <a:rPr lang="fi-FI" sz="2000" i="1" dirty="0"/>
              <a:t>! ”lumipallomenetelmä”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71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KIRJALLISUUSKATSAUS</a:t>
            </a:r>
            <a:endParaRPr lang="fi-FI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400" dirty="0"/>
              <a:t>Kuinka paljon kirjallisuutta on ”tarpeeksi”?</a:t>
            </a:r>
          </a:p>
          <a:p>
            <a:pPr lvl="1"/>
            <a:r>
              <a:rPr lang="fi-FI" sz="2200" dirty="0"/>
              <a:t>Laatu ja lähteen soveltuvuus ennen määrää!</a:t>
            </a:r>
          </a:p>
          <a:p>
            <a:pPr lvl="1"/>
            <a:r>
              <a:rPr lang="fi-FI" sz="2200" dirty="0"/>
              <a:t>Määrän suhteen on vain ohjeellisia neuvoja, se ratkaisee, kuinka hyvin lähteet sopivat aiheeseen.</a:t>
            </a:r>
          </a:p>
          <a:p>
            <a:pPr lvl="1"/>
            <a:r>
              <a:rPr lang="fi-FI" sz="2200" dirty="0"/>
              <a:t>Kansainvälinen tutkimuskirjallisuus etusijalla (</a:t>
            </a:r>
            <a:r>
              <a:rPr lang="fi-FI" sz="2200" dirty="0" err="1"/>
              <a:t>journal</a:t>
            </a:r>
            <a:r>
              <a:rPr lang="fi-FI" sz="2200" dirty="0"/>
              <a:t> artikkelit)</a:t>
            </a:r>
          </a:p>
          <a:p>
            <a:pPr lvl="2"/>
            <a:r>
              <a:rPr lang="fi-FI" sz="2000" dirty="0"/>
              <a:t>Koska näissä on ajankohtaisin tieto.</a:t>
            </a:r>
          </a:p>
          <a:p>
            <a:pPr lvl="2"/>
            <a:r>
              <a:rPr lang="fi-FI" sz="2000" dirty="0" smtClean="0"/>
              <a:t>Tiedon luotettavuus, </a:t>
            </a:r>
            <a:r>
              <a:rPr lang="fi-FI" sz="2000" i="1" dirty="0" err="1"/>
              <a:t>peer-review</a:t>
            </a:r>
            <a:r>
              <a:rPr lang="fi-FI" sz="2000" dirty="0"/>
              <a:t> </a:t>
            </a:r>
            <a:r>
              <a:rPr lang="fi-FI" sz="2000" dirty="0" smtClean="0"/>
              <a:t>arviointi.</a:t>
            </a: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60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KIRJALLISUUSKATSAUS</a:t>
            </a:r>
            <a:endParaRPr lang="fi-FI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400" dirty="0"/>
              <a:t>Mitä ”teen” kirjallisuudelle kun olen oikean </a:t>
            </a:r>
            <a:r>
              <a:rPr lang="fi-FI" sz="2400" dirty="0" smtClean="0"/>
              <a:t>sisällön </a:t>
            </a:r>
            <a:r>
              <a:rPr lang="fi-FI" sz="2400" dirty="0"/>
              <a:t>löytänyt?</a:t>
            </a:r>
          </a:p>
          <a:p>
            <a:pPr lvl="1"/>
            <a:r>
              <a:rPr lang="fi-FI" sz="2200" dirty="0"/>
              <a:t>Alustava perehtyminen aiheeseen kirjallisuuden perusteella</a:t>
            </a:r>
          </a:p>
          <a:p>
            <a:pPr lvl="2"/>
            <a:r>
              <a:rPr lang="fi-FI" sz="2000" dirty="0"/>
              <a:t>Lukeminen, alleviivaaminen, yhteenvetojen kirjoittaminen.</a:t>
            </a:r>
          </a:p>
          <a:p>
            <a:pPr lvl="2"/>
            <a:r>
              <a:rPr lang="fi-FI" sz="2000" dirty="0"/>
              <a:t>Käsitteen määrittely kirjallisuuden perusteella.</a:t>
            </a:r>
          </a:p>
          <a:p>
            <a:pPr lvl="2"/>
            <a:r>
              <a:rPr lang="fi-FI" sz="2000" dirty="0"/>
              <a:t>Keskeisten aiempien tutkimustulosten hahmottaminen.</a:t>
            </a:r>
          </a:p>
          <a:p>
            <a:pPr lvl="1"/>
            <a:r>
              <a:rPr lang="fi-FI" sz="2200" dirty="0"/>
              <a:t>Prosessikirjoittaminen!</a:t>
            </a:r>
          </a:p>
          <a:p>
            <a:pPr lvl="2"/>
            <a:r>
              <a:rPr lang="fi-FI" sz="2000" dirty="0"/>
              <a:t>Lopullisessa versiossa tavoitteena on se, että </a:t>
            </a:r>
            <a:r>
              <a:rPr lang="fi-FI" sz="2000" i="1" dirty="0">
                <a:solidFill>
                  <a:srgbClr val="C00000"/>
                </a:solidFill>
              </a:rPr>
              <a:t>”lähteet käyvät keskustelua keskenään”.</a:t>
            </a:r>
          </a:p>
          <a:p>
            <a:pPr lvl="2"/>
            <a:r>
              <a:rPr lang="fi-FI" sz="2000" dirty="0"/>
              <a:t>Kirjoittaja on valinnut lähteet; esittelee näkökulmat ja välittää viestin.</a:t>
            </a:r>
          </a:p>
          <a:p>
            <a:pPr lvl="2"/>
            <a:r>
              <a:rPr lang="fi-FI" sz="2000" i="1" dirty="0">
                <a:solidFill>
                  <a:srgbClr val="C00000"/>
                </a:solidFill>
              </a:rPr>
              <a:t>Argumentoivat kirjoittaminen</a:t>
            </a:r>
            <a:r>
              <a:rPr lang="fi-FI" sz="2000" i="1" dirty="0" smtClean="0">
                <a:solidFill>
                  <a:srgbClr val="C00000"/>
                </a:solidFill>
              </a:rPr>
              <a:t>.</a:t>
            </a:r>
          </a:p>
          <a:p>
            <a:pPr marL="541337" lvl="2" indent="0">
              <a:buNone/>
            </a:pPr>
            <a:endParaRPr lang="fi-FI" sz="2000" i="1" dirty="0" smtClean="0">
              <a:solidFill>
                <a:srgbClr val="C00000"/>
              </a:solidFill>
            </a:endParaRPr>
          </a:p>
          <a:p>
            <a:pPr lvl="1"/>
            <a:r>
              <a:rPr lang="fi-FI" sz="2200" i="1" dirty="0" smtClean="0"/>
              <a:t>Kertokaa omia esimerkkejä: miten käsittelette tietoa?</a:t>
            </a:r>
            <a:endParaRPr lang="fi-FI" sz="2200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24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.potx" id="{5A7D55E5-446D-4F2E-BDAA-C1C7C778A1B7}" vid="{BD07BD8B-801C-4AA3-A39B-DA0DA058AEC7}"/>
    </a:ext>
  </a:extLst>
</a:theme>
</file>

<file path=ppt/theme/theme2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E4B908B8E3F574DA5FB0E54DF1A7DB7" ma:contentTypeVersion="0" ma:contentTypeDescription="Luo uusi asiakirja." ma:contentTypeScope="" ma:versionID="71a2205be4a01c473b7e278de024e2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dacafc45c6750ac3a0732068246c3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784D78-346D-4BBF-BFCB-6E2EEE16FF8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D283CE-FD0B-496C-A8A7-9770B0E27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2629F7-D35D-41F9-86B4-8319DB050E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JYU Template</Template>
  <TotalTime>20609</TotalTime>
  <Words>1634</Words>
  <Application>Microsoft Office PowerPoint</Application>
  <PresentationFormat>Widescreen</PresentationFormat>
  <Paragraphs>311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Aleo</vt:lpstr>
      <vt:lpstr>Calibri</vt:lpstr>
      <vt:lpstr>Wingdings</vt:lpstr>
      <vt:lpstr>Lato</vt:lpstr>
      <vt:lpstr>Times New Roman</vt:lpstr>
      <vt:lpstr>Lato Black</vt:lpstr>
      <vt:lpstr>JYO</vt:lpstr>
      <vt:lpstr>PowerPoint Presentation</vt:lpstr>
      <vt:lpstr>KIVA TAVATA TAAS!</vt:lpstr>
      <vt:lpstr>PowerPoint Presentation</vt:lpstr>
      <vt:lpstr>PowerPoint Presentation</vt:lpstr>
      <vt:lpstr>TUTKIMUSKYSYMYS</vt:lpstr>
      <vt:lpstr>PowerPoint Presentation</vt:lpstr>
      <vt:lpstr>KIRJALLISUUSKATSAUS</vt:lpstr>
      <vt:lpstr>KIRJALLISUUSKATSAUS</vt:lpstr>
      <vt:lpstr>KIRJALLISUUSKATSAUS</vt:lpstr>
      <vt:lpstr>ARTIKKELIN LUKEMINEN</vt:lpstr>
      <vt:lpstr>MentiMeter</vt:lpstr>
      <vt:lpstr>TEEMAT TÄSSÄ RYHMÄSSÄ: Kuulumiskierros</vt:lpstr>
      <vt:lpstr>TEEMAT TÄSSÄ RYHMÄSSÄ</vt:lpstr>
      <vt:lpstr>Oppimisen ja opettamisen aiheet tässä kandiryhmässä</vt:lpstr>
      <vt:lpstr>MITÄ SEURAAVAKSI?</vt:lpstr>
      <vt:lpstr>Tutkimussuunnitelman rooli ja osa-alueet</vt:lpstr>
      <vt:lpstr>Kandiseminaarin aikataulu ja työssä etenemisen tavoitteet SYKSY 2020</vt:lpstr>
      <vt:lpstr>Kandiseminaarin aikataulu ja työssä etenemisen tavoitteet KEVÄT 2021</vt:lpstr>
      <vt:lpstr>Tutkimusviestinnän osuudet kokonaisuudessaan (5 x 2t)</vt:lpstr>
      <vt:lpstr>KOTITEHTÄVÄ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Aineryhmäkierrokset , kesäkuu 2020</dc:title>
  <dc:creator>Pakarinen, Eija</dc:creator>
  <cp:lastModifiedBy>Näykki, Piia</cp:lastModifiedBy>
  <cp:revision>206</cp:revision>
  <dcterms:created xsi:type="dcterms:W3CDTF">2020-05-30T11:53:14Z</dcterms:created>
  <dcterms:modified xsi:type="dcterms:W3CDTF">2020-09-30T13:17:27Z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0x010100DE4B908B8E3F574DA5FB0E54DF1A7DB7</vt:lpwstr>
  </property>
</Properties>
</file>