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1" r:id="rId5"/>
    <p:sldId id="259" r:id="rId6"/>
    <p:sldId id="258" r:id="rId7"/>
    <p:sldId id="268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5" r:id="rId16"/>
    <p:sldId id="266" r:id="rId17"/>
    <p:sldId id="272" r:id="rId18"/>
    <p:sldId id="267" r:id="rId19"/>
    <p:sldId id="274" r:id="rId20"/>
    <p:sldId id="273" r:id="rId21"/>
    <p:sldId id="276" r:id="rId22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>
      <p:cViewPr varScale="1">
        <p:scale>
          <a:sx n="74" d="100"/>
          <a:sy n="74" d="100"/>
        </p:scale>
        <p:origin x="10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0E647-4757-4EC8-ACBF-942D9FE14768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61495E-E522-4777-8E1C-A67546E6FD4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A7111-2A11-409C-AFA8-5BC4083039B2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04B10-E15E-4F18-93BA-158609D32B03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90189-99CB-47AD-A284-1E717C454FDC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8DB9-BADC-4B50-9CA0-372AB5AC60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373E71-79E1-4FA5-BDD9-12555E26B0DA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D24D0-F494-4181-B6DA-EC8645D920C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AF2CD2-50E8-4F9E-A004-EFCD6C74EC79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9632D-D27B-46BD-8A9A-5131FFBD94B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62E67-1249-45A5-B45B-583D0005EFF6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D8FAC-B577-4AE9-AD8B-80E3809BE744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4F4F9-0E55-4D28-840E-248E154F2CCD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F9231A-EFAA-4851-AD26-8EED031F94E7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433F67-39C2-461B-9174-8B8FE78F0F55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E07-E7DC-41A3-80F6-AC4EA073135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B856-FA2D-486E-84A7-CC2502DC4A34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57815-48EA-47BA-8E78-09DED285E0DD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DEC77-1C57-4769-9DC4-B860CF67CE4A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4130F-6F62-4A60-9BEF-AB440814CF88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48508-6FF4-44EF-9D74-E2ABE2881074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0A6B7-B69A-488D-816D-1FFC4C3F9F7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AE1A0D2-3FEA-4297-8C66-E8EE1F0FE0D4}" type="datetimeFigureOut">
              <a:rPr lang="fi-FI" smtClean="0"/>
              <a:pPr>
                <a:defRPr/>
              </a:pPr>
              <a:t>23.4.2018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50635AF8-AD68-4CF7-B374-67598B23C670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Keskiaika Suomessa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i-FI" dirty="0" smtClean="0"/>
              <a:t>n.1100-1500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tsikko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Olot Suomessa vakiintuvat</a:t>
            </a:r>
          </a:p>
        </p:txBody>
      </p:sp>
      <p:sp>
        <p:nvSpPr>
          <p:cNvPr id="19458" name="Sisällön paikkamerkki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fi-FI" smtClean="0"/>
              <a:t>Itäisen Suomen rajakiistat päättyivät vuonna 1323 solmittuun Pähkinäsaaren rauhaan.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Suomi eli Itämaa oli nyt liitetty osaksi Ruotsia.</a:t>
            </a:r>
          </a:p>
        </p:txBody>
      </p:sp>
      <p:pic>
        <p:nvPicPr>
          <p:cNvPr id="19459" name="Picture 2" descr="http://4.bp.blogspot.com/_jqrUmR3-WGY/RiOBpze_rPI/AAAAAAAAALA/fk6OL2EPhmg/s320/pahkinasaari%2Braj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500438"/>
            <a:ext cx="29146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945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Suomen hallinto</a:t>
            </a:r>
          </a:p>
        </p:txBody>
      </p:sp>
      <p:sp>
        <p:nvSpPr>
          <p:cNvPr id="20482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dirty="0" smtClean="0"/>
              <a:t>Ruotsin kuningas ylin johtaja, jonka valintaan Itämaa eli Suomi osallistui vuodesta 1362 eteenpäin.</a:t>
            </a:r>
          </a:p>
          <a:p>
            <a:pPr eaLnBrk="1" hangingPunct="1">
              <a:lnSpc>
                <a:spcPct val="90000"/>
              </a:lnSpc>
            </a:pPr>
            <a:r>
              <a:rPr lang="fi-FI" b="1" dirty="0" smtClean="0"/>
              <a:t>Suomi jaettiin yhdeksään linnalääniin – valta ylimyksillä, joihin kuningas luotti </a:t>
            </a:r>
            <a:r>
              <a:rPr lang="fi-FI" dirty="0" smtClean="0"/>
              <a:t>(tärkeimmät Turku, Hämeenlinna ja Viipuri)</a:t>
            </a:r>
          </a:p>
          <a:p>
            <a:pPr eaLnBrk="1" hangingPunct="1">
              <a:lnSpc>
                <a:spcPct val="90000"/>
              </a:lnSpc>
            </a:pPr>
            <a:r>
              <a:rPr lang="fi-FI" dirty="0" smtClean="0"/>
              <a:t>Oikeudenkäyttö yleistyi maanlain myötä 1300-luvun puolivälissä – myöhemmin kuningas </a:t>
            </a:r>
            <a:r>
              <a:rPr lang="fi-FI" dirty="0" err="1" smtClean="0"/>
              <a:t>Kristofferin</a:t>
            </a:r>
            <a:r>
              <a:rPr lang="fi-FI" dirty="0" smtClean="0"/>
              <a:t> maanlaki</a:t>
            </a:r>
          </a:p>
          <a:p>
            <a:pPr eaLnBrk="1" hangingPunct="1">
              <a:lnSpc>
                <a:spcPct val="90000"/>
              </a:lnSpc>
            </a:pPr>
            <a:r>
              <a:rPr lang="fi-FI" b="1" dirty="0" smtClean="0"/>
              <a:t>Hallinnon kehittämisen taustalla oli verotuksen tehostaminen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fi-FI" smtClean="0"/>
              <a:t>Linnaläänit</a:t>
            </a:r>
          </a:p>
        </p:txBody>
      </p:sp>
      <p:pic>
        <p:nvPicPr>
          <p:cNvPr id="21506" name="Picture 5" descr="300px-Suomi-linnalaan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628775"/>
            <a:ext cx="28575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Kalmarin unioni 1397-1523</a:t>
            </a:r>
          </a:p>
        </p:txBody>
      </p:sp>
      <p:sp>
        <p:nvSpPr>
          <p:cNvPr id="2253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i-FI" smtClean="0"/>
              <a:t>Ruotsilla, Tanskalla ja Norjalla yhteinen kuningas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Suomelle alkuaika Erik Pommerilaisen johtaessa oli kehityksen aikaa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Unionin loppuaika oli vaikeampaa yhdistyneen Venäjän nousevan mahdin takia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Unionin sisäiset ristiriidat vaikuttivat Suomen rooliin – venäläiset piirittivät Viipuria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622"/>
            <a:ext cx="9144000" cy="50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67"/>
            <a:ext cx="9144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Viipurin pamaus</a:t>
            </a:r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i-FI" smtClean="0"/>
              <a:t>Knut Posse johti Viipurin linnan puolustamista ja sai aikaan jonkinlaisen räjähdyksen, joka säikäytti venäläiset</a:t>
            </a:r>
          </a:p>
        </p:txBody>
      </p:sp>
      <p:pic>
        <p:nvPicPr>
          <p:cNvPr id="23555" name="Picture 5" descr="230px-Viipurin_pama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644900"/>
            <a:ext cx="21907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2887"/>
            <a:ext cx="7620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Sääty-yhteiskunta</a:t>
            </a:r>
          </a:p>
        </p:txBody>
      </p:sp>
      <p:sp>
        <p:nvSpPr>
          <p:cNvPr id="24578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i-FI" dirty="0" smtClean="0"/>
              <a:t>Eurooppalaiseen tapaan myös Ruotsissa kehittyi sääty-yhteiskunta. Aatelisto, papisto, porvaristo ja talonpojat</a:t>
            </a:r>
          </a:p>
          <a:p>
            <a:pPr eaLnBrk="1" hangingPunct="1">
              <a:buFont typeface="Arial" charset="0"/>
              <a:buNone/>
            </a:pPr>
            <a:r>
              <a:rPr lang="fi-FI" dirty="0" smtClean="0"/>
              <a:t>→ </a:t>
            </a:r>
            <a:r>
              <a:rPr lang="fi-FI" b="1" dirty="0" smtClean="0"/>
              <a:t>Säädyille annettiin privilegioita eli erityisoikeuksia: Verovapaus eli rälssi koski aatelistoa ja papistoa, porvaristolla erityisoikeus käydä kauppaa, talonpojilla (90%kansasta) ei ollut privilegioita.</a:t>
            </a:r>
          </a:p>
          <a:p>
            <a:pPr eaLnBrk="1" hangingPunct="1">
              <a:buFont typeface="Arial" charset="0"/>
              <a:buNone/>
            </a:pPr>
            <a:r>
              <a:rPr lang="fi-FI" b="1" dirty="0" smtClean="0"/>
              <a:t>→ Suurin osa ihmisistä oli tavallista kansaa ja asui maaseudulla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Säätyerioikeudet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552870"/>
              </p:ext>
            </p:extLst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Oikeudet (privilegiot)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Velvollisuudet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Maallinen rälssi (Aatelisto)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Verovapaus</a:t>
                      </a:r>
                    </a:p>
                    <a:p>
                      <a:r>
                        <a:rPr lang="fi-FI" dirty="0" smtClean="0"/>
                        <a:t>Korkeimmat virat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Ratsupalvelus (vuoteen 1569)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Hengellinen rälssi (Papisto)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Kirkon verovapaus</a:t>
                      </a:r>
                    </a:p>
                    <a:p>
                      <a:r>
                        <a:rPr lang="fi-FI" dirty="0" smtClean="0"/>
                        <a:t>Kirkon</a:t>
                      </a:r>
                      <a:r>
                        <a:rPr lang="fi-FI" baseline="0" dirty="0" smtClean="0"/>
                        <a:t> oikeus kerätä veroja(kymmenykset)</a:t>
                      </a:r>
                    </a:p>
                    <a:p>
                      <a:r>
                        <a:rPr lang="fi-FI" baseline="0" dirty="0" smtClean="0"/>
                        <a:t>Kanoninen oikeus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Sielunhoito</a:t>
                      </a:r>
                    </a:p>
                    <a:p>
                      <a:r>
                        <a:rPr lang="fi-FI" dirty="0" smtClean="0"/>
                        <a:t>Sakramenttien jakaminen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Porvaristo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Yksinoikeus kauppaan ja käsitöihin</a:t>
                      </a:r>
                    </a:p>
                    <a:p>
                      <a:r>
                        <a:rPr lang="fi-FI" dirty="0" smtClean="0"/>
                        <a:t>Kaupunkien</a:t>
                      </a:r>
                      <a:r>
                        <a:rPr lang="fi-FI" baseline="0" dirty="0" smtClean="0"/>
                        <a:t> itsehallinto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Verojen maksu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Talonpojat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Ei erillisiä oikeuksia (yli 90% kansasta)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Verojen maksu</a:t>
                      </a:r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94" y="0"/>
            <a:ext cx="922766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Kotitehtävät 12,14,15,16 s. 57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 smtClean="0"/>
              <a:t>T.12: Suomessa tilat omistettiin, </a:t>
            </a:r>
            <a:r>
              <a:rPr lang="fi-FI" dirty="0" err="1" smtClean="0"/>
              <a:t>Keski</a:t>
            </a:r>
            <a:r>
              <a:rPr lang="fi-FI" dirty="0" smtClean="0"/>
              <a:t>-Euroopassa maaorjuutta, talonpoikien asema vaihteli täällä tilakoon mukaan, osallistuivat poliittiseen päätöksentekoon</a:t>
            </a:r>
          </a:p>
          <a:p>
            <a:r>
              <a:rPr lang="fi-FI" dirty="0" smtClean="0"/>
              <a:t>T.14: Väestönkasvuun, jonka mahdollisti sääolojen lämpeneminen ja ruuan saannin paraneminen, halu etsiä uusia ja  parempia asuinalueita, ristiretket ja kaupunkien kasvu toi uutta väkeä</a:t>
            </a:r>
          </a:p>
          <a:p>
            <a:r>
              <a:rPr lang="fi-FI" dirty="0" smtClean="0"/>
              <a:t>T.15: Jakaantui lännen peltoviljelyyn ja idän kaskeamiseen. Kaksivuoroviljely ja uudet auratyypit. Sarkajako </a:t>
            </a:r>
            <a:r>
              <a:rPr lang="fi-FI" dirty="0" smtClean="0">
                <a:latin typeface="Calibri" panose="020F0502020204030204" pitchFamily="34" charset="0"/>
              </a:rPr>
              <a:t>→ vainiopakko, </a:t>
            </a:r>
            <a:r>
              <a:rPr lang="fi-FI" dirty="0" smtClean="0">
                <a:latin typeface="Century Gothic" panose="020B0502020202020204" pitchFamily="34" charset="0"/>
              </a:rPr>
              <a:t>kaskialueilla </a:t>
            </a:r>
            <a:r>
              <a:rPr lang="fi-FI" dirty="0" err="1" smtClean="0">
                <a:latin typeface="Century Gothic" panose="020B0502020202020204" pitchFamily="34" charset="0"/>
              </a:rPr>
              <a:t>huuhtakaski</a:t>
            </a:r>
            <a:r>
              <a:rPr lang="fi-FI" dirty="0" smtClean="0">
                <a:latin typeface="Century Gothic" panose="020B0502020202020204" pitchFamily="34" charset="0"/>
              </a:rPr>
              <a:t> (havumetsät)</a:t>
            </a:r>
          </a:p>
          <a:p>
            <a:r>
              <a:rPr lang="fi-FI" dirty="0" smtClean="0">
                <a:latin typeface="Century Gothic" panose="020B0502020202020204" pitchFamily="34" charset="0"/>
              </a:rPr>
              <a:t>T.16: Voi, eläimen nahka, kala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2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Sarkajako</a:t>
            </a:r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2060848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Suomesta kiinnostutaan</a:t>
            </a:r>
          </a:p>
        </p:txBody>
      </p:sp>
      <p:sp>
        <p:nvSpPr>
          <p:cNvPr id="14338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fi-FI" sz="2800" b="1" smtClean="0"/>
              <a:t>Suomi jää idästä Novgorodin ja lännestä Ruotsin ja katolisen kirkon väliin → vaikutteita molemmista</a:t>
            </a:r>
          </a:p>
          <a:p>
            <a:pPr eaLnBrk="1" hangingPunct="1"/>
            <a:r>
              <a:rPr lang="fi-FI" sz="2800" b="1" smtClean="0"/>
              <a:t>Kirkkojen välinen kilpailu </a:t>
            </a:r>
            <a:r>
              <a:rPr lang="fi-FI" sz="2800" smtClean="0"/>
              <a:t>(erosivat virallisesti 1054)</a:t>
            </a:r>
          </a:p>
          <a:p>
            <a:pPr eaLnBrk="1" hangingPunct="1"/>
            <a:r>
              <a:rPr lang="fi-FI" sz="2800" b="1" smtClean="0"/>
              <a:t>Ristiretkien aika Euroopassa, </a:t>
            </a:r>
            <a:r>
              <a:rPr lang="fi-FI" sz="2800" smtClean="0"/>
              <a:t>Paavi halusi lisää valtaa ja suuntasi muslimeja vastaan eteläisessä Euroopassa</a:t>
            </a:r>
          </a:p>
          <a:p>
            <a:pPr eaLnBrk="1" hangingPunct="1"/>
            <a:r>
              <a:rPr lang="fi-FI" sz="2800" b="1" smtClean="0"/>
              <a:t>Retket suuntautuivat lopulta myös pohjoiseen ja Itämerelle – pakanalliseen Suomeen</a:t>
            </a:r>
          </a:p>
          <a:p>
            <a:pPr eaLnBrk="1" hangingPunct="1"/>
            <a:endParaRPr lang="fi-FI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jeesuksenjaljissa.files.wordpress.com/2011/06/henrik-ja-lalli-ekm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81075"/>
            <a:ext cx="6296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Ristiretki Suomeen</a:t>
            </a:r>
          </a:p>
        </p:txBody>
      </p:sp>
      <p:sp>
        <p:nvSpPr>
          <p:cNvPr id="16386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i-FI" b="1" smtClean="0"/>
              <a:t>Ensimmäinen ristiretki</a:t>
            </a:r>
            <a:r>
              <a:rPr lang="fi-FI" smtClean="0"/>
              <a:t> oletettavasti v.1155, johtajana pyhä Erik, piispa Henrik (joka jäi Suomeen kehittämään kirkon hallintoa)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Kirkon rooli vahvistui Suomessa hyvin hitaasti, mutta ruotsalaisten ote Suomesta lisääntyi</a:t>
            </a:r>
          </a:p>
          <a:p>
            <a:pPr eaLnBrk="1" hangingPunct="1"/>
            <a:r>
              <a:rPr lang="fi-FI" smtClean="0"/>
              <a:t>Itäisessä Suomessa ja Hämeessä taistelu jatkui Novgorodin ja Ruotsin kesken</a:t>
            </a:r>
          </a:p>
          <a:p>
            <a:pPr eaLnBrk="1" hangingPunct="1">
              <a:buFont typeface="Arial" charset="0"/>
              <a:buNone/>
            </a:pPr>
            <a:r>
              <a:rPr lang="fi-FI" smtClean="0"/>
              <a:t>→ Toinen ja kolmas ristiretki 1200-luvulla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Crusades_to_Fin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1352550"/>
            <a:ext cx="9134475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img.tietoalusta.fi/img.php?src=http://vhame.tietoalusta.fi/files/site/20/mG7u94HqD8M7J66.jpg&amp;h=180&amp;w=180&amp;zc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3495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http://www.huumola.fi/matkakuvat07/Viipurin%20lin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2131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fi-FI" smtClean="0"/>
              <a:t>Linnoista turvaa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mtClean="0"/>
              <a:t>Kirkon rooli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i-FI" sz="2500" b="1" smtClean="0"/>
              <a:t>Kristinuskon myötä suomalaiset omaksuivat eurooppalaista kulttuuria, jota yhteinen usko vahvisti </a:t>
            </a:r>
            <a:r>
              <a:rPr lang="fi-FI" sz="2500" smtClean="0"/>
              <a:t>→ Katolisen kirkon koulutus-, hallinto- ja lainsäädäntöjärjestelmät</a:t>
            </a:r>
          </a:p>
          <a:p>
            <a:pPr eaLnBrk="1" hangingPunct="1">
              <a:lnSpc>
                <a:spcPct val="80000"/>
              </a:lnSpc>
            </a:pPr>
            <a:r>
              <a:rPr lang="fi-FI" sz="2500" smtClean="0"/>
              <a:t>Turun piispa oli Suomen vaikutusvaltaisin henkilö, vihki papit</a:t>
            </a:r>
          </a:p>
          <a:p>
            <a:pPr eaLnBrk="1" hangingPunct="1">
              <a:lnSpc>
                <a:spcPct val="80000"/>
              </a:lnSpc>
            </a:pPr>
            <a:r>
              <a:rPr lang="fi-FI" sz="2500" b="1" smtClean="0"/>
              <a:t>Oman seurakunnan pappi oli merkittävä henkilö, joka kykeni opettamaan myös kansankielellä.</a:t>
            </a:r>
          </a:p>
          <a:p>
            <a:pPr eaLnBrk="1" hangingPunct="1">
              <a:lnSpc>
                <a:spcPct val="80000"/>
              </a:lnSpc>
            </a:pPr>
            <a:r>
              <a:rPr lang="fi-FI" sz="2500" b="1" smtClean="0"/>
              <a:t>Kirkko keräsi kansalaisilta veroja (kymmenyksiä), lisäksi se otti vastaan lahjuksia. Kirkko vaurastui Suomessakin merkittävästi</a:t>
            </a:r>
          </a:p>
          <a:p>
            <a:pPr eaLnBrk="1" hangingPunct="1">
              <a:lnSpc>
                <a:spcPct val="80000"/>
              </a:lnSpc>
            </a:pPr>
            <a:r>
              <a:rPr lang="fi-FI" sz="2500" b="1" smtClean="0"/>
              <a:t>Luostarilaitos kehittyi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hto">
  <a:themeElements>
    <a:clrScheme name="Joht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Joht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Joh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322</TotalTime>
  <Words>492</Words>
  <Application>Microsoft Office PowerPoint</Application>
  <PresentationFormat>Näytössä katseltava diaesitys (4:3)</PresentationFormat>
  <Paragraphs>65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Palatino Linotype</vt:lpstr>
      <vt:lpstr>Johto</vt:lpstr>
      <vt:lpstr>Keskiaika Suomessa</vt:lpstr>
      <vt:lpstr>PowerPoint-esitys</vt:lpstr>
      <vt:lpstr>Suomesta kiinnostutaan</vt:lpstr>
      <vt:lpstr>PowerPoint-esitys</vt:lpstr>
      <vt:lpstr>PowerPoint-esitys</vt:lpstr>
      <vt:lpstr>Ristiretki Suomeen</vt:lpstr>
      <vt:lpstr>PowerPoint-esitys</vt:lpstr>
      <vt:lpstr>Linnoista turvaa</vt:lpstr>
      <vt:lpstr>Kirkon rooli</vt:lpstr>
      <vt:lpstr>Olot Suomessa vakiintuvat</vt:lpstr>
      <vt:lpstr>Suomen hallinto</vt:lpstr>
      <vt:lpstr>Linnaläänit</vt:lpstr>
      <vt:lpstr>Kalmarin unioni 1397-1523</vt:lpstr>
      <vt:lpstr>PowerPoint-esitys</vt:lpstr>
      <vt:lpstr>PowerPoint-esitys</vt:lpstr>
      <vt:lpstr>Viipurin pamaus</vt:lpstr>
      <vt:lpstr>PowerPoint-esitys</vt:lpstr>
      <vt:lpstr>Sääty-yhteiskunta</vt:lpstr>
      <vt:lpstr>Säätyerioikeudet</vt:lpstr>
      <vt:lpstr>Kotitehtävät 12,14,15,16 s. 57</vt:lpstr>
      <vt:lpstr>Sarkajako</vt:lpstr>
    </vt:vector>
  </TitlesOfParts>
  <Company>KSAO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Keskiaika Suomessa</dc:title>
  <dc:creator>niki.helenius</dc:creator>
  <cp:lastModifiedBy>Helenius Niki</cp:lastModifiedBy>
  <cp:revision>20</cp:revision>
  <dcterms:created xsi:type="dcterms:W3CDTF">2012-10-31T11:28:22Z</dcterms:created>
  <dcterms:modified xsi:type="dcterms:W3CDTF">2018-04-23T15:59:02Z</dcterms:modified>
</cp:coreProperties>
</file>