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1"/>
  </p:notesMasterIdLst>
  <p:sldIdLst>
    <p:sldId id="256" r:id="rId5"/>
    <p:sldId id="289" r:id="rId6"/>
    <p:sldId id="269" r:id="rId7"/>
    <p:sldId id="268" r:id="rId8"/>
    <p:sldId id="276" r:id="rId9"/>
    <p:sldId id="288" r:id="rId10"/>
  </p:sldIdLst>
  <p:sldSz cx="12192000" cy="6858000"/>
  <p:notesSz cx="6858000" cy="9144000"/>
  <p:embeddedFontLst>
    <p:embeddedFont>
      <p:font typeface="Verdana" panose="020B0604030504040204"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userDrawn="1">
          <p15:clr>
            <a:srgbClr val="A4A3A4"/>
          </p15:clr>
        </p15:guide>
        <p15:guide id="2" pos="3885" userDrawn="1">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j7ZbVfGC4Y3BREdVS/8MD2rbf/8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647A018-253F-4BDB-BFF7-15A2A80ACD28}">
  <a:tblStyle styleId="{F647A018-253F-4BDB-BFF7-15A2A80ACD28}"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8"/>
          </a:solidFill>
        </a:fill>
      </a:tcStyle>
    </a:wholeTbl>
    <a:band1H>
      <a:tcTxStyle b="off" i="off"/>
      <a:tcStyle>
        <a:tcBdr/>
        <a:fill>
          <a:solidFill>
            <a:srgbClr val="CACBCF"/>
          </a:solidFill>
        </a:fill>
      </a:tcStyle>
    </a:band1H>
    <a:band2H>
      <a:tcTxStyle b="off" i="off"/>
      <a:tcStyle>
        <a:tcBdr/>
      </a:tcStyle>
    </a:band2H>
    <a:band1V>
      <a:tcTxStyle b="off" i="off"/>
      <a:tcStyle>
        <a:tcBdr/>
        <a:fill>
          <a:solidFill>
            <a:srgbClr val="CACBC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37"/>
        <p:guide pos="38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font" Target="fonts/font1.fntdata"/><Relationship Id="rId59"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4.fntdata"/><Relationship Id="rId57" Type="http://customschemas.google.com/relationships/presentationmetadata" Target="metadata"/><Relationship Id="rId61" Type="http://schemas.openxmlformats.org/officeDocument/2006/relationships/tableStyles" Target="tableStyles.xml"/><Relationship Id="rId10" Type="http://schemas.openxmlformats.org/officeDocument/2006/relationships/slide" Target="slides/slide6.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5d7c34a164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g15d7c34a164_0_1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15114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5d7c34a164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g15d7c34a164_0_1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5d7c34a164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g15d7c34a164_0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15d7c34a164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3" name="Google Shape;313;g15d7c34a164_0_1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4" name="Google Shape;42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Otsikkodia">
    <p:bg>
      <p:bgPr>
        <a:blipFill>
          <a:blip r:embed="rId2">
            <a:alphaModFix/>
          </a:blip>
          <a:stretch>
            <a:fillRect/>
          </a:stretch>
        </a:blipFill>
        <a:effectLst/>
      </p:bgPr>
    </p:bg>
    <p:spTree>
      <p:nvGrpSpPr>
        <p:cNvPr id="1" name="Shape 6"/>
        <p:cNvGrpSpPr/>
        <p:nvPr/>
      </p:nvGrpSpPr>
      <p:grpSpPr>
        <a:xfrm>
          <a:off x="0" y="0"/>
          <a:ext cx="0" cy="0"/>
          <a:chOff x="0" y="0"/>
          <a:chExt cx="0" cy="0"/>
        </a:xfrm>
      </p:grpSpPr>
      <p:pic>
        <p:nvPicPr>
          <p:cNvPr id="7" name="Google Shape;7;p38"/>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8" name="Google Shape;8;p38"/>
          <p:cNvPicPr preferRelativeResize="0"/>
          <p:nvPr/>
        </p:nvPicPr>
        <p:blipFill rotWithShape="1">
          <a:blip r:embed="rId4">
            <a:alphaModFix/>
          </a:blip>
          <a:srcRect/>
          <a:stretch/>
        </p:blipFill>
        <p:spPr>
          <a:xfrm>
            <a:off x="669978" y="5762500"/>
            <a:ext cx="2116375" cy="943950"/>
          </a:xfrm>
          <a:prstGeom prst="rect">
            <a:avLst/>
          </a:prstGeom>
          <a:noFill/>
          <a:ln>
            <a:noFill/>
          </a:ln>
        </p:spPr>
      </p:pic>
      <p:pic>
        <p:nvPicPr>
          <p:cNvPr id="9" name="Google Shape;9;p38"/>
          <p:cNvPicPr preferRelativeResize="0"/>
          <p:nvPr/>
        </p:nvPicPr>
        <p:blipFill rotWithShape="1">
          <a:blip r:embed="rId5">
            <a:alphaModFix/>
          </a:blip>
          <a:srcRect b="15930"/>
          <a:stretch/>
        </p:blipFill>
        <p:spPr>
          <a:xfrm>
            <a:off x="-3684" y="4707"/>
            <a:ext cx="12207471" cy="5772779"/>
          </a:xfrm>
          <a:prstGeom prst="rect">
            <a:avLst/>
          </a:prstGeom>
          <a:noFill/>
          <a:ln>
            <a:noFill/>
          </a:ln>
        </p:spPr>
      </p:pic>
      <p:pic>
        <p:nvPicPr>
          <p:cNvPr id="10" name="Google Shape;10;p38"/>
          <p:cNvPicPr preferRelativeResize="0"/>
          <p:nvPr/>
        </p:nvPicPr>
        <p:blipFill rotWithShape="1">
          <a:blip r:embed="rId6">
            <a:alphaModFix/>
          </a:blip>
          <a:srcRect b="15905"/>
          <a:stretch/>
        </p:blipFill>
        <p:spPr>
          <a:xfrm>
            <a:off x="1" y="4707"/>
            <a:ext cx="12203787" cy="5772779"/>
          </a:xfrm>
          <a:prstGeom prst="rect">
            <a:avLst/>
          </a:prstGeom>
          <a:noFill/>
          <a:ln>
            <a:noFill/>
          </a:ln>
        </p:spPr>
      </p:pic>
      <p:sp>
        <p:nvSpPr>
          <p:cNvPr id="11" name="Google Shape;11;p38"/>
          <p:cNvSpPr txBox="1">
            <a:spLocks noGrp="1"/>
          </p:cNvSpPr>
          <p:nvPr>
            <p:ph type="ctrTitle"/>
          </p:nvPr>
        </p:nvSpPr>
        <p:spPr>
          <a:xfrm>
            <a:off x="838201" y="1989138"/>
            <a:ext cx="6373091"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12" name="Google Shape;12;p38"/>
          <p:cNvSpPr txBox="1">
            <a:spLocks noGrp="1"/>
          </p:cNvSpPr>
          <p:nvPr>
            <p:ph type="subTitle" idx="1"/>
          </p:nvPr>
        </p:nvSpPr>
        <p:spPr>
          <a:xfrm>
            <a:off x="881353" y="3953556"/>
            <a:ext cx="6373091" cy="16557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
        <p:nvSpPr>
          <p:cNvPr id="13" name="Google Shape;13;p38"/>
          <p:cNvSpPr txBox="1">
            <a:spLocks noGrp="1"/>
          </p:cNvSpPr>
          <p:nvPr>
            <p:ph type="body" idx="2"/>
          </p:nvPr>
        </p:nvSpPr>
        <p:spPr>
          <a:xfrm>
            <a:off x="802411" y="431186"/>
            <a:ext cx="6530975" cy="374361"/>
          </a:xfrm>
          <a:prstGeom prst="rect">
            <a:avLst/>
          </a:prstGeom>
          <a:noFill/>
          <a:ln>
            <a:noFill/>
          </a:ln>
        </p:spPr>
        <p:txBody>
          <a:bodyPr spcFirstLastPara="1" wrap="square" lIns="91425" tIns="45700" rIns="91425" bIns="45700" anchor="t" anchorCtr="0">
            <a:noAutofit/>
          </a:bodyPr>
          <a:lstStyle>
            <a:lvl1pPr marL="457189" marR="0" lvl="0"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1pPr>
            <a:lvl2pPr marL="914377" marR="0" lvl="1"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2pPr>
            <a:lvl3pPr marL="1371566" marR="0" lvl="2"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3pPr>
            <a:lvl4pPr marL="1828754" marR="0" lvl="3"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4pPr>
            <a:lvl5pPr marL="2285943" marR="0" lvl="4"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5pPr>
            <a:lvl6pPr marL="2743131" marR="0" lvl="5"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320" marR="0" lvl="6"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509" marR="0" lvl="7"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697" marR="0" lvl="8"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lvl="0"/>
            <a:r>
              <a:rPr lang="fi-FI"/>
              <a:t>Muokkaa tekstin perustyylejä napsauttamalla</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2">
  <p:cSld name="Otsikko ja sisältö">
    <p:spTree>
      <p:nvGrpSpPr>
        <p:cNvPr id="1" name="Shape 90"/>
        <p:cNvGrpSpPr/>
        <p:nvPr/>
      </p:nvGrpSpPr>
      <p:grpSpPr>
        <a:xfrm>
          <a:off x="0" y="0"/>
          <a:ext cx="0" cy="0"/>
          <a:chOff x="0" y="0"/>
          <a:chExt cx="0" cy="0"/>
        </a:xfrm>
      </p:grpSpPr>
      <p:sp>
        <p:nvSpPr>
          <p:cNvPr id="91" name="Google Shape;91;p47"/>
          <p:cNvSpPr txBox="1">
            <a:spLocks noGrp="1"/>
          </p:cNvSpPr>
          <p:nvPr>
            <p:ph type="title"/>
          </p:nvPr>
        </p:nvSpPr>
        <p:spPr>
          <a:xfrm>
            <a:off x="838200" y="365129"/>
            <a:ext cx="10515600"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92" name="Google Shape;92;p47"/>
          <p:cNvSpPr txBox="1">
            <a:spLocks noGrp="1"/>
          </p:cNvSpPr>
          <p:nvPr>
            <p:ph type="body" idx="1"/>
          </p:nvPr>
        </p:nvSpPr>
        <p:spPr>
          <a:xfrm>
            <a:off x="838200" y="2018805"/>
            <a:ext cx="10515600" cy="3734392"/>
          </a:xfrm>
          <a:prstGeom prst="rect">
            <a:avLst/>
          </a:prstGeom>
          <a:noFill/>
          <a:ln>
            <a:noFill/>
          </a:ln>
        </p:spPr>
        <p:txBody>
          <a:bodyPr spcFirstLastPara="1" wrap="square" lIns="91425" tIns="45700" rIns="91425" bIns="45700" anchor="t" anchorCtr="0">
            <a:noAutofit/>
          </a:bodyPr>
          <a:lstStyle>
            <a:lvl1pPr marL="457189" marR="0" lvl="0" indent="-380990" algn="l" rtl="0">
              <a:lnSpc>
                <a:spcPct val="90000"/>
              </a:lnSpc>
              <a:spcBef>
                <a:spcPts val="100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377" marR="0" lvl="1" indent="-355591" algn="l" rtl="0">
              <a:lnSpc>
                <a:spcPct val="90000"/>
              </a:lnSpc>
              <a:spcBef>
                <a:spcPts val="500"/>
              </a:spcBef>
              <a:spcAft>
                <a:spcPts val="0"/>
              </a:spcAft>
              <a:buClr>
                <a:schemeClr val="dk1"/>
              </a:buClr>
              <a:buSzPts val="2000"/>
              <a:buFont typeface="Verdana"/>
              <a:buChar char="-"/>
              <a:defRPr sz="2000" b="0" i="0" u="none" strike="noStrike" cap="none">
                <a:solidFill>
                  <a:schemeClr val="dk1"/>
                </a:solidFill>
                <a:latin typeface="Verdana"/>
                <a:ea typeface="Verdana"/>
                <a:cs typeface="Verdana"/>
                <a:sym typeface="Verdana"/>
              </a:defRPr>
            </a:lvl2pPr>
            <a:lvl3pPr marL="1371566" marR="0" lvl="2"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754" marR="0" lvl="3"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4pPr>
            <a:lvl5pPr marL="2285943" marR="0" lvl="4"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cxnSp>
        <p:nvCxnSpPr>
          <p:cNvPr id="93" name="Google Shape;93;p47"/>
          <p:cNvCxnSpPr/>
          <p:nvPr/>
        </p:nvCxnSpPr>
        <p:spPr>
          <a:xfrm>
            <a:off x="838203" y="1854753"/>
            <a:ext cx="10515599" cy="0"/>
          </a:xfrm>
          <a:prstGeom prst="straightConnector1">
            <a:avLst/>
          </a:prstGeom>
          <a:noFill/>
          <a:ln w="9525" cap="flat" cmpd="sng">
            <a:solidFill>
              <a:schemeClr val="dk2"/>
            </a:solidFill>
            <a:prstDash val="solid"/>
            <a:miter lim="800000"/>
            <a:headEnd type="none" w="sm" len="sm"/>
            <a:tailEnd type="none" w="sm" len="sm"/>
          </a:ln>
        </p:spPr>
      </p:cxnSp>
      <p:pic>
        <p:nvPicPr>
          <p:cNvPr id="94" name="Google Shape;94;p47"/>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ntent">
  <p:cSld name="Title and Two Content">
    <p:spTree>
      <p:nvGrpSpPr>
        <p:cNvPr id="1" name="Shape 95"/>
        <p:cNvGrpSpPr/>
        <p:nvPr/>
      </p:nvGrpSpPr>
      <p:grpSpPr>
        <a:xfrm>
          <a:off x="0" y="0"/>
          <a:ext cx="0" cy="0"/>
          <a:chOff x="0" y="0"/>
          <a:chExt cx="0" cy="0"/>
        </a:xfrm>
      </p:grpSpPr>
      <p:sp>
        <p:nvSpPr>
          <p:cNvPr id="96" name="Google Shape;96;p51"/>
          <p:cNvSpPr txBox="1">
            <a:spLocks noGrp="1"/>
          </p:cNvSpPr>
          <p:nvPr>
            <p:ph type="title"/>
          </p:nvPr>
        </p:nvSpPr>
        <p:spPr>
          <a:xfrm>
            <a:off x="838200" y="365129"/>
            <a:ext cx="10515600"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97" name="Google Shape;97;p51"/>
          <p:cNvSpPr txBox="1">
            <a:spLocks noGrp="1"/>
          </p:cNvSpPr>
          <p:nvPr>
            <p:ph type="body" idx="1"/>
          </p:nvPr>
        </p:nvSpPr>
        <p:spPr>
          <a:xfrm>
            <a:off x="838199" y="2018805"/>
            <a:ext cx="5123100" cy="3734400"/>
          </a:xfrm>
          <a:prstGeom prst="rect">
            <a:avLst/>
          </a:prstGeom>
          <a:noFill/>
          <a:ln>
            <a:noFill/>
          </a:ln>
        </p:spPr>
        <p:txBody>
          <a:bodyPr spcFirstLastPara="1" wrap="square" lIns="91425" tIns="45700" rIns="91425" bIns="45700" anchor="t" anchorCtr="0">
            <a:noAutofit/>
          </a:bodyPr>
          <a:lstStyle>
            <a:lvl1pPr marL="457189" marR="0" lvl="0" indent="-380990" algn="l" rtl="0">
              <a:lnSpc>
                <a:spcPct val="90000"/>
              </a:lnSpc>
              <a:spcBef>
                <a:spcPts val="100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377" marR="0" lvl="1" indent="-355591" algn="l" rtl="0">
              <a:lnSpc>
                <a:spcPct val="90000"/>
              </a:lnSpc>
              <a:spcBef>
                <a:spcPts val="500"/>
              </a:spcBef>
              <a:spcAft>
                <a:spcPts val="0"/>
              </a:spcAft>
              <a:buClr>
                <a:schemeClr val="dk1"/>
              </a:buClr>
              <a:buSzPts val="2000"/>
              <a:buFont typeface="Verdana"/>
              <a:buChar char="-"/>
              <a:defRPr sz="2000" b="0" i="0" u="none" strike="noStrike" cap="none">
                <a:solidFill>
                  <a:schemeClr val="dk1"/>
                </a:solidFill>
                <a:latin typeface="Verdana"/>
                <a:ea typeface="Verdana"/>
                <a:cs typeface="Verdana"/>
                <a:sym typeface="Verdana"/>
              </a:defRPr>
            </a:lvl2pPr>
            <a:lvl3pPr marL="1371566" marR="0" lvl="2"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754" marR="0" lvl="3"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4pPr>
            <a:lvl5pPr marL="2285943" marR="0" lvl="4"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cxnSp>
        <p:nvCxnSpPr>
          <p:cNvPr id="98" name="Google Shape;98;p51"/>
          <p:cNvCxnSpPr/>
          <p:nvPr/>
        </p:nvCxnSpPr>
        <p:spPr>
          <a:xfrm>
            <a:off x="838203" y="1854753"/>
            <a:ext cx="10515599" cy="0"/>
          </a:xfrm>
          <a:prstGeom prst="straightConnector1">
            <a:avLst/>
          </a:prstGeom>
          <a:noFill/>
          <a:ln w="9525" cap="flat" cmpd="sng">
            <a:solidFill>
              <a:schemeClr val="dk2"/>
            </a:solidFill>
            <a:prstDash val="solid"/>
            <a:miter lim="800000"/>
            <a:headEnd type="none" w="sm" len="sm"/>
            <a:tailEnd type="none" w="sm" len="sm"/>
          </a:ln>
        </p:spPr>
      </p:cxnSp>
      <p:sp>
        <p:nvSpPr>
          <p:cNvPr id="99" name="Google Shape;99;p51"/>
          <p:cNvSpPr txBox="1">
            <a:spLocks noGrp="1"/>
          </p:cNvSpPr>
          <p:nvPr>
            <p:ph type="body" idx="2"/>
          </p:nvPr>
        </p:nvSpPr>
        <p:spPr>
          <a:xfrm>
            <a:off x="6229000" y="2018805"/>
            <a:ext cx="5123213" cy="3734392"/>
          </a:xfrm>
          <a:prstGeom prst="rect">
            <a:avLst/>
          </a:prstGeom>
          <a:noFill/>
          <a:ln>
            <a:noFill/>
          </a:ln>
        </p:spPr>
        <p:txBody>
          <a:bodyPr spcFirstLastPara="1" wrap="square" lIns="91425" tIns="45700" rIns="91425" bIns="45700" anchor="t" anchorCtr="0">
            <a:noAutofit/>
          </a:bodyPr>
          <a:lstStyle>
            <a:lvl1pPr marL="457189" marR="0" lvl="0" indent="-380990" algn="l" rtl="0">
              <a:lnSpc>
                <a:spcPct val="90000"/>
              </a:lnSpc>
              <a:spcBef>
                <a:spcPts val="100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377" marR="0" lvl="1" indent="-355591" algn="l" rtl="0">
              <a:lnSpc>
                <a:spcPct val="90000"/>
              </a:lnSpc>
              <a:spcBef>
                <a:spcPts val="500"/>
              </a:spcBef>
              <a:spcAft>
                <a:spcPts val="0"/>
              </a:spcAft>
              <a:buClr>
                <a:schemeClr val="dk1"/>
              </a:buClr>
              <a:buSzPts val="2000"/>
              <a:buFont typeface="Verdana"/>
              <a:buChar char="-"/>
              <a:defRPr sz="2000" b="0" i="0" u="none" strike="noStrike" cap="none">
                <a:solidFill>
                  <a:schemeClr val="dk1"/>
                </a:solidFill>
                <a:latin typeface="Verdana"/>
                <a:ea typeface="Verdana"/>
                <a:cs typeface="Verdana"/>
                <a:sym typeface="Verdana"/>
              </a:defRPr>
            </a:lvl2pPr>
            <a:lvl3pPr marL="1371566" marR="0" lvl="2"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754" marR="0" lvl="3"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4pPr>
            <a:lvl5pPr marL="2285943" marR="0" lvl="4"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pic>
        <p:nvPicPr>
          <p:cNvPr id="100" name="Google Shape;100;p51"/>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2 boxes">
  <p:cSld name="Title and 2 boxes">
    <p:spTree>
      <p:nvGrpSpPr>
        <p:cNvPr id="1" name="Shape 115"/>
        <p:cNvGrpSpPr/>
        <p:nvPr/>
      </p:nvGrpSpPr>
      <p:grpSpPr>
        <a:xfrm>
          <a:off x="0" y="0"/>
          <a:ext cx="0" cy="0"/>
          <a:chOff x="0" y="0"/>
          <a:chExt cx="0" cy="0"/>
        </a:xfrm>
      </p:grpSpPr>
      <p:sp>
        <p:nvSpPr>
          <p:cNvPr id="116" name="Google Shape;116;p57"/>
          <p:cNvSpPr txBox="1">
            <a:spLocks noGrp="1"/>
          </p:cNvSpPr>
          <p:nvPr>
            <p:ph type="title"/>
          </p:nvPr>
        </p:nvSpPr>
        <p:spPr>
          <a:xfrm>
            <a:off x="838200" y="365129"/>
            <a:ext cx="10515600"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117" name="Google Shape;117;p57"/>
          <p:cNvSpPr txBox="1">
            <a:spLocks noGrp="1"/>
          </p:cNvSpPr>
          <p:nvPr>
            <p:ph type="body" idx="1"/>
          </p:nvPr>
        </p:nvSpPr>
        <p:spPr>
          <a:xfrm>
            <a:off x="838202" y="2018808"/>
            <a:ext cx="5130575"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cxnSp>
        <p:nvCxnSpPr>
          <p:cNvPr id="118" name="Google Shape;118;p57"/>
          <p:cNvCxnSpPr/>
          <p:nvPr/>
        </p:nvCxnSpPr>
        <p:spPr>
          <a:xfrm>
            <a:off x="838203" y="1854753"/>
            <a:ext cx="10515599" cy="0"/>
          </a:xfrm>
          <a:prstGeom prst="straightConnector1">
            <a:avLst/>
          </a:prstGeom>
          <a:noFill/>
          <a:ln w="9525" cap="flat" cmpd="sng">
            <a:solidFill>
              <a:schemeClr val="dk2"/>
            </a:solidFill>
            <a:prstDash val="solid"/>
            <a:miter lim="800000"/>
            <a:headEnd type="none" w="sm" len="sm"/>
            <a:tailEnd type="none" w="sm" len="sm"/>
          </a:ln>
        </p:spPr>
      </p:cxnSp>
      <p:sp>
        <p:nvSpPr>
          <p:cNvPr id="119" name="Google Shape;119;p57"/>
          <p:cNvSpPr txBox="1">
            <a:spLocks noGrp="1"/>
          </p:cNvSpPr>
          <p:nvPr>
            <p:ph type="body" idx="2"/>
          </p:nvPr>
        </p:nvSpPr>
        <p:spPr>
          <a:xfrm>
            <a:off x="838201" y="2813667"/>
            <a:ext cx="5130563"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20" name="Google Shape;120;p57"/>
          <p:cNvSpPr txBox="1">
            <a:spLocks noGrp="1"/>
          </p:cNvSpPr>
          <p:nvPr>
            <p:ph type="body" idx="3"/>
          </p:nvPr>
        </p:nvSpPr>
        <p:spPr>
          <a:xfrm>
            <a:off x="6234002" y="1989142"/>
            <a:ext cx="5130575"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sp>
        <p:nvSpPr>
          <p:cNvPr id="121" name="Google Shape;121;p57"/>
          <p:cNvSpPr txBox="1">
            <a:spLocks noGrp="1"/>
          </p:cNvSpPr>
          <p:nvPr>
            <p:ph type="body" idx="4"/>
          </p:nvPr>
        </p:nvSpPr>
        <p:spPr>
          <a:xfrm>
            <a:off x="6235597" y="2784001"/>
            <a:ext cx="5130563"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pic>
        <p:nvPicPr>
          <p:cNvPr id="122" name="Google Shape;122;p57"/>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7">
  <p:cSld name="1_Title Slide-7 2">
    <p:bg>
      <p:bgPr>
        <a:solidFill>
          <a:schemeClr val="accent4"/>
        </a:solidFill>
        <a:effectLst/>
      </p:bgPr>
    </p:bg>
    <p:spTree>
      <p:nvGrpSpPr>
        <p:cNvPr id="1" name="Shape 169"/>
        <p:cNvGrpSpPr/>
        <p:nvPr/>
      </p:nvGrpSpPr>
      <p:grpSpPr>
        <a:xfrm>
          <a:off x="0" y="0"/>
          <a:ext cx="0" cy="0"/>
          <a:chOff x="0" y="0"/>
          <a:chExt cx="0" cy="0"/>
        </a:xfrm>
      </p:grpSpPr>
      <p:pic>
        <p:nvPicPr>
          <p:cNvPr id="170" name="Google Shape;170;p39"/>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71" name="Google Shape;171;p39"/>
          <p:cNvPicPr preferRelativeResize="0"/>
          <p:nvPr/>
        </p:nvPicPr>
        <p:blipFill rotWithShape="1">
          <a:blip r:embed="rId3">
            <a:alphaModFix/>
          </a:blip>
          <a:srcRect/>
          <a:stretch/>
        </p:blipFill>
        <p:spPr>
          <a:xfrm>
            <a:off x="3840443" y="2083180"/>
            <a:ext cx="4511116" cy="269164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7175" userDrawn="1">
          <p15:clr>
            <a:srgbClr val="FBAE40"/>
          </p15:clr>
        </p15:guide>
        <p15:guide id="3" pos="529" userDrawn="1">
          <p15:clr>
            <a:srgbClr val="FBAE40"/>
          </p15:clr>
        </p15:guide>
        <p15:guide id="4" orient="horz" pos="3997" userDrawn="1">
          <p15:clr>
            <a:srgbClr val="FBAE40"/>
          </p15:clr>
        </p15:guide>
        <p15:guide id="5" orient="horz" pos="391"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61" r:id="rId2"/>
    <p:sldLayoutId id="2147483662" r:id="rId3"/>
    <p:sldLayoutId id="2147483665" r:id="rId4"/>
    <p:sldLayoutId id="2147483674" r:id="rId5"/>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32" userDrawn="1">
          <p15:clr>
            <a:srgbClr val="F26B43"/>
          </p15:clr>
        </p15:guide>
        <p15:guide id="2" pos="529" userDrawn="1">
          <p15:clr>
            <a:srgbClr val="F26B43"/>
          </p15:clr>
        </p15:guide>
        <p15:guide id="3" orient="horz" pos="4133" userDrawn="1">
          <p15:clr>
            <a:srgbClr val="F26B43"/>
          </p15:clr>
        </p15:guide>
        <p15:guide id="4" orient="horz" pos="1253" userDrawn="1">
          <p15:clr>
            <a:srgbClr val="F26B43"/>
          </p15:clr>
        </p15:guide>
        <p15:guide id="5" pos="7129" userDrawn="1">
          <p15:clr>
            <a:srgbClr val="F26B43"/>
          </p15:clr>
        </p15:guide>
        <p15:guide id="6" orient="horz" pos="3748" userDrawn="1">
          <p15:clr>
            <a:srgbClr val="F26B43"/>
          </p15:clr>
        </p15:guide>
        <p15:guide id="7" orient="horz" pos="1071" userDrawn="1">
          <p15:clr>
            <a:srgbClr val="F26B43"/>
          </p15:clr>
        </p15:guide>
        <p15:guide id="8" orient="horz" pos="354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
          <p:cNvSpPr txBox="1">
            <a:spLocks noGrp="1"/>
          </p:cNvSpPr>
          <p:nvPr>
            <p:ph type="ctrTitle"/>
          </p:nvPr>
        </p:nvSpPr>
        <p:spPr>
          <a:xfrm>
            <a:off x="838200" y="1989138"/>
            <a:ext cx="6373091" cy="1708655"/>
          </a:xfrm>
          <a:prstGeom prst="rect">
            <a:avLst/>
          </a:prstGeom>
          <a:noFill/>
          <a:ln>
            <a:noFill/>
          </a:ln>
        </p:spPr>
        <p:txBody>
          <a:bodyPr spcFirstLastPara="1" wrap="square" lIns="91425" tIns="45700" rIns="91425" bIns="45700" anchor="b" anchorCtr="0">
            <a:noAutofit/>
          </a:bodyPr>
          <a:lstStyle/>
          <a:p>
            <a:r>
              <a:rPr lang="fi-FI" sz="2800" dirty="0"/>
              <a:t>Alkuopetuksen tasa-arvo- ja yhdenvertaisuuskeskustelut</a:t>
            </a:r>
            <a:endParaRP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15d7c34a164_0_176"/>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b" anchorCtr="0">
            <a:noAutofit/>
          </a:bodyPr>
          <a:lstStyle/>
          <a:p>
            <a:r>
              <a:rPr lang="fi-FI" dirty="0"/>
              <a:t>Ohjeet keskustelulle</a:t>
            </a:r>
            <a:endParaRPr dirty="0"/>
          </a:p>
        </p:txBody>
      </p:sp>
      <p:sp>
        <p:nvSpPr>
          <p:cNvPr id="261" name="Google Shape;261;g15d7c34a164_0_176"/>
          <p:cNvSpPr txBox="1">
            <a:spLocks noGrp="1"/>
          </p:cNvSpPr>
          <p:nvPr>
            <p:ph type="body" idx="1"/>
          </p:nvPr>
        </p:nvSpPr>
        <p:spPr>
          <a:xfrm>
            <a:off x="838199" y="1790700"/>
            <a:ext cx="5123100" cy="3962505"/>
          </a:xfrm>
          <a:prstGeom prst="rect">
            <a:avLst/>
          </a:prstGeom>
          <a:noFill/>
          <a:ln>
            <a:noFill/>
          </a:ln>
        </p:spPr>
        <p:txBody>
          <a:bodyPr spcFirstLastPara="1" wrap="square" lIns="91425" tIns="45700" rIns="91425" bIns="45700" anchor="t" anchorCtr="0">
            <a:noAutofit/>
          </a:bodyPr>
          <a:lstStyle/>
          <a:p>
            <a:pPr marL="0" indent="0">
              <a:buNone/>
            </a:pPr>
            <a:r>
              <a:rPr lang="fi-FI" sz="1200" dirty="0"/>
              <a:t>Ohje henkilöstölle</a:t>
            </a:r>
          </a:p>
          <a:p>
            <a:pPr marL="0" indent="0">
              <a:buNone/>
            </a:pPr>
            <a:r>
              <a:rPr lang="fi-FI" sz="1200" dirty="0"/>
              <a:t>- Keskustelun järjestämistapa päätetään kouluittain. Tavoitteena on, että kaikki koulun 1-2 vuosiluokan oppilaat osallistuvat keskusteluun. </a:t>
            </a:r>
          </a:p>
          <a:p>
            <a:pPr marL="0" indent="0">
              <a:buNone/>
            </a:pPr>
            <a:r>
              <a:rPr lang="fi-FI" sz="1200" dirty="0"/>
              <a:t>- Keskustelu voidaan toteuttaa opettajajohtoisena tai oppilasjohtoisena opettajan harkinnan mukaan. Opettaja voi myös toteuttaa keskustelun pienryhmissä.</a:t>
            </a:r>
          </a:p>
          <a:p>
            <a:pPr marL="0" indent="0">
              <a:buNone/>
            </a:pPr>
            <a:r>
              <a:rPr lang="fi-FI" sz="1200" dirty="0"/>
              <a:t>- Keskustelun keskeiset asiat kirjataan ylös oheiselle lomakkeelle. Täytetty lomake toimitetaan rehtorille. Hän tekee käydyistä keskusteluista koosteen ohessa olevalle lomakkeelle, joka liitetään osaksi koko kunnan tasa-arvo- ja yhdenvertaisuussuunnitelmaa. Keskusteluissa esiinnousseita kehittämiskohteita hyödynnetään valittaessa koulun omia teemoja tasa-arvo ja yhdenvertaisuustyössä. </a:t>
            </a:r>
          </a:p>
          <a:p>
            <a:pPr marL="0" indent="0">
              <a:buNone/>
            </a:pPr>
            <a:r>
              <a:rPr lang="fi-FI" sz="1200" dirty="0"/>
              <a:t>- Rehtori toimittaa edellä mainitun koonnin sivistysjohtajalle syyslomaan mennessä. Muutoin ei ole aikataulu vaatimuksia, joten keskustelut voidaan käydä ryhmälle sopivana ajankohtana. Rehtori voi asettaa ryhmien keskusteluille tarkemman aikataulun, jotta hänelle jää aikaa tehdä koonti. </a:t>
            </a:r>
          </a:p>
          <a:p>
            <a:pPr marL="0" indent="0">
              <a:buNone/>
            </a:pPr>
            <a:r>
              <a:rPr lang="fi-FI" sz="1200" dirty="0"/>
              <a:t>- Keskustelut on jaettu eri teemoihin. Kaikkia teemoja </a:t>
            </a:r>
            <a:r>
              <a:rPr lang="fi-FI" sz="1200" u="sng" dirty="0"/>
              <a:t>ei tarvitse </a:t>
            </a:r>
            <a:r>
              <a:rPr lang="fi-FI" sz="1200" dirty="0"/>
              <a:t>käydä luokassa läpi. Jokaisessa luokassa on käytävä läpi vähintään yksi teema. Opettaja voi itse valita teemat, joista keskustellaan tai valinta voidaan tehdä yhdessä ryhmän kanssa. Luokkien välillä voi myös tehdä valinnassa yhteistyötä, jotta mahdollisimman moni teema tulisi käsiteltyä. </a:t>
            </a:r>
          </a:p>
          <a:p>
            <a:pPr marL="0" indent="0">
              <a:buNone/>
            </a:pPr>
            <a:r>
              <a:rPr lang="fi-FI" dirty="0"/>
              <a:t>	</a:t>
            </a:r>
            <a:endParaRPr dirty="0"/>
          </a:p>
        </p:txBody>
      </p:sp>
      <p:sp>
        <p:nvSpPr>
          <p:cNvPr id="262" name="Google Shape;262;g15d7c34a164_0_176"/>
          <p:cNvSpPr txBox="1">
            <a:spLocks noGrp="1"/>
          </p:cNvSpPr>
          <p:nvPr>
            <p:ph type="body" idx="2"/>
          </p:nvPr>
        </p:nvSpPr>
        <p:spPr>
          <a:xfrm>
            <a:off x="6229001" y="2018805"/>
            <a:ext cx="5123100" cy="3734400"/>
          </a:xfrm>
          <a:prstGeom prst="rect">
            <a:avLst/>
          </a:prstGeom>
          <a:noFill/>
          <a:ln>
            <a:noFill/>
          </a:ln>
        </p:spPr>
        <p:txBody>
          <a:bodyPr spcFirstLastPara="1" wrap="square" lIns="91425" tIns="45700" rIns="91425" bIns="45700" anchor="t" anchorCtr="0">
            <a:noAutofit/>
          </a:bodyPr>
          <a:lstStyle/>
          <a:p>
            <a:pPr marL="0" indent="0">
              <a:buNone/>
            </a:pPr>
            <a:r>
              <a:rPr lang="fi-FI" sz="1200" dirty="0"/>
              <a:t>- Keskustelun alustuksena voidaan kertoa ryhmissä seuraavaa: </a:t>
            </a:r>
          </a:p>
          <a:p>
            <a:pPr marL="0" indent="0">
              <a:buNone/>
            </a:pPr>
            <a:r>
              <a:rPr lang="fi-FI" sz="1200" dirty="0"/>
              <a:t>Tasa-arvo ja yhdenvertaisuuslainsäädäntö edellyttävät, että kouluissa tehdään suunnitelmallista ja tavoitteellista tasa-arvo ja yhdenvertaisuustyötä. Lain mukaan kaikissa kouluissa pitää olla tasa-arvo ja yhdenvertaisuussuunnitelmat, joiden pohjalta tätä työtä tehdään. Suunnitelmat pohjautuvat nykytilanteen kartoitukseen. Kohta käytävä keskustelu on yksi osa tätä kartoitusta. </a:t>
            </a:r>
          </a:p>
          <a:p>
            <a:pPr marL="0" indent="0">
              <a:buNone/>
            </a:pPr>
            <a:r>
              <a:rPr lang="fi-FI" sz="1200" dirty="0"/>
              <a:t>Lisäksi on hyvä varmistaa, että oppilaat ymmärtävät käsitteet: tasa-arvo ja yhdenvertaisuus. Tasa-arvolla tarkoitetaan sukupuolten yhtäläisiä oikeuksia ja mahdollisuuksia kaikessa toiminnassa, niin yhteiskunnassa kuin yksityiselämässä. Tasa-arvon käsite kattaa myös sukupuolen moninaisuuden eli hyväksyy ajatuksen, että sukupuolia on enemmän kuin kaksi. Yhdenvertaisuudella tarkoitetaan syrjimättömyyden ja tasavertaisten mahdollisuuksien varmistamista kaikille etnisestä taustasta, kielestä, kansalaisuudesta, iästä, vammaisuudesta, seksuaalisesta suuntautumisesta, uskonnosta, vakaumuksesta, sukupuolesta tai muusta henkilöön liittyvästä syystä riippumatta.</a:t>
            </a:r>
          </a:p>
          <a:p>
            <a:pPr marL="0" indent="0">
              <a:buNone/>
            </a:pPr>
            <a:endParaRPr dirty="0"/>
          </a:p>
        </p:txBody>
      </p:sp>
    </p:spTree>
    <p:extLst>
      <p:ext uri="{BB962C8B-B14F-4D97-AF65-F5344CB8AC3E}">
        <p14:creationId xmlns:p14="http://schemas.microsoft.com/office/powerpoint/2010/main" val="3824809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15d7c34a164_0_176"/>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b" anchorCtr="0">
            <a:noAutofit/>
          </a:bodyPr>
          <a:lstStyle/>
          <a:p>
            <a:r>
              <a:rPr lang="fi-FI" dirty="0"/>
              <a:t>Keskustelun teemat</a:t>
            </a:r>
            <a:endParaRPr dirty="0"/>
          </a:p>
        </p:txBody>
      </p:sp>
      <p:sp>
        <p:nvSpPr>
          <p:cNvPr id="261" name="Google Shape;261;g15d7c34a164_0_176"/>
          <p:cNvSpPr txBox="1">
            <a:spLocks noGrp="1"/>
          </p:cNvSpPr>
          <p:nvPr>
            <p:ph type="body" idx="1"/>
          </p:nvPr>
        </p:nvSpPr>
        <p:spPr>
          <a:xfrm>
            <a:off x="838200" y="1837830"/>
            <a:ext cx="5123100" cy="4543920"/>
          </a:xfrm>
          <a:prstGeom prst="rect">
            <a:avLst/>
          </a:prstGeom>
          <a:noFill/>
          <a:ln>
            <a:noFill/>
          </a:ln>
        </p:spPr>
        <p:txBody>
          <a:bodyPr spcFirstLastPara="1" wrap="square" lIns="91425" tIns="45700" rIns="91425" bIns="45700" anchor="t" anchorCtr="0">
            <a:noAutofit/>
          </a:bodyPr>
          <a:lstStyle/>
          <a:p>
            <a:pPr marL="0" indent="0">
              <a:buNone/>
            </a:pPr>
            <a:r>
              <a:rPr lang="fi-FI" sz="1200" b="1" dirty="0"/>
              <a:t>Teema 1</a:t>
            </a:r>
            <a:r>
              <a:rPr lang="fi-FI" sz="1200" dirty="0"/>
              <a:t>. Vaikuttaako oppilaan sukupuoli siihen, miten henkilöstö kohtelee häntä koulussa?</a:t>
            </a:r>
          </a:p>
          <a:p>
            <a:pPr marL="0" indent="0">
              <a:buNone/>
            </a:pPr>
            <a:r>
              <a:rPr lang="fi-FI" sz="1200" dirty="0"/>
              <a:t>- Kohteleeko opettaja samalla tavalla oppilaita sukupuolesta riippumatta?</a:t>
            </a:r>
          </a:p>
          <a:p>
            <a:pPr marL="0" indent="0">
              <a:buNone/>
            </a:pPr>
            <a:r>
              <a:rPr lang="fi-FI" sz="1200" dirty="0"/>
              <a:t>- Millaisissa tilanteissa oppilaat ovat havainneet eroja?</a:t>
            </a:r>
          </a:p>
          <a:p>
            <a:pPr marL="0" indent="0">
              <a:buNone/>
            </a:pPr>
            <a:r>
              <a:rPr lang="fi-FI" sz="1200" dirty="0"/>
              <a:t>- Vaikuttaako oppilaan sukupuoli siihen, miten opettaja suhtautuu, jos oppilas tekee jotain kiellettyä?</a:t>
            </a:r>
          </a:p>
          <a:p>
            <a:pPr marL="0" indent="0">
              <a:buNone/>
            </a:pPr>
            <a:r>
              <a:rPr lang="fi-FI" sz="1200" dirty="0"/>
              <a:t>- Vaikuttaako oppilaan sukupuoli siihen, millaisia arvosanoja opettaja antaa hänelle?</a:t>
            </a:r>
          </a:p>
          <a:p>
            <a:pPr marL="0" indent="0">
              <a:buNone/>
            </a:pPr>
            <a:r>
              <a:rPr lang="fi-FI" sz="1200" b="1" dirty="0"/>
              <a:t>Teema 2. </a:t>
            </a:r>
            <a:r>
              <a:rPr lang="fi-FI" sz="1200" dirty="0"/>
              <a:t>Vaikuttaako oppilaan sukupuoli tai etnisyys siihen, miten he kohtelevat toisiaan?</a:t>
            </a:r>
          </a:p>
          <a:p>
            <a:pPr marL="0" indent="0">
              <a:buNone/>
            </a:pPr>
            <a:r>
              <a:rPr lang="fi-FI" sz="1200" dirty="0"/>
              <a:t>- Kohtelevatko oppilaat toisiaan samalla tavalla sukupuolesta tai etnisestä taustasta riippumatta?</a:t>
            </a:r>
          </a:p>
          <a:p>
            <a:pPr marL="0" indent="0">
              <a:buNone/>
            </a:pPr>
            <a:r>
              <a:rPr lang="fi-FI" sz="1200" dirty="0"/>
              <a:t>- Käyttäytyisitkö koulussa toisin, jos olisit toista sukupuolta? </a:t>
            </a:r>
          </a:p>
          <a:p>
            <a:pPr marL="0" indent="0">
              <a:buNone/>
            </a:pPr>
            <a:r>
              <a:rPr lang="fi-FI" sz="1200" dirty="0"/>
              <a:t>- Voitko tehdä niitä asioita, joista pidät? </a:t>
            </a:r>
          </a:p>
          <a:p>
            <a:pPr marL="0" indent="0">
              <a:buNone/>
            </a:pPr>
            <a:r>
              <a:rPr lang="fi-FI" sz="1200" dirty="0"/>
              <a:t>- Suhtaudutko itse samalla tavalla tyttöihin ja poikiin?</a:t>
            </a:r>
          </a:p>
          <a:p>
            <a:pPr marL="0" indent="0">
              <a:buNone/>
            </a:pPr>
            <a:r>
              <a:rPr lang="fi-FI" sz="1200" dirty="0"/>
              <a:t>-Kiusataanko meillä lapsia, jotka ovat esim. eri kielisiä, toisesta maasta tai eri näköisiä?</a:t>
            </a:r>
          </a:p>
          <a:p>
            <a:pPr marL="0" indent="0">
              <a:buNone/>
            </a:pPr>
            <a:endParaRPr lang="fi-FI" sz="1200" dirty="0"/>
          </a:p>
          <a:p>
            <a:pPr marL="0" indent="0">
              <a:buNone/>
            </a:pPr>
            <a:r>
              <a:rPr lang="fi-FI" dirty="0"/>
              <a:t>	</a:t>
            </a:r>
            <a:endParaRPr dirty="0"/>
          </a:p>
        </p:txBody>
      </p:sp>
      <p:sp>
        <p:nvSpPr>
          <p:cNvPr id="262" name="Google Shape;262;g15d7c34a164_0_176"/>
          <p:cNvSpPr txBox="1">
            <a:spLocks noGrp="1"/>
          </p:cNvSpPr>
          <p:nvPr>
            <p:ph type="body" idx="2"/>
          </p:nvPr>
        </p:nvSpPr>
        <p:spPr>
          <a:xfrm>
            <a:off x="6229001" y="2018805"/>
            <a:ext cx="5123100" cy="3734400"/>
          </a:xfrm>
          <a:prstGeom prst="rect">
            <a:avLst/>
          </a:prstGeom>
          <a:noFill/>
          <a:ln>
            <a:noFill/>
          </a:ln>
        </p:spPr>
        <p:txBody>
          <a:bodyPr spcFirstLastPara="1" wrap="square" lIns="91425" tIns="45700" rIns="91425" bIns="45700" anchor="t" anchorCtr="0">
            <a:noAutofit/>
          </a:bodyPr>
          <a:lstStyle/>
          <a:p>
            <a:pPr marL="0" indent="0">
              <a:buNone/>
            </a:pPr>
            <a:r>
              <a:rPr lang="fi-FI" sz="1200" b="1" dirty="0"/>
              <a:t>Teema 3.</a:t>
            </a:r>
            <a:r>
              <a:rPr lang="fi-FI" sz="1200" dirty="0"/>
              <a:t> Arvostammeko koulussa erilaisuutta?</a:t>
            </a:r>
          </a:p>
          <a:p>
            <a:pPr marL="0" indent="0">
              <a:buNone/>
            </a:pPr>
            <a:r>
              <a:rPr lang="fi-FI" sz="1200" dirty="0"/>
              <a:t>- Millaisiin vähemmistöihin koulussa kuulutaan ja miten tämä vaikuttaa ihmisten kohteluun?</a:t>
            </a:r>
          </a:p>
          <a:p>
            <a:pPr marL="0" indent="0">
              <a:buNone/>
            </a:pPr>
            <a:r>
              <a:rPr lang="fi-FI" sz="1200" dirty="0"/>
              <a:t>- Onko nähtävissä ennakkoluuloja, syrjintää tai häirintää?</a:t>
            </a:r>
          </a:p>
          <a:p>
            <a:pPr marL="0" indent="0">
              <a:buNone/>
            </a:pPr>
            <a:r>
              <a:rPr lang="fi-FI" sz="1200" dirty="0"/>
              <a:t>- Mitkä ovat suurimmat yhdenvertaisuuden esteet koulussamme? </a:t>
            </a:r>
          </a:p>
          <a:p>
            <a:pPr marL="0" indent="0">
              <a:buNone/>
            </a:pPr>
            <a:r>
              <a:rPr lang="fi-FI" sz="1200" dirty="0"/>
              <a:t>- Mitkä ovat tyypillisiä ongelmatilanteita? </a:t>
            </a:r>
          </a:p>
          <a:p>
            <a:pPr marL="0" indent="0">
              <a:buNone/>
            </a:pPr>
            <a:r>
              <a:rPr lang="fi-FI" sz="1200" dirty="0"/>
              <a:t>- Miten yhdenvertaisuutta voitaisiin meillä kehittää? </a:t>
            </a:r>
          </a:p>
          <a:p>
            <a:pPr marL="0" indent="0">
              <a:buNone/>
            </a:pPr>
            <a:r>
              <a:rPr lang="fi-FI" sz="1200" b="1" dirty="0"/>
              <a:t>Teema 4</a:t>
            </a:r>
            <a:r>
              <a:rPr lang="fi-FI" sz="1200" dirty="0"/>
              <a:t>. Unelmakoulu tasa-arvossa ja yhdenvertaisuudessa</a:t>
            </a:r>
          </a:p>
          <a:p>
            <a:pPr marL="0" indent="0">
              <a:buNone/>
            </a:pPr>
            <a:r>
              <a:rPr lang="fi-FI" sz="1200" dirty="0"/>
              <a:t>- Millainen on mielestäsi tasa-arvoinen koulu? </a:t>
            </a:r>
          </a:p>
          <a:p>
            <a:pPr marL="0" indent="0">
              <a:buNone/>
            </a:pPr>
            <a:r>
              <a:rPr lang="fi-FI" sz="1200" dirty="0"/>
              <a:t>- Millainen on mielestäsi yhdenvertainen koulu?</a:t>
            </a:r>
          </a:p>
          <a:p>
            <a:pPr marL="0" indent="0">
              <a:buNone/>
            </a:pPr>
            <a:r>
              <a:rPr lang="fi-FI" sz="1200" dirty="0"/>
              <a:t>- Mikä koulussasi erityisesti edistää tasa-arvoa ja yhdenvertaisuutta? </a:t>
            </a:r>
          </a:p>
          <a:p>
            <a:pPr marL="0" indent="0">
              <a:buNone/>
            </a:pPr>
            <a:r>
              <a:rPr lang="fi-FI" sz="1200" dirty="0"/>
              <a:t>- Onko sellaisia ongelmia, joihin voisit vaikuttaa omalla toiminnallasi? </a:t>
            </a:r>
          </a:p>
          <a:p>
            <a:pPr marL="0" indent="0">
              <a:buNone/>
            </a:pPr>
            <a:r>
              <a:rPr lang="fi-FI" sz="1200" dirty="0"/>
              <a:t>- Toivoisitko muutoksia oppitunneille, välitunneille tai koulumatkoille?</a:t>
            </a:r>
          </a:p>
          <a:p>
            <a:pPr marL="0" indent="0">
              <a:buNone/>
            </a:pPr>
            <a:endParaRPr lang="fi-FI" sz="1200" dirty="0"/>
          </a:p>
          <a:p>
            <a:pPr marL="0" indent="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15d7c34a164_0_164"/>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b" anchorCtr="0">
            <a:noAutofit/>
          </a:bodyPr>
          <a:lstStyle/>
          <a:p>
            <a:r>
              <a:rPr lang="fi-FI" dirty="0"/>
              <a:t>OPETTAJAN KOONTI RYHMÄSSÄ KÄYDYSTÄ KESKUSTELUSTA</a:t>
            </a:r>
          </a:p>
        </p:txBody>
      </p:sp>
      <p:sp>
        <p:nvSpPr>
          <p:cNvPr id="255" name="Google Shape;255;g15d7c34a164_0_164"/>
          <p:cNvSpPr txBox="1">
            <a:spLocks noGrp="1"/>
          </p:cNvSpPr>
          <p:nvPr>
            <p:ph type="body" idx="1"/>
          </p:nvPr>
        </p:nvSpPr>
        <p:spPr>
          <a:xfrm>
            <a:off x="838200" y="2018804"/>
            <a:ext cx="10515600" cy="4474070"/>
          </a:xfrm>
          <a:prstGeom prst="rect">
            <a:avLst/>
          </a:prstGeom>
          <a:noFill/>
          <a:ln>
            <a:noFill/>
          </a:ln>
        </p:spPr>
        <p:txBody>
          <a:bodyPr spcFirstLastPara="1" wrap="square" lIns="91425" tIns="45700" rIns="91425" bIns="45700" anchor="t" anchorCtr="0">
            <a:noAutofit/>
          </a:bodyPr>
          <a:lstStyle/>
          <a:p>
            <a:pPr marL="0" indent="0">
              <a:buNone/>
            </a:pPr>
            <a:r>
              <a:rPr lang="fi-FI" sz="1200" dirty="0"/>
              <a:t>Luokan nimi:                                              Keskustelimme seuraavasta/seuraavista teemoista:</a:t>
            </a:r>
          </a:p>
          <a:p>
            <a:pPr marL="0" indent="0">
              <a:buNone/>
            </a:pPr>
            <a:endParaRPr lang="fi-FI" sz="1200" dirty="0"/>
          </a:p>
          <a:p>
            <a:pPr marL="0" indent="0">
              <a:buNone/>
            </a:pPr>
            <a:r>
              <a:rPr lang="fi-FI" sz="1200" dirty="0"/>
              <a:t>Mikä on ryhmämme mielestä hyvin tähän aihepiiriin liittyen koulussamme?</a:t>
            </a:r>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r>
              <a:rPr lang="fi-FI" sz="1200" dirty="0"/>
              <a:t>Missä asioissa on ryhmämme mielestä kehitettävää tähän aihepiiriin liittyen koulussamme?</a:t>
            </a:r>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15d7c34a164_0_125"/>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b" anchorCtr="0">
            <a:noAutofit/>
          </a:bodyPr>
          <a:lstStyle/>
          <a:p>
            <a:r>
              <a:rPr lang="fi-FI" sz="2400" dirty="0"/>
              <a:t>REHTORIN KOONTI KÄYDYISTÄ KESKUSTELUISTA</a:t>
            </a:r>
            <a:br>
              <a:rPr lang="fi-FI" sz="2400" dirty="0"/>
            </a:br>
            <a:r>
              <a:rPr lang="fi-FI" sz="2400" dirty="0"/>
              <a:t>Koulun nimi:</a:t>
            </a:r>
            <a:endParaRPr sz="2400" dirty="0"/>
          </a:p>
        </p:txBody>
      </p:sp>
      <p:sp>
        <p:nvSpPr>
          <p:cNvPr id="316" name="Google Shape;316;g15d7c34a164_0_125"/>
          <p:cNvSpPr txBox="1">
            <a:spLocks noGrp="1"/>
          </p:cNvSpPr>
          <p:nvPr>
            <p:ph type="body" idx="1"/>
          </p:nvPr>
        </p:nvSpPr>
        <p:spPr>
          <a:xfrm>
            <a:off x="838199" y="2018804"/>
            <a:ext cx="5130600" cy="487329"/>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p>
            <a:pPr marL="0" marR="0" lvl="0" indent="0" algn="l" defTabSz="914400" rtl="0" eaLnBrk="1" fontAlgn="auto" latinLnBrk="0" hangingPunct="1">
              <a:lnSpc>
                <a:spcPct val="90000"/>
              </a:lnSpc>
              <a:spcBef>
                <a:spcPts val="1000"/>
              </a:spcBef>
              <a:spcAft>
                <a:spcPts val="0"/>
              </a:spcAft>
              <a:buClr>
                <a:srgbClr val="000000"/>
              </a:buClr>
              <a:buSzPts val="2400"/>
              <a:buFont typeface="Verdana"/>
              <a:buNone/>
              <a:tabLst/>
              <a:defRPr/>
            </a:pPr>
            <a:r>
              <a:rPr kumimoji="0" lang="fi-FI" sz="1600" i="0" strike="noStrike" kern="0" cap="none" spc="0" normalizeH="0" baseline="0" noProof="0" dirty="0">
                <a:ln>
                  <a:noFill/>
                </a:ln>
                <a:solidFill>
                  <a:schemeClr val="bg1"/>
                </a:solidFill>
                <a:effectLst/>
                <a:uLnTx/>
                <a:uFillTx/>
                <a:latin typeface="Verdana"/>
                <a:ea typeface="Verdana"/>
                <a:sym typeface="Verdana"/>
              </a:rPr>
              <a:t>Sukupuolten välinen tasa-arvo</a:t>
            </a:r>
          </a:p>
          <a:p>
            <a:pPr marL="0" indent="0"/>
            <a:endParaRPr dirty="0"/>
          </a:p>
        </p:txBody>
      </p:sp>
      <p:sp>
        <p:nvSpPr>
          <p:cNvPr id="317" name="Google Shape;317;g15d7c34a164_0_125"/>
          <p:cNvSpPr txBox="1">
            <a:spLocks noGrp="1"/>
          </p:cNvSpPr>
          <p:nvPr>
            <p:ph type="body" idx="2"/>
          </p:nvPr>
        </p:nvSpPr>
        <p:spPr>
          <a:xfrm>
            <a:off x="838201" y="2506133"/>
            <a:ext cx="5130600" cy="4089400"/>
          </a:xfrm>
          <a:prstGeom prst="rect">
            <a:avLst/>
          </a:prstGeom>
          <a:solidFill>
            <a:srgbClr val="E7F5F6"/>
          </a:solidFill>
          <a:ln>
            <a:noFill/>
          </a:ln>
        </p:spPr>
        <p:txBody>
          <a:bodyPr spcFirstLastPara="1" wrap="square" lIns="91425" tIns="45700" rIns="91425" bIns="45700" anchor="t" anchorCtr="0">
            <a:noAutofit/>
          </a:bodyPr>
          <a:lstStyle/>
          <a:p>
            <a:pPr marL="0" indent="0">
              <a:buNone/>
            </a:pPr>
            <a:r>
              <a:rPr lang="fi-FI" sz="1200" dirty="0"/>
              <a:t>Missä asioissa koulussamme on kehitettävää?</a:t>
            </a:r>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r>
              <a:rPr lang="fi-FI" sz="1200" dirty="0"/>
              <a:t>Mitkä asiat ovat koulussamme hyvin? </a:t>
            </a:r>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sz="1200" dirty="0"/>
          </a:p>
        </p:txBody>
      </p:sp>
      <p:sp>
        <p:nvSpPr>
          <p:cNvPr id="318" name="Google Shape;318;g15d7c34a164_0_125"/>
          <p:cNvSpPr txBox="1">
            <a:spLocks noGrp="1"/>
          </p:cNvSpPr>
          <p:nvPr>
            <p:ph type="body" idx="3"/>
          </p:nvPr>
        </p:nvSpPr>
        <p:spPr>
          <a:xfrm>
            <a:off x="6233999" y="1989139"/>
            <a:ext cx="5130600" cy="516994"/>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p>
            <a:pPr marL="0" marR="0" lvl="0" indent="0" algn="l" defTabSz="914400" rtl="0" eaLnBrk="1" fontAlgn="auto" latinLnBrk="0" hangingPunct="1">
              <a:lnSpc>
                <a:spcPct val="90000"/>
              </a:lnSpc>
              <a:spcBef>
                <a:spcPts val="1000"/>
              </a:spcBef>
              <a:spcAft>
                <a:spcPts val="0"/>
              </a:spcAft>
              <a:buClr>
                <a:srgbClr val="000000"/>
              </a:buClr>
              <a:buSzPts val="2400"/>
              <a:buFont typeface="Verdana"/>
              <a:buNone/>
              <a:tabLst/>
              <a:defRPr/>
            </a:pPr>
            <a:r>
              <a:rPr kumimoji="0" lang="fi-FI" sz="1600" i="0" strike="noStrike" kern="0" cap="none" spc="0" normalizeH="0" baseline="0" noProof="0" dirty="0">
                <a:ln>
                  <a:noFill/>
                </a:ln>
                <a:solidFill>
                  <a:schemeClr val="bg1"/>
                </a:solidFill>
                <a:effectLst/>
                <a:uLnTx/>
                <a:uFillTx/>
                <a:latin typeface="Verdana"/>
                <a:ea typeface="Verdana"/>
                <a:sym typeface="Verdana"/>
              </a:rPr>
              <a:t>Yhdenvertaisuus</a:t>
            </a:r>
          </a:p>
          <a:p>
            <a:pPr marL="0" indent="0"/>
            <a:endParaRPr dirty="0"/>
          </a:p>
        </p:txBody>
      </p:sp>
      <p:sp>
        <p:nvSpPr>
          <p:cNvPr id="319" name="Google Shape;319;g15d7c34a164_0_125"/>
          <p:cNvSpPr txBox="1">
            <a:spLocks noGrp="1"/>
          </p:cNvSpPr>
          <p:nvPr>
            <p:ph type="body" idx="4"/>
          </p:nvPr>
        </p:nvSpPr>
        <p:spPr>
          <a:xfrm>
            <a:off x="6235599" y="2506133"/>
            <a:ext cx="5130600" cy="4089400"/>
          </a:xfrm>
          <a:prstGeom prst="rect">
            <a:avLst/>
          </a:prstGeom>
          <a:solidFill>
            <a:srgbClr val="E7F5F6"/>
          </a:solidFill>
          <a:ln>
            <a:noFill/>
          </a:ln>
        </p:spPr>
        <p:txBody>
          <a:bodyPr spcFirstLastPara="1" wrap="square" lIns="91425" tIns="45700" rIns="91425" bIns="45700" anchor="t" anchorCtr="0">
            <a:noAutofit/>
          </a:bodyPr>
          <a:lstStyle/>
          <a:p>
            <a:pPr marL="0" indent="0">
              <a:buNone/>
            </a:pPr>
            <a:r>
              <a:rPr lang="fi-FI" sz="1200" dirty="0"/>
              <a:t>Missä asioissa koulussamme on kehitettävää?</a:t>
            </a:r>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r>
              <a:rPr lang="fi-FI" sz="1200" dirty="0"/>
              <a:t>Mitkä asiat ovat koulussamme hyvin? </a:t>
            </a:r>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lang="fi-FI" sz="1200" dirty="0"/>
          </a:p>
          <a:p>
            <a:pPr marL="0" indent="0">
              <a:buNone/>
            </a:pPr>
            <a:endParaRPr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Siilinjarvi">
  <a:themeElements>
    <a:clrScheme name="Kotka-Hamina 1">
      <a:dk1>
        <a:srgbClr val="000000"/>
      </a:dk1>
      <a:lt1>
        <a:srgbClr val="FFFFFF"/>
      </a:lt1>
      <a:dk2>
        <a:srgbClr val="008B62"/>
      </a:dk2>
      <a:lt2>
        <a:srgbClr val="C6C6C6"/>
      </a:lt2>
      <a:accent1>
        <a:srgbClr val="008B62"/>
      </a:accent1>
      <a:accent2>
        <a:srgbClr val="008AC3"/>
      </a:accent2>
      <a:accent3>
        <a:srgbClr val="EA4E55"/>
      </a:accent3>
      <a:accent4>
        <a:srgbClr val="BC8EDF"/>
      </a:accent4>
      <a:accent5>
        <a:srgbClr val="99C980"/>
      </a:accent5>
      <a:accent6>
        <a:srgbClr val="F5877E"/>
      </a:accent6>
      <a:hlink>
        <a:srgbClr val="008B62"/>
      </a:hlink>
      <a:folHlink>
        <a:srgbClr val="8DD3D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ilinjärvi-presentation-template (1).pptx" id="{1333C97E-D9C6-445B-84F4-904B544751FC}" vid="{43C0E115-BA1C-4E32-8D84-3B856A6CB895}"/>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CB713FC9913FED4A9386AD3FFB1F28A8" ma:contentTypeVersion="2" ma:contentTypeDescription="Luo uusi asiakirja." ma:contentTypeScope="" ma:versionID="2b9bc7a94b6e9497955a41c004b1a42e">
  <xsd:schema xmlns:xsd="http://www.w3.org/2001/XMLSchema" xmlns:xs="http://www.w3.org/2001/XMLSchema" xmlns:p="http://schemas.microsoft.com/office/2006/metadata/properties" xmlns:ns2="43007b05-2723-4dd2-bd81-3134ba5f3ec3" targetNamespace="http://schemas.microsoft.com/office/2006/metadata/properties" ma:root="true" ma:fieldsID="13ac82f2a3cde514895d571796784029" ns2:_="">
    <xsd:import namespace="43007b05-2723-4dd2-bd81-3134ba5f3ec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007b05-2723-4dd2-bd81-3134ba5f3e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D7D5E7-AA5C-4626-916F-5D643B1225DF}">
  <ds:schemaRefs>
    <ds:schemaRef ds:uri="http://schemas.microsoft.com/sharepoint/v3/contenttype/forms"/>
  </ds:schemaRefs>
</ds:datastoreItem>
</file>

<file path=customXml/itemProps2.xml><?xml version="1.0" encoding="utf-8"?>
<ds:datastoreItem xmlns:ds="http://schemas.openxmlformats.org/officeDocument/2006/customXml" ds:itemID="{496407A1-8835-434F-ABF5-89A7E8EF551E}">
  <ds:schemaRefs>
    <ds:schemaRef ds:uri="http://purl.org/dc/elements/1.1/"/>
    <ds:schemaRef ds:uri="http://purl.org/dc/terms/"/>
    <ds:schemaRef ds:uri="43007b05-2723-4dd2-bd81-3134ba5f3ec3"/>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2681FBEA-174E-4A18-AC40-7979663B85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007b05-2723-4dd2-bd81-3134ba5f3e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PowerPoint_pohja_siilinjarvi (1)</Template>
  <TotalTime>140</TotalTime>
  <Words>621</Words>
  <Application>Microsoft Office PowerPoint</Application>
  <PresentationFormat>Laajakuva</PresentationFormat>
  <Paragraphs>81</Paragraphs>
  <Slides>6</Slides>
  <Notes>6</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6</vt:i4>
      </vt:variant>
    </vt:vector>
  </HeadingPairs>
  <TitlesOfParts>
    <vt:vector size="9" baseType="lpstr">
      <vt:lpstr>Verdana</vt:lpstr>
      <vt:lpstr>Arial</vt:lpstr>
      <vt:lpstr>Siilinjarvi</vt:lpstr>
      <vt:lpstr>Alkuopetuksen tasa-arvo- ja yhdenvertaisuuskeskustelut</vt:lpstr>
      <vt:lpstr>Ohjeet keskustelulle</vt:lpstr>
      <vt:lpstr>Keskustelun teemat</vt:lpstr>
      <vt:lpstr>OPETTAJAN KOONTI RYHMÄSSÄ KÄYDYSTÄ KESKUSTELUSTA</vt:lpstr>
      <vt:lpstr>REHTORIN KOONTI KÄYDYISTÄ KESKUSTELUISTA Koulun nimi:</vt:lpstr>
      <vt:lpstr>PowerPoint-esitys</vt:lpstr>
    </vt:vector>
  </TitlesOfParts>
  <Company>Siilinjarven kunta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Otsikkoslide</dc:title>
  <dc:creator>Jokikokko, Antti</dc:creator>
  <cp:lastModifiedBy>Hintikka, Tanja</cp:lastModifiedBy>
  <cp:revision>3</cp:revision>
  <dcterms:created xsi:type="dcterms:W3CDTF">2023-01-30T07:38:05Z</dcterms:created>
  <dcterms:modified xsi:type="dcterms:W3CDTF">2026-08-21T11:37:27Z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0x010100CB713FC9913FED4A9386AD3FFB1F28A8</vt:lpwstr>
  </property>
</Properties>
</file>