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9" r:id="rId3"/>
    <p:sldId id="275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264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75252E-B423-4937-BE95-ED86180C2987}" type="datetimeFigureOut">
              <a:rPr lang="fi-FI" smtClean="0"/>
              <a:pPr/>
              <a:t>9.12.2016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2BBE8E-2722-4F1D-999D-6E87A5C8FFE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500022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5BE6F5-08D5-4CB5-9800-36DEAAC0FCED}" type="slidenum">
              <a:rPr lang="fi-FI" altLang="fi-FI"/>
              <a:pPr/>
              <a:t>2</a:t>
            </a:fld>
            <a:endParaRPr lang="fi-FI" altLang="fi-FI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xmlns="" val="1835724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5BE6F5-08D5-4CB5-9800-36DEAAC0FCED}" type="slidenum">
              <a:rPr lang="fi-FI" altLang="fi-FI"/>
              <a:pPr/>
              <a:t>3</a:t>
            </a:fld>
            <a:endParaRPr lang="fi-FI" altLang="fi-FI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xmlns="" val="1835724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9419-AD69-47DA-93E3-905F9811052B}" type="datetimeFigureOut">
              <a:rPr lang="fi-FI" smtClean="0"/>
              <a:pPr/>
              <a:t>9.12.2016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59939-8344-4411-A362-8615FC68380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4101066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9419-AD69-47DA-93E3-905F9811052B}" type="datetimeFigureOut">
              <a:rPr lang="fi-FI" smtClean="0"/>
              <a:pPr/>
              <a:t>9.12.2016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59939-8344-4411-A362-8615FC68380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410773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9419-AD69-47DA-93E3-905F9811052B}" type="datetimeFigureOut">
              <a:rPr lang="fi-FI" smtClean="0"/>
              <a:pPr/>
              <a:t>9.12.2016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59939-8344-4411-A362-8615FC68380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8989640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70305AB5-6DC4-4D9D-B89F-46E8C7F6B8BC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xmlns="" val="237642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9419-AD69-47DA-93E3-905F9811052B}" type="datetimeFigureOut">
              <a:rPr lang="fi-FI" smtClean="0"/>
              <a:pPr/>
              <a:t>9.12.2016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59939-8344-4411-A362-8615FC68380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453345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9419-AD69-47DA-93E3-905F9811052B}" type="datetimeFigureOut">
              <a:rPr lang="fi-FI" smtClean="0"/>
              <a:pPr/>
              <a:t>9.12.2016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59939-8344-4411-A362-8615FC68380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678302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9419-AD69-47DA-93E3-905F9811052B}" type="datetimeFigureOut">
              <a:rPr lang="fi-FI" smtClean="0"/>
              <a:pPr/>
              <a:t>9.12.2016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59939-8344-4411-A362-8615FC68380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4159491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9419-AD69-47DA-93E3-905F9811052B}" type="datetimeFigureOut">
              <a:rPr lang="fi-FI" smtClean="0"/>
              <a:pPr/>
              <a:t>9.12.2016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59939-8344-4411-A362-8615FC68380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4013533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9419-AD69-47DA-93E3-905F9811052B}" type="datetimeFigureOut">
              <a:rPr lang="fi-FI" smtClean="0"/>
              <a:pPr/>
              <a:t>9.12.2016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59939-8344-4411-A362-8615FC68380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966099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9419-AD69-47DA-93E3-905F9811052B}" type="datetimeFigureOut">
              <a:rPr lang="fi-FI" smtClean="0"/>
              <a:pPr/>
              <a:t>9.12.2016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59939-8344-4411-A362-8615FC68380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4203754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9419-AD69-47DA-93E3-905F9811052B}" type="datetimeFigureOut">
              <a:rPr lang="fi-FI" smtClean="0"/>
              <a:pPr/>
              <a:t>9.12.2016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59939-8344-4411-A362-8615FC68380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896850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9419-AD69-47DA-93E3-905F9811052B}" type="datetimeFigureOut">
              <a:rPr lang="fi-FI" smtClean="0"/>
              <a:pPr/>
              <a:t>9.12.2016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59939-8344-4411-A362-8615FC68380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4174884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899419-AD69-47DA-93E3-905F9811052B}" type="datetimeFigureOut">
              <a:rPr lang="fi-FI" smtClean="0"/>
              <a:pPr/>
              <a:t>9.12.2016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59939-8344-4411-A362-8615FC68380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493697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41" name="Picture 21" descr="beta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52800" y="1258888"/>
            <a:ext cx="5486400" cy="2474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151" name="Group 31"/>
          <p:cNvGrpSpPr>
            <a:grpSpLocks/>
          </p:cNvGrpSpPr>
          <p:nvPr/>
        </p:nvGrpSpPr>
        <p:grpSpPr bwMode="auto">
          <a:xfrm>
            <a:off x="1524000" y="6296026"/>
            <a:ext cx="9144000" cy="561975"/>
            <a:chOff x="0" y="3966"/>
            <a:chExt cx="5760" cy="354"/>
          </a:xfrm>
        </p:grpSpPr>
        <p:sp>
          <p:nvSpPr>
            <p:cNvPr id="5146" name="Rectangle 26"/>
            <p:cNvSpPr>
              <a:spLocks noChangeArrowheads="1"/>
            </p:cNvSpPr>
            <p:nvPr/>
          </p:nvSpPr>
          <p:spPr bwMode="auto">
            <a:xfrm>
              <a:off x="0" y="3966"/>
              <a:ext cx="5760" cy="354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/>
            </a:p>
          </p:txBody>
        </p:sp>
        <p:sp>
          <p:nvSpPr>
            <p:cNvPr id="5147" name="Rectangle 27"/>
            <p:cNvSpPr>
              <a:spLocks noChangeArrowheads="1"/>
            </p:cNvSpPr>
            <p:nvPr/>
          </p:nvSpPr>
          <p:spPr bwMode="auto">
            <a:xfrm>
              <a:off x="0" y="3966"/>
              <a:ext cx="5760" cy="14"/>
            </a:xfrm>
            <a:prstGeom prst="rect">
              <a:avLst/>
            </a:prstGeom>
            <a:solidFill>
              <a:srgbClr val="FFB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8100" dir="5400000" algn="ctr" rotWithShape="0">
                      <a:srgbClr val="292929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/>
            </a:p>
          </p:txBody>
        </p:sp>
        <p:sp>
          <p:nvSpPr>
            <p:cNvPr id="5149" name="Text Box 29"/>
            <p:cNvSpPr txBox="1">
              <a:spLocks noChangeArrowheads="1"/>
            </p:cNvSpPr>
            <p:nvPr/>
          </p:nvSpPr>
          <p:spPr bwMode="auto">
            <a:xfrm>
              <a:off x="2880" y="3973"/>
              <a:ext cx="208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fi-FI" altLang="fi-FI" sz="1400" dirty="0">
                  <a:solidFill>
                    <a:srgbClr val="292929"/>
                  </a:solidFill>
                  <a:latin typeface="Franklin Gothic Heavy" panose="020B0903020102020204" pitchFamily="34" charset="0"/>
                </a:rPr>
                <a:t>Lakeuksilta </a:t>
              </a:r>
              <a:r>
                <a:rPr lang="fi-FI" altLang="fi-FI" sz="1400" dirty="0" err="1">
                  <a:solidFill>
                    <a:srgbClr val="292929"/>
                  </a:solidFill>
                  <a:latin typeface="Franklin Gothic Heavy" panose="020B0903020102020204" pitchFamily="34" charset="0"/>
                </a:rPr>
                <a:t>komiasti</a:t>
              </a:r>
              <a:r>
                <a:rPr lang="fi-FI" altLang="fi-FI" sz="1400" dirty="0">
                  <a:solidFill>
                    <a:srgbClr val="292929"/>
                  </a:solidFill>
                  <a:latin typeface="Franklin Gothic Heavy" panose="020B0903020102020204" pitchFamily="34" charset="0"/>
                </a:rPr>
                <a:t> maailmalle!</a:t>
              </a:r>
            </a:p>
          </p:txBody>
        </p:sp>
      </p:grpSp>
      <p:sp>
        <p:nvSpPr>
          <p:cNvPr id="9" name="Otsikko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0" name="Alaotsikko 9"/>
          <p:cNvSpPr>
            <a:spLocks noGrp="1"/>
          </p:cNvSpPr>
          <p:nvPr>
            <p:ph type="subTitle" idx="1"/>
          </p:nvPr>
        </p:nvSpPr>
        <p:spPr>
          <a:xfrm>
            <a:off x="1524000" y="4209534"/>
            <a:ext cx="9144000" cy="1048265"/>
          </a:xfrm>
        </p:spPr>
        <p:txBody>
          <a:bodyPr/>
          <a:lstStyle/>
          <a:p>
            <a:r>
              <a:rPr lang="fi-FI" dirty="0" smtClean="0"/>
              <a:t>Info Firenzen ryhmälle 9.12.2016</a:t>
            </a:r>
          </a:p>
          <a:p>
            <a:r>
              <a:rPr lang="fi-FI" dirty="0" smtClean="0"/>
              <a:t>Rehtori </a:t>
            </a:r>
            <a:r>
              <a:rPr lang="fi-FI" dirty="0" smtClean="0"/>
              <a:t>Toni Uusimäki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2493170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73" name="Group 25"/>
          <p:cNvGrpSpPr>
            <a:grpSpLocks/>
          </p:cNvGrpSpPr>
          <p:nvPr/>
        </p:nvGrpSpPr>
        <p:grpSpPr bwMode="auto">
          <a:xfrm>
            <a:off x="1524000" y="1"/>
            <a:ext cx="9144000" cy="1520825"/>
            <a:chOff x="0" y="0"/>
            <a:chExt cx="5760" cy="958"/>
          </a:xfrm>
        </p:grpSpPr>
        <p:sp>
          <p:nvSpPr>
            <p:cNvPr id="2055" name="Rectangle 7"/>
            <p:cNvSpPr>
              <a:spLocks noChangeArrowheads="1"/>
            </p:cNvSpPr>
            <p:nvPr/>
          </p:nvSpPr>
          <p:spPr bwMode="auto">
            <a:xfrm>
              <a:off x="0" y="0"/>
              <a:ext cx="5760" cy="907"/>
            </a:xfrm>
            <a:prstGeom prst="rect">
              <a:avLst/>
            </a:prstGeom>
            <a:solidFill>
              <a:srgbClr val="B933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1397000" dir="16200000" sy="-100000" rotWithShape="0">
                      <a:srgbClr val="292929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/>
            </a:p>
          </p:txBody>
        </p:sp>
        <p:sp>
          <p:nvSpPr>
            <p:cNvPr id="2072" name="Rectangle 24"/>
            <p:cNvSpPr>
              <a:spLocks noChangeArrowheads="1"/>
            </p:cNvSpPr>
            <p:nvPr/>
          </p:nvSpPr>
          <p:spPr bwMode="auto">
            <a:xfrm>
              <a:off x="0" y="935"/>
              <a:ext cx="5760" cy="23"/>
            </a:xfrm>
            <a:prstGeom prst="rect">
              <a:avLst/>
            </a:prstGeom>
            <a:solidFill>
              <a:srgbClr val="FFB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8100" dir="5400000" algn="ctr" rotWithShape="0">
                      <a:srgbClr val="292929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/>
            </a:p>
          </p:txBody>
        </p:sp>
      </p:grp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24114" y="1776698"/>
            <a:ext cx="6872287" cy="574675"/>
          </a:xfrm>
        </p:spPr>
        <p:txBody>
          <a:bodyPr/>
          <a:lstStyle/>
          <a:p>
            <a:pPr algn="l"/>
            <a:endParaRPr lang="fi-FI" altLang="fi-FI" sz="2800" dirty="0">
              <a:solidFill>
                <a:srgbClr val="1C1C1C"/>
              </a:solidFill>
              <a:latin typeface="Franklin Gothic Heavy" panose="020B0903020102020204" pitchFamily="34" charset="0"/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5188" y="260351"/>
            <a:ext cx="7772400" cy="1008063"/>
          </a:xfrm>
        </p:spPr>
        <p:txBody>
          <a:bodyPr anchor="ctr"/>
          <a:lstStyle/>
          <a:p>
            <a:r>
              <a:rPr lang="fi-FI" altLang="fi-FI" sz="4400" dirty="0" smtClean="0">
                <a:solidFill>
                  <a:schemeClr val="bg1"/>
                </a:solidFill>
                <a:latin typeface="Franklin Gothic Demi" panose="020B0703020102020204" pitchFamily="34" charset="0"/>
              </a:rPr>
              <a:t>Varainhankinta</a:t>
            </a:r>
            <a:endParaRPr lang="fi-FI" altLang="fi-FI" sz="4400" dirty="0">
              <a:solidFill>
                <a:schemeClr val="bg1"/>
              </a:solidFill>
              <a:latin typeface="Franklin Gothic Demi" panose="020B0703020102020204" pitchFamily="34" charset="0"/>
            </a:endParaRP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1524001" y="1688757"/>
            <a:ext cx="9143999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  <a:buClr>
                <a:srgbClr val="FF0066"/>
              </a:buClr>
              <a:buFont typeface="Symbol" panose="05050102010706020507" pitchFamily="18" charset="2"/>
              <a:buChar char="¨"/>
            </a:pPr>
            <a:r>
              <a:rPr lang="fi-FI" altLang="fi-FI" dirty="0" smtClean="0">
                <a:latin typeface="Verdana" panose="020B0604030504040204" pitchFamily="34" charset="0"/>
              </a:rPr>
              <a:t> </a:t>
            </a:r>
            <a:r>
              <a:rPr lang="fi-FI" altLang="fi-FI" dirty="0" smtClean="0">
                <a:latin typeface="Verdana" panose="020B0604030504040204" pitchFamily="34" charset="0"/>
              </a:rPr>
              <a:t>Tilillä rahaa 21.11.16 yhteensä 2884,50 €</a:t>
            </a:r>
            <a:endParaRPr lang="fi-FI" altLang="fi-FI" dirty="0" smtClean="0">
              <a:latin typeface="Verdana" panose="020B0604030504040204" pitchFamily="34" charset="0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buClr>
                <a:srgbClr val="FF0066"/>
              </a:buClr>
              <a:buFont typeface="Symbol" panose="05050102010706020507" pitchFamily="18" charset="2"/>
              <a:buChar char="¨"/>
            </a:pPr>
            <a:r>
              <a:rPr lang="fi-FI" altLang="fi-FI" dirty="0" smtClean="0">
                <a:latin typeface="Verdana" panose="020B0604030504040204" pitchFamily="34" charset="0"/>
              </a:rPr>
              <a:t> </a:t>
            </a:r>
            <a:r>
              <a:rPr lang="fi-FI" altLang="fi-FI" dirty="0" smtClean="0">
                <a:latin typeface="Verdana" panose="020B0604030504040204" pitchFamily="34" charset="0"/>
              </a:rPr>
              <a:t>Kauhavan joulunavauksen puhdas tuotto 7 opiskelijan osalta </a:t>
            </a:r>
            <a:r>
              <a:rPr lang="fi-FI" dirty="0" smtClean="0"/>
              <a:t>243,50</a:t>
            </a:r>
            <a:r>
              <a:rPr lang="fi-FI" dirty="0" smtClean="0"/>
              <a:t>€. Kauhavan nuorisoseuran myyjäisiin osallistuneilla kolmella noin 300€.</a:t>
            </a:r>
            <a:endParaRPr lang="fi-FI" altLang="fi-FI" dirty="0" smtClean="0">
              <a:latin typeface="Verdana" panose="020B0604030504040204" pitchFamily="34" charset="0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buClr>
                <a:srgbClr val="FF0066"/>
              </a:buClr>
              <a:buFont typeface="Symbol" panose="05050102010706020507" pitchFamily="18" charset="2"/>
              <a:buChar char="¨"/>
            </a:pPr>
            <a:r>
              <a:rPr lang="fi-FI" altLang="fi-FI" dirty="0" smtClean="0">
                <a:latin typeface="Verdana" panose="020B0604030504040204" pitchFamily="34" charset="0"/>
              </a:rPr>
              <a:t> </a:t>
            </a:r>
            <a:r>
              <a:rPr lang="fi-FI" altLang="fi-FI" dirty="0" smtClean="0">
                <a:latin typeface="Verdana" panose="020B0604030504040204" pitchFamily="34" charset="0"/>
              </a:rPr>
              <a:t>Karkkimyynnin puhdas tuotto yht. 2147,20€ (32-291,20€/opiskelija)</a:t>
            </a:r>
            <a:endParaRPr lang="fi-FI" altLang="fi-FI" dirty="0" smtClean="0">
              <a:latin typeface="Verdana" panose="020B0604030504040204" pitchFamily="34" charset="0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buClr>
                <a:srgbClr val="FF0066"/>
              </a:buClr>
              <a:buFont typeface="Symbol" panose="05050102010706020507" pitchFamily="18" charset="2"/>
              <a:buChar char="¨"/>
            </a:pPr>
            <a:r>
              <a:rPr lang="fi-FI" altLang="fi-FI" dirty="0" smtClean="0">
                <a:latin typeface="Verdana" panose="020B0604030504040204" pitchFamily="34" charset="0"/>
              </a:rPr>
              <a:t> Koulusihteeri, rehtori sekä taloudenhoitajat Elina Huhdankoski ja Julia Koskela kokoontuvat ensi viikolla kokoamaan taloustilannetta yhteen. Kukin opiskelija päättää, paljonko hän jättää voitoistaan kuukausirahoiksi tilille.</a:t>
            </a:r>
            <a:endParaRPr lang="fi-FI" altLang="fi-FI" dirty="0" smtClean="0">
              <a:latin typeface="Verdana" panose="020B0604030504040204" pitchFamily="34" charset="0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buClr>
                <a:srgbClr val="FF0066"/>
              </a:buClr>
              <a:buFont typeface="Symbol" panose="05050102010706020507" pitchFamily="18" charset="2"/>
              <a:buChar char="¨"/>
            </a:pPr>
            <a:r>
              <a:rPr lang="fi-FI" altLang="fi-FI" dirty="0" smtClean="0">
                <a:latin typeface="Verdana" panose="020B0604030504040204" pitchFamily="34" charset="0"/>
              </a:rPr>
              <a:t> </a:t>
            </a:r>
            <a:r>
              <a:rPr lang="fi-FI" altLang="fi-FI" dirty="0" smtClean="0">
                <a:latin typeface="Verdana" panose="020B0604030504040204" pitchFamily="34" charset="0"/>
              </a:rPr>
              <a:t>30€:n kuukausiraha hoidettava tilille 16.12. mennessä, jos voitot eivät riitä</a:t>
            </a:r>
            <a:endParaRPr lang="fi-FI" altLang="fi-FI" dirty="0">
              <a:latin typeface="Verdana" panose="020B0604030504040204" pitchFamily="34" charset="0"/>
            </a:endParaRPr>
          </a:p>
        </p:txBody>
      </p:sp>
      <p:grpSp>
        <p:nvGrpSpPr>
          <p:cNvPr id="2071" name="Group 23"/>
          <p:cNvGrpSpPr>
            <a:grpSpLocks/>
          </p:cNvGrpSpPr>
          <p:nvPr/>
        </p:nvGrpSpPr>
        <p:grpSpPr bwMode="auto">
          <a:xfrm>
            <a:off x="1524000" y="6115050"/>
            <a:ext cx="9144000" cy="742950"/>
            <a:chOff x="0" y="3853"/>
            <a:chExt cx="5760" cy="468"/>
          </a:xfrm>
        </p:grpSpPr>
        <p:sp>
          <p:nvSpPr>
            <p:cNvPr id="2067" name="Rectangle 19"/>
            <p:cNvSpPr>
              <a:spLocks noChangeArrowheads="1"/>
            </p:cNvSpPr>
            <p:nvPr/>
          </p:nvSpPr>
          <p:spPr bwMode="auto">
            <a:xfrm>
              <a:off x="0" y="3967"/>
              <a:ext cx="5760" cy="354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/>
            </a:p>
          </p:txBody>
        </p:sp>
        <p:sp>
          <p:nvSpPr>
            <p:cNvPr id="2065" name="Rectangle 17"/>
            <p:cNvSpPr>
              <a:spLocks noChangeArrowheads="1"/>
            </p:cNvSpPr>
            <p:nvPr/>
          </p:nvSpPr>
          <p:spPr bwMode="auto">
            <a:xfrm>
              <a:off x="0" y="3967"/>
              <a:ext cx="5760" cy="14"/>
            </a:xfrm>
            <a:prstGeom prst="rect">
              <a:avLst/>
            </a:prstGeom>
            <a:solidFill>
              <a:srgbClr val="FFB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8100" dir="5400000" algn="ctr" rotWithShape="0">
                      <a:srgbClr val="292929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/>
            </a:p>
          </p:txBody>
        </p:sp>
        <p:pic>
          <p:nvPicPr>
            <p:cNvPr id="2066" name="Picture 18" descr="betalogo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" y="3853"/>
              <a:ext cx="1007" cy="4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70" name="Text Box 22"/>
            <p:cNvSpPr txBox="1">
              <a:spLocks noChangeArrowheads="1"/>
            </p:cNvSpPr>
            <p:nvPr/>
          </p:nvSpPr>
          <p:spPr bwMode="auto">
            <a:xfrm>
              <a:off x="2880" y="3974"/>
              <a:ext cx="208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fi-FI" altLang="fi-FI" sz="1400">
                  <a:solidFill>
                    <a:srgbClr val="292929"/>
                  </a:solidFill>
                  <a:latin typeface="Franklin Gothic Heavy" panose="020B0903020102020204" pitchFamily="34" charset="0"/>
                </a:rPr>
                <a:t>Lakeuksilta komiasti maailmalle!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1779336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1524000" y="1"/>
            <a:ext cx="9144000" cy="1520825"/>
            <a:chOff x="0" y="0"/>
            <a:chExt cx="5760" cy="958"/>
          </a:xfrm>
        </p:grpSpPr>
        <p:sp>
          <p:nvSpPr>
            <p:cNvPr id="2055" name="Rectangle 7"/>
            <p:cNvSpPr>
              <a:spLocks noChangeArrowheads="1"/>
            </p:cNvSpPr>
            <p:nvPr/>
          </p:nvSpPr>
          <p:spPr bwMode="auto">
            <a:xfrm>
              <a:off x="0" y="0"/>
              <a:ext cx="5760" cy="907"/>
            </a:xfrm>
            <a:prstGeom prst="rect">
              <a:avLst/>
            </a:prstGeom>
            <a:solidFill>
              <a:srgbClr val="B933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1397000" dir="16200000" sy="-100000" rotWithShape="0">
                      <a:srgbClr val="292929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/>
            </a:p>
          </p:txBody>
        </p:sp>
        <p:sp>
          <p:nvSpPr>
            <p:cNvPr id="2072" name="Rectangle 24"/>
            <p:cNvSpPr>
              <a:spLocks noChangeArrowheads="1"/>
            </p:cNvSpPr>
            <p:nvPr/>
          </p:nvSpPr>
          <p:spPr bwMode="auto">
            <a:xfrm>
              <a:off x="0" y="935"/>
              <a:ext cx="5760" cy="23"/>
            </a:xfrm>
            <a:prstGeom prst="rect">
              <a:avLst/>
            </a:prstGeom>
            <a:solidFill>
              <a:srgbClr val="FFB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8100" dir="5400000" algn="ctr" rotWithShape="0">
                      <a:srgbClr val="292929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/>
            </a:p>
          </p:txBody>
        </p:sp>
      </p:grp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24114" y="1776698"/>
            <a:ext cx="6872287" cy="574675"/>
          </a:xfrm>
        </p:spPr>
        <p:txBody>
          <a:bodyPr/>
          <a:lstStyle/>
          <a:p>
            <a:pPr algn="l"/>
            <a:endParaRPr lang="fi-FI" altLang="fi-FI" sz="2800" dirty="0">
              <a:solidFill>
                <a:srgbClr val="1C1C1C"/>
              </a:solidFill>
              <a:latin typeface="Franklin Gothic Heavy" panose="020B0903020102020204" pitchFamily="34" charset="0"/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5188" y="260351"/>
            <a:ext cx="7772400" cy="1008063"/>
          </a:xfrm>
        </p:spPr>
        <p:txBody>
          <a:bodyPr anchor="ctr"/>
          <a:lstStyle/>
          <a:p>
            <a:r>
              <a:rPr lang="fi-FI" altLang="fi-FI" sz="4400" dirty="0" smtClean="0">
                <a:solidFill>
                  <a:schemeClr val="bg1"/>
                </a:solidFill>
                <a:latin typeface="Franklin Gothic Demi" panose="020B0703020102020204" pitchFamily="34" charset="0"/>
              </a:rPr>
              <a:t>Firenzeä elokuvan keinoin</a:t>
            </a:r>
            <a:endParaRPr lang="fi-FI" altLang="fi-FI" sz="4400" dirty="0">
              <a:solidFill>
                <a:schemeClr val="bg1"/>
              </a:solidFill>
              <a:latin typeface="Franklin Gothic Demi" panose="020B0703020102020204" pitchFamily="34" charset="0"/>
            </a:endParaRP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1524001" y="1688757"/>
            <a:ext cx="9143999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  <a:buClr>
                <a:srgbClr val="FF0066"/>
              </a:buClr>
              <a:buFont typeface="Symbol" panose="05050102010706020507" pitchFamily="18" charset="2"/>
              <a:buChar char="¨"/>
            </a:pPr>
            <a:r>
              <a:rPr lang="fi-FI" altLang="fi-FI" dirty="0" smtClean="0">
                <a:latin typeface="Verdana" panose="020B0604030504040204" pitchFamily="34" charset="0"/>
              </a:rPr>
              <a:t> </a:t>
            </a:r>
          </a:p>
          <a:p>
            <a:pPr>
              <a:lnSpc>
                <a:spcPct val="150000"/>
              </a:lnSpc>
              <a:spcBef>
                <a:spcPct val="50000"/>
              </a:spcBef>
              <a:buClr>
                <a:srgbClr val="FF0066"/>
              </a:buClr>
              <a:buFont typeface="Symbol" panose="05050102010706020507" pitchFamily="18" charset="2"/>
              <a:buChar char="¨"/>
            </a:pPr>
            <a:endParaRPr lang="fi-FI" dirty="0" smtClean="0"/>
          </a:p>
          <a:p>
            <a:pPr>
              <a:lnSpc>
                <a:spcPct val="150000"/>
              </a:lnSpc>
              <a:spcBef>
                <a:spcPct val="50000"/>
              </a:spcBef>
              <a:buClr>
                <a:srgbClr val="FF0066"/>
              </a:buClr>
              <a:buFont typeface="Symbol" panose="05050102010706020507" pitchFamily="18" charset="2"/>
              <a:buChar char="¨"/>
            </a:pPr>
            <a:r>
              <a:rPr lang="fi-FI" dirty="0" smtClean="0"/>
              <a:t> </a:t>
            </a:r>
            <a:r>
              <a:rPr lang="fi-FI" dirty="0" smtClean="0"/>
              <a:t>Kauhavan lukio sponsoroi </a:t>
            </a:r>
            <a:r>
              <a:rPr lang="fi-FI" b="1" dirty="0" smtClean="0"/>
              <a:t>tammikuussa</a:t>
            </a:r>
            <a:r>
              <a:rPr lang="fi-FI" dirty="0" smtClean="0"/>
              <a:t> Firenzen ryhmälle elokuvan </a:t>
            </a:r>
            <a:r>
              <a:rPr lang="fi-FI" b="1" dirty="0" smtClean="0"/>
              <a:t>Inferno</a:t>
            </a:r>
            <a:r>
              <a:rPr lang="fi-FI" dirty="0" smtClean="0"/>
              <a:t>. Se perustuu menestyskirjailija Dan Brownin samannimiseen teokseen. Elokuva lähtee liikkeelle Danten Firenzestä ja sankaripari vierailee myös Venetsiassa ja Istanbulissa. Pääosassa nähdään mm. </a:t>
            </a:r>
            <a:r>
              <a:rPr lang="fi-FI" b="1" dirty="0" smtClean="0"/>
              <a:t>Tom Hanks.</a:t>
            </a:r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1524000" y="6115050"/>
            <a:ext cx="9144000" cy="742950"/>
            <a:chOff x="0" y="3853"/>
            <a:chExt cx="5760" cy="468"/>
          </a:xfrm>
        </p:grpSpPr>
        <p:sp>
          <p:nvSpPr>
            <p:cNvPr id="2067" name="Rectangle 19"/>
            <p:cNvSpPr>
              <a:spLocks noChangeArrowheads="1"/>
            </p:cNvSpPr>
            <p:nvPr/>
          </p:nvSpPr>
          <p:spPr bwMode="auto">
            <a:xfrm>
              <a:off x="0" y="3967"/>
              <a:ext cx="5760" cy="354"/>
            </a:xfrm>
            <a:prstGeom prst="rect">
              <a:avLst/>
            </a:prstGeom>
            <a:solidFill>
              <a:srgbClr val="EAEAE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/>
            </a:p>
          </p:txBody>
        </p:sp>
        <p:sp>
          <p:nvSpPr>
            <p:cNvPr id="2065" name="Rectangle 17"/>
            <p:cNvSpPr>
              <a:spLocks noChangeArrowheads="1"/>
            </p:cNvSpPr>
            <p:nvPr/>
          </p:nvSpPr>
          <p:spPr bwMode="auto">
            <a:xfrm>
              <a:off x="0" y="3967"/>
              <a:ext cx="5760" cy="14"/>
            </a:xfrm>
            <a:prstGeom prst="rect">
              <a:avLst/>
            </a:prstGeom>
            <a:solidFill>
              <a:srgbClr val="FFB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8100" dir="5400000" algn="ctr" rotWithShape="0">
                      <a:srgbClr val="292929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/>
            </a:p>
          </p:txBody>
        </p:sp>
        <p:pic>
          <p:nvPicPr>
            <p:cNvPr id="2066" name="Picture 18" descr="betalogo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" y="3853"/>
              <a:ext cx="1007" cy="4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70" name="Text Box 22"/>
            <p:cNvSpPr txBox="1">
              <a:spLocks noChangeArrowheads="1"/>
            </p:cNvSpPr>
            <p:nvPr/>
          </p:nvSpPr>
          <p:spPr bwMode="auto">
            <a:xfrm>
              <a:off x="2880" y="3974"/>
              <a:ext cx="208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fi-FI" altLang="fi-FI" sz="1400">
                  <a:solidFill>
                    <a:srgbClr val="292929"/>
                  </a:solidFill>
                  <a:latin typeface="Franklin Gothic Heavy" panose="020B0903020102020204" pitchFamily="34" charset="0"/>
                </a:rPr>
                <a:t>Lakeuksilta komiasti maailmalle!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1779336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150</Words>
  <Application>Microsoft Office PowerPoint</Application>
  <PresentationFormat>Mukautettu</PresentationFormat>
  <Paragraphs>17</Paragraphs>
  <Slides>3</Slides>
  <Notes>2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4" baseType="lpstr">
      <vt:lpstr>Office-teema</vt:lpstr>
      <vt:lpstr>Dia 1</vt:lpstr>
      <vt:lpstr>Varainhankinta</vt:lpstr>
      <vt:lpstr>Firenzeä elokuvan keinoin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Henna Teikari</dc:creator>
  <cp:lastModifiedBy>Toni Uusimäki</cp:lastModifiedBy>
  <cp:revision>27</cp:revision>
  <dcterms:created xsi:type="dcterms:W3CDTF">2016-10-13T11:36:53Z</dcterms:created>
  <dcterms:modified xsi:type="dcterms:W3CDTF">2016-12-09T07:43:40Z</dcterms:modified>
</cp:coreProperties>
</file>