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2290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486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691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0422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105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0331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5043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6869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3939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078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8897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8357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1332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6278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5873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7555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71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024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1EE5E04-8006-4FDC-8A7B-8913937FAFBC}" type="datetimeFigureOut">
              <a:rPr lang="fi-FI" smtClean="0"/>
              <a:t>29.1.2024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9A2E0-BE3D-4F87-8D86-70E29724687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631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98BBFC-CF70-F427-0498-23F047E3EB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Taidetta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26FDE8F-DCBD-A569-358F-08FFE30C77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2582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B8F64B-55D4-71E1-D467-EBAD7EBFE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934" y="1304458"/>
            <a:ext cx="5778684" cy="2901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200" dirty="0"/>
              <a:t>a) </a:t>
            </a:r>
            <a:r>
              <a:rPr lang="en-US" sz="3200" dirty="0" err="1"/>
              <a:t>Mitä</a:t>
            </a:r>
            <a:r>
              <a:rPr lang="en-US" sz="3200" dirty="0"/>
              <a:t> </a:t>
            </a:r>
            <a:r>
              <a:rPr lang="en-US" sz="3200" dirty="0" err="1"/>
              <a:t>antiikin</a:t>
            </a:r>
            <a:r>
              <a:rPr lang="en-US" sz="3200" dirty="0"/>
              <a:t> </a:t>
            </a:r>
            <a:r>
              <a:rPr lang="en-US" sz="3200" dirty="0" err="1"/>
              <a:t>taiteen</a:t>
            </a:r>
            <a:r>
              <a:rPr lang="en-US" sz="3200" dirty="0"/>
              <a:t> </a:t>
            </a:r>
            <a:r>
              <a:rPr lang="en-US" sz="3200" dirty="0" err="1"/>
              <a:t>tyylisuuntaa</a:t>
            </a:r>
            <a:r>
              <a:rPr lang="en-US" sz="3200" dirty="0"/>
              <a:t> </a:t>
            </a:r>
            <a:r>
              <a:rPr lang="en-US" sz="3200" dirty="0" err="1"/>
              <a:t>veistos</a:t>
            </a:r>
            <a:r>
              <a:rPr lang="en-US" sz="3200" dirty="0"/>
              <a:t> </a:t>
            </a:r>
            <a:r>
              <a:rPr lang="en-US" sz="3200" dirty="0" err="1"/>
              <a:t>esittää</a:t>
            </a:r>
            <a:r>
              <a:rPr lang="en-US" sz="3200" dirty="0"/>
              <a:t>? </a:t>
            </a:r>
            <a:br>
              <a:rPr lang="en-US" sz="3200" dirty="0"/>
            </a:br>
            <a:r>
              <a:rPr lang="en-US" sz="3200" dirty="0"/>
              <a:t>b) </a:t>
            </a:r>
            <a:r>
              <a:rPr lang="en-US" sz="3200" dirty="0" err="1"/>
              <a:t>Esittele</a:t>
            </a:r>
            <a:r>
              <a:rPr lang="en-US" sz="3200" dirty="0"/>
              <a:t> </a:t>
            </a:r>
            <a:r>
              <a:rPr lang="en-US" sz="3200" dirty="0" err="1"/>
              <a:t>kuvassa</a:t>
            </a:r>
            <a:r>
              <a:rPr lang="en-US" sz="3200" dirty="0"/>
              <a:t> </a:t>
            </a:r>
            <a:r>
              <a:rPr lang="en-US" sz="3200" dirty="0" err="1"/>
              <a:t>esiintyvät</a:t>
            </a:r>
            <a:r>
              <a:rPr lang="en-US" sz="3200" dirty="0"/>
              <a:t> </a:t>
            </a:r>
            <a:r>
              <a:rPr lang="en-US" sz="3200" dirty="0" err="1"/>
              <a:t>tyylisuunnan</a:t>
            </a:r>
            <a:r>
              <a:rPr lang="en-US" sz="3200" dirty="0"/>
              <a:t> </a:t>
            </a:r>
            <a:r>
              <a:rPr lang="en-US" sz="3200" dirty="0" err="1"/>
              <a:t>piirteet</a:t>
            </a:r>
            <a:endParaRPr lang="en-US" sz="3200" dirty="0"/>
          </a:p>
        </p:txBody>
      </p:sp>
      <p:pic>
        <p:nvPicPr>
          <p:cNvPr id="1026" name="Picture 2" descr="Pronssipatsas kuvaa alastonta miestä, joka seisoo kädet levällään.">
            <a:extLst>
              <a:ext uri="{FF2B5EF4-FFF2-40B4-BE49-F238E27FC236}">
                <a16:creationId xmlns:a16="http://schemas.microsoft.com/office/drawing/2014/main" id="{7C972F46-EF6A-6DA7-BE9C-C20F9D85EEBD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" r="6160" b="3"/>
          <a:stretch/>
        </p:blipFill>
        <p:spPr bwMode="auto">
          <a:xfrm>
            <a:off x="7798182" y="684680"/>
            <a:ext cx="3697956" cy="5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454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8492C6-E769-0A15-8877-63D7BF4E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118" y="1301568"/>
            <a:ext cx="3314218" cy="29127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600"/>
              <a:t>Miten keskiaikaisen kirkkorakentamisen tyylipiirteet eroavat?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DE6A355-521F-FB9F-B326-CEBEE3158692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r="8363" b="1"/>
          <a:stretch/>
        </p:blipFill>
        <p:spPr bwMode="auto">
          <a:xfrm>
            <a:off x="5315856" y="684680"/>
            <a:ext cx="3022359" cy="548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C8A60127-1EE5-F31E-654B-BCC547214C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98" r="32131" b="-1"/>
          <a:stretch/>
        </p:blipFill>
        <p:spPr>
          <a:xfrm>
            <a:off x="8467718" y="684680"/>
            <a:ext cx="3028419" cy="548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624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piha-, rakennus, taivas, Muinaisroomalainen arkkitehtuuri&#10;&#10;Kuvaus luotu automaattisesti">
            <a:extLst>
              <a:ext uri="{FF2B5EF4-FFF2-40B4-BE49-F238E27FC236}">
                <a16:creationId xmlns:a16="http://schemas.microsoft.com/office/drawing/2014/main" id="{18F97EAA-2C22-E59D-C762-2A83598D1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24" y="-1"/>
            <a:ext cx="5307497" cy="3980623"/>
          </a:xfrm>
          <a:prstGeom prst="rect">
            <a:avLst/>
          </a:prstGeom>
          <a:ln>
            <a:noFill/>
          </a:ln>
        </p:spPr>
      </p:pic>
      <p:pic>
        <p:nvPicPr>
          <p:cNvPr id="4" name="Sisällön paikkamerkki 3" descr="Kuva, joka sisältää kohteen maalaus, taide, Visuaalinen taide, mytologia&#10;&#10;Kuvaus luotu automaattisesti">
            <a:extLst>
              <a:ext uri="{FF2B5EF4-FFF2-40B4-BE49-F238E27FC236}">
                <a16:creationId xmlns:a16="http://schemas.microsoft.com/office/drawing/2014/main" id="{8280A38E-68F0-CD96-39C7-FB8D72AAB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589" y="172189"/>
            <a:ext cx="5794811" cy="3636243"/>
          </a:xfrm>
          <a:prstGeom prst="rect">
            <a:avLst/>
          </a:prstGeom>
          <a:ln>
            <a:noFill/>
          </a:ln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223C7E2-188C-87AE-20A2-D958E8703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824" y="4267829"/>
            <a:ext cx="3373149" cy="1608035"/>
          </a:xfrm>
        </p:spPr>
        <p:txBody>
          <a:bodyPr>
            <a:normAutofit/>
          </a:bodyPr>
          <a:lstStyle/>
          <a:p>
            <a:r>
              <a:rPr lang="fi-FI" sz="1800" dirty="0">
                <a:solidFill>
                  <a:schemeClr val="bg1"/>
                </a:solidFill>
              </a:rPr>
              <a:t>Botticellin maalaus (v.1481) </a:t>
            </a:r>
            <a:br>
              <a:rPr lang="fi-FI" sz="1800" dirty="0">
                <a:solidFill>
                  <a:schemeClr val="bg1"/>
                </a:solidFill>
              </a:rPr>
            </a:br>
            <a:r>
              <a:rPr lang="fi-FI" sz="1800" dirty="0">
                <a:solidFill>
                  <a:schemeClr val="bg1"/>
                </a:solidFill>
              </a:rPr>
              <a:t>ja Konstantinuksen riemukaari Roomasta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016076A-16BC-B994-A31E-988F8BB036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34682" y="4267829"/>
            <a:ext cx="6635805" cy="1608035"/>
          </a:xfrm>
        </p:spPr>
        <p:txBody>
          <a:bodyPr>
            <a:normAutofit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Miten antiikin vaikutus näkyi renessanssin taiteessa – hyödynnä kuvia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90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D7B5DB-1E99-FF62-4917-22155ED04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118" y="1301568"/>
            <a:ext cx="3314218" cy="29127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800" dirty="0" err="1"/>
              <a:t>Etsi</a:t>
            </a:r>
            <a:r>
              <a:rPr lang="en-US" sz="2800" dirty="0"/>
              <a:t> </a:t>
            </a:r>
            <a:r>
              <a:rPr lang="en-US" sz="2800" dirty="0" err="1"/>
              <a:t>barokin</a:t>
            </a:r>
            <a:r>
              <a:rPr lang="en-US" sz="2800" dirty="0"/>
              <a:t> </a:t>
            </a:r>
            <a:r>
              <a:rPr lang="en-US" sz="2800" dirty="0" err="1"/>
              <a:t>tunnuspiirteet</a:t>
            </a:r>
            <a:r>
              <a:rPr lang="en-US" sz="2800" dirty="0"/>
              <a:t> </a:t>
            </a:r>
            <a:r>
              <a:rPr lang="en-US" sz="2800" dirty="0" err="1"/>
              <a:t>maalauksesta</a:t>
            </a:r>
            <a:r>
              <a:rPr lang="en-US" sz="2800" dirty="0"/>
              <a:t> ja </a:t>
            </a:r>
            <a:r>
              <a:rPr lang="en-US" sz="2800" dirty="0" err="1"/>
              <a:t>rakennustaiteesta</a:t>
            </a:r>
            <a:endParaRPr lang="en-US" sz="28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EFC3A13-A814-944E-E6E9-9C2022BB4ECF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6" r="8025" b="1"/>
          <a:stretch/>
        </p:blipFill>
        <p:spPr bwMode="auto">
          <a:xfrm>
            <a:off x="5315856" y="684680"/>
            <a:ext cx="3022359" cy="548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0ADBA59-D720-E1FC-BE81-DC4CD8F687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34" r="4640" b="1"/>
          <a:stretch/>
        </p:blipFill>
        <p:spPr>
          <a:xfrm>
            <a:off x="8467718" y="684679"/>
            <a:ext cx="3028419" cy="267960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759ECBC4-D46B-5C66-22AA-4BEF0B0FB4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276" r="4754" b="-3"/>
          <a:stretch/>
        </p:blipFill>
        <p:spPr>
          <a:xfrm>
            <a:off x="8467718" y="3487730"/>
            <a:ext cx="3028419" cy="267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87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4102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105" name="Picture 4104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107" name="Oval 4106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pic>
        <p:nvPicPr>
          <p:cNvPr id="4109" name="Picture 4108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111" name="Picture 4110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113" name="Rectangle 4112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4115" name="Rectangle 4114">
            <a:extLst>
              <a:ext uri="{FF2B5EF4-FFF2-40B4-BE49-F238E27FC236}">
                <a16:creationId xmlns:a16="http://schemas.microsoft.com/office/drawing/2014/main" id="{F3F4807A-5068-4492-8025-D75F320E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5AC3FFF-B551-DC5C-73BB-7AF4B2195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837" y="1325880"/>
            <a:ext cx="3543464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300" u="none" strike="noStrike">
                <a:solidFill>
                  <a:srgbClr val="EBEBEB"/>
                </a:solidFill>
                <a:effectLst/>
              </a:rPr>
              <a:t>Tutki ranskalaisen Jean-Honore Fragonardin maalausta Varastettu suudelma vuodelta 1786. Perustele väite: Maalaus edustaa rokokoota.</a:t>
            </a:r>
            <a:br>
              <a:rPr lang="en-US" sz="2300" u="none" strike="noStrike">
                <a:solidFill>
                  <a:srgbClr val="EBEBEB"/>
                </a:solidFill>
                <a:effectLst/>
              </a:rPr>
            </a:br>
            <a:endParaRPr lang="en-US" sz="2300">
              <a:solidFill>
                <a:srgbClr val="EBEBEB"/>
              </a:solidFill>
            </a:endParaRPr>
          </a:p>
        </p:txBody>
      </p:sp>
      <p:sp>
        <p:nvSpPr>
          <p:cNvPr id="4117" name="Freeform 36">
            <a:extLst>
              <a:ext uri="{FF2B5EF4-FFF2-40B4-BE49-F238E27FC236}">
                <a16:creationId xmlns:a16="http://schemas.microsoft.com/office/drawing/2014/main" id="{B24996F8-180C-4DCB-8A26-DFA336CDE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13666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Öljyvärimaalaus, jossa nuori mies suutelee poskelle hoviasuun pukeutunutta nuorta naista.">
            <a:extLst>
              <a:ext uri="{FF2B5EF4-FFF2-40B4-BE49-F238E27FC236}">
                <a16:creationId xmlns:a16="http://schemas.microsoft.com/office/drawing/2014/main" id="{7EC2BACF-51A8-18C0-12A9-8B41022F04A0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" r="6126" b="2"/>
          <a:stretch/>
        </p:blipFill>
        <p:spPr bwMode="auto">
          <a:xfrm>
            <a:off x="20" y="10"/>
            <a:ext cx="7759920" cy="6857991"/>
          </a:xfrm>
          <a:custGeom>
            <a:avLst/>
            <a:gdLst/>
            <a:ahLst/>
            <a:cxnLst/>
            <a:rect l="l" t="t" r="r" b="b"/>
            <a:pathLst>
              <a:path w="7759940" h="6858001">
                <a:moveTo>
                  <a:pt x="0" y="0"/>
                </a:moveTo>
                <a:lnTo>
                  <a:pt x="1296537" y="0"/>
                </a:lnTo>
                <a:lnTo>
                  <a:pt x="1296537" y="1"/>
                </a:lnTo>
                <a:lnTo>
                  <a:pt x="6415225" y="1"/>
                </a:lnTo>
                <a:lnTo>
                  <a:pt x="6415225" y="0"/>
                </a:lnTo>
                <a:lnTo>
                  <a:pt x="7758763" y="0"/>
                </a:lnTo>
                <a:lnTo>
                  <a:pt x="7733718" y="155677"/>
                </a:lnTo>
                <a:lnTo>
                  <a:pt x="7709849" y="310668"/>
                </a:lnTo>
                <a:lnTo>
                  <a:pt x="7686485" y="466344"/>
                </a:lnTo>
                <a:lnTo>
                  <a:pt x="7666482" y="622707"/>
                </a:lnTo>
                <a:lnTo>
                  <a:pt x="7646311" y="778383"/>
                </a:lnTo>
                <a:lnTo>
                  <a:pt x="7627485" y="934746"/>
                </a:lnTo>
                <a:lnTo>
                  <a:pt x="7611349" y="1089051"/>
                </a:lnTo>
                <a:lnTo>
                  <a:pt x="7596053" y="1245413"/>
                </a:lnTo>
                <a:lnTo>
                  <a:pt x="7582101" y="1401090"/>
                </a:lnTo>
                <a:lnTo>
                  <a:pt x="7569999" y="1554023"/>
                </a:lnTo>
                <a:lnTo>
                  <a:pt x="7557896" y="1709014"/>
                </a:lnTo>
                <a:lnTo>
                  <a:pt x="7547811" y="1861947"/>
                </a:lnTo>
                <a:lnTo>
                  <a:pt x="7539911" y="2014881"/>
                </a:lnTo>
                <a:lnTo>
                  <a:pt x="7531674" y="2167128"/>
                </a:lnTo>
                <a:lnTo>
                  <a:pt x="7524783" y="2318004"/>
                </a:lnTo>
                <a:lnTo>
                  <a:pt x="7519908" y="2467509"/>
                </a:lnTo>
                <a:lnTo>
                  <a:pt x="7515706" y="2617013"/>
                </a:lnTo>
                <a:lnTo>
                  <a:pt x="7511672" y="2765146"/>
                </a:lnTo>
                <a:lnTo>
                  <a:pt x="7509823" y="2911221"/>
                </a:lnTo>
                <a:lnTo>
                  <a:pt x="7507806" y="3057297"/>
                </a:lnTo>
                <a:lnTo>
                  <a:pt x="7506797" y="3201315"/>
                </a:lnTo>
                <a:lnTo>
                  <a:pt x="7507806" y="3343961"/>
                </a:lnTo>
                <a:lnTo>
                  <a:pt x="7507806" y="3485236"/>
                </a:lnTo>
                <a:lnTo>
                  <a:pt x="7509823" y="3625139"/>
                </a:lnTo>
                <a:lnTo>
                  <a:pt x="7512848" y="3762299"/>
                </a:lnTo>
                <a:lnTo>
                  <a:pt x="7515706" y="3898087"/>
                </a:lnTo>
                <a:lnTo>
                  <a:pt x="7518900" y="4031133"/>
                </a:lnTo>
                <a:lnTo>
                  <a:pt x="7523774" y="4163492"/>
                </a:lnTo>
                <a:lnTo>
                  <a:pt x="7528985" y="4293793"/>
                </a:lnTo>
                <a:lnTo>
                  <a:pt x="7533691" y="4421352"/>
                </a:lnTo>
                <a:lnTo>
                  <a:pt x="7546971" y="4670298"/>
                </a:lnTo>
                <a:lnTo>
                  <a:pt x="7561090" y="4908956"/>
                </a:lnTo>
                <a:lnTo>
                  <a:pt x="7575882" y="5138013"/>
                </a:lnTo>
                <a:lnTo>
                  <a:pt x="7592187" y="5354726"/>
                </a:lnTo>
                <a:lnTo>
                  <a:pt x="7609164" y="5561838"/>
                </a:lnTo>
                <a:lnTo>
                  <a:pt x="7627485" y="5753862"/>
                </a:lnTo>
                <a:lnTo>
                  <a:pt x="7645471" y="5934227"/>
                </a:lnTo>
                <a:lnTo>
                  <a:pt x="7663456" y="6100191"/>
                </a:lnTo>
                <a:lnTo>
                  <a:pt x="7680433" y="6252438"/>
                </a:lnTo>
                <a:lnTo>
                  <a:pt x="7696570" y="6387541"/>
                </a:lnTo>
                <a:lnTo>
                  <a:pt x="7711866" y="6509613"/>
                </a:lnTo>
                <a:lnTo>
                  <a:pt x="7724641" y="6612483"/>
                </a:lnTo>
                <a:lnTo>
                  <a:pt x="7736743" y="6698894"/>
                </a:lnTo>
                <a:lnTo>
                  <a:pt x="7754057" y="6817538"/>
                </a:lnTo>
                <a:lnTo>
                  <a:pt x="7759940" y="6858000"/>
                </a:lnTo>
                <a:lnTo>
                  <a:pt x="6854586" y="6858000"/>
                </a:lnTo>
                <a:lnTo>
                  <a:pt x="6854586" y="6858001"/>
                </a:lnTo>
                <a:lnTo>
                  <a:pt x="764022" y="6858001"/>
                </a:lnTo>
                <a:lnTo>
                  <a:pt x="76402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9" name="Rectangle 4118">
            <a:extLst>
              <a:ext uri="{FF2B5EF4-FFF2-40B4-BE49-F238E27FC236}">
                <a16:creationId xmlns:a16="http://schemas.microsoft.com/office/drawing/2014/main" id="{630182B0-3559-41D5-9EBC-0BD86BEDA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5376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5126">
            <a:extLst>
              <a:ext uri="{FF2B5EF4-FFF2-40B4-BE49-F238E27FC236}">
                <a16:creationId xmlns:a16="http://schemas.microsoft.com/office/drawing/2014/main" id="{94DDC893-E5EF-4CDE-B040-BA5B53AAD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129" name="Picture 5128">
            <a:extLst>
              <a:ext uri="{FF2B5EF4-FFF2-40B4-BE49-F238E27FC236}">
                <a16:creationId xmlns:a16="http://schemas.microsoft.com/office/drawing/2014/main" id="{85F1A06D-D369-4974-8208-56120C5E7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131" name="Oval 5130">
            <a:extLst>
              <a:ext uri="{FF2B5EF4-FFF2-40B4-BE49-F238E27FC236}">
                <a16:creationId xmlns:a16="http://schemas.microsoft.com/office/drawing/2014/main" id="{DAD27A50-88D7-4E2A-8488-F2879768A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pic>
        <p:nvPicPr>
          <p:cNvPr id="5133" name="Picture 5132">
            <a:extLst>
              <a:ext uri="{FF2B5EF4-FFF2-40B4-BE49-F238E27FC236}">
                <a16:creationId xmlns:a16="http://schemas.microsoft.com/office/drawing/2014/main" id="{A47C6ACD-2325-48C6-B9F3-C21563A05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135" name="Picture 5134">
            <a:extLst>
              <a:ext uri="{FF2B5EF4-FFF2-40B4-BE49-F238E27FC236}">
                <a16:creationId xmlns:a16="http://schemas.microsoft.com/office/drawing/2014/main" id="{1081DF83-4F35-4560-87E6-0DE8AAAC3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5137" name="Rectangle 5136">
            <a:extLst>
              <a:ext uri="{FF2B5EF4-FFF2-40B4-BE49-F238E27FC236}">
                <a16:creationId xmlns:a16="http://schemas.microsoft.com/office/drawing/2014/main" id="{7C704F0F-1CD8-4DC1-AEE9-225958232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8554A41-F9F9-F178-22CD-97965300D2AF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4" b="8599"/>
          <a:stretch/>
        </p:blipFill>
        <p:spPr bwMode="auto">
          <a:xfrm>
            <a:off x="1" y="-5"/>
            <a:ext cx="6095999" cy="5020241"/>
          </a:xfrm>
          <a:custGeom>
            <a:avLst/>
            <a:gdLst/>
            <a:ahLst/>
            <a:cxnLst/>
            <a:rect l="l" t="t" r="r" b="b"/>
            <a:pathLst>
              <a:path w="6095999" h="5020241">
                <a:moveTo>
                  <a:pt x="0" y="0"/>
                </a:moveTo>
                <a:lnTo>
                  <a:pt x="6095999" y="0"/>
                </a:lnTo>
                <a:lnTo>
                  <a:pt x="6095999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2532401-BD2B-D63C-192E-07BDE788DC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45" r="-2" b="-2"/>
          <a:stretch/>
        </p:blipFill>
        <p:spPr>
          <a:xfrm>
            <a:off x="6096000" y="9403"/>
            <a:ext cx="6095696" cy="4583103"/>
          </a:xfrm>
          <a:custGeom>
            <a:avLst/>
            <a:gdLst/>
            <a:ahLst/>
            <a:cxnLst/>
            <a:rect l="l" t="t" r="r" b="b"/>
            <a:pathLst>
              <a:path w="6095696" h="4583103">
                <a:moveTo>
                  <a:pt x="0" y="0"/>
                </a:moveTo>
                <a:lnTo>
                  <a:pt x="6095696" y="0"/>
                </a:lnTo>
                <a:lnTo>
                  <a:pt x="6095696" y="4057991"/>
                </a:lnTo>
                <a:lnTo>
                  <a:pt x="5818946" y="4110187"/>
                </a:lnTo>
                <a:lnTo>
                  <a:pt x="5543413" y="4159931"/>
                </a:lnTo>
                <a:lnTo>
                  <a:pt x="5266662" y="4208624"/>
                </a:lnTo>
                <a:lnTo>
                  <a:pt x="4988691" y="4250310"/>
                </a:lnTo>
                <a:lnTo>
                  <a:pt x="4711940" y="4292347"/>
                </a:lnTo>
                <a:lnTo>
                  <a:pt x="4433969" y="4331582"/>
                </a:lnTo>
                <a:lnTo>
                  <a:pt x="4159656" y="4365211"/>
                </a:lnTo>
                <a:lnTo>
                  <a:pt x="3881685" y="4397089"/>
                </a:lnTo>
                <a:lnTo>
                  <a:pt x="3604934" y="4426165"/>
                </a:lnTo>
                <a:lnTo>
                  <a:pt x="3333059" y="4451387"/>
                </a:lnTo>
                <a:lnTo>
                  <a:pt x="3057527" y="4476609"/>
                </a:lnTo>
                <a:lnTo>
                  <a:pt x="2785652" y="4497628"/>
                </a:lnTo>
                <a:lnTo>
                  <a:pt x="2513777" y="4514092"/>
                </a:lnTo>
                <a:lnTo>
                  <a:pt x="2243122" y="4531258"/>
                </a:lnTo>
                <a:lnTo>
                  <a:pt x="1974904" y="4545620"/>
                </a:lnTo>
                <a:lnTo>
                  <a:pt x="1709125" y="4555779"/>
                </a:lnTo>
                <a:lnTo>
                  <a:pt x="1443346" y="4564537"/>
                </a:lnTo>
                <a:lnTo>
                  <a:pt x="1180006" y="4572944"/>
                </a:lnTo>
                <a:lnTo>
                  <a:pt x="920323" y="4576798"/>
                </a:lnTo>
                <a:lnTo>
                  <a:pt x="660640" y="4581001"/>
                </a:lnTo>
                <a:lnTo>
                  <a:pt x="404614" y="4583103"/>
                </a:lnTo>
                <a:lnTo>
                  <a:pt x="151027" y="4581001"/>
                </a:lnTo>
                <a:lnTo>
                  <a:pt x="0" y="4581001"/>
                </a:lnTo>
                <a:close/>
              </a:path>
            </a:pathLst>
          </a:custGeom>
        </p:spPr>
      </p:pic>
      <p:sp>
        <p:nvSpPr>
          <p:cNvPr id="5139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41" name="Freeform: Shape 5140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6E4362E-D554-6767-1E09-8241C5E7B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10407602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>
                <a:solidFill>
                  <a:srgbClr val="EBEBEB"/>
                </a:solidFill>
              </a:rPr>
              <a:t>Tunnista maalausten tyylisuunnat. Perustele</a:t>
            </a:r>
          </a:p>
        </p:txBody>
      </p:sp>
    </p:spTree>
    <p:extLst>
      <p:ext uri="{BB962C8B-B14F-4D97-AF65-F5344CB8AC3E}">
        <p14:creationId xmlns:p14="http://schemas.microsoft.com/office/powerpoint/2010/main" val="2598846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6150">
            <a:extLst>
              <a:ext uri="{FF2B5EF4-FFF2-40B4-BE49-F238E27FC236}">
                <a16:creationId xmlns:a16="http://schemas.microsoft.com/office/drawing/2014/main" id="{94DDC893-E5EF-4CDE-B040-BA5B53AAD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6153" name="Picture 6152">
            <a:extLst>
              <a:ext uri="{FF2B5EF4-FFF2-40B4-BE49-F238E27FC236}">
                <a16:creationId xmlns:a16="http://schemas.microsoft.com/office/drawing/2014/main" id="{85F1A06D-D369-4974-8208-56120C5E7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6155" name="Oval 6154">
            <a:extLst>
              <a:ext uri="{FF2B5EF4-FFF2-40B4-BE49-F238E27FC236}">
                <a16:creationId xmlns:a16="http://schemas.microsoft.com/office/drawing/2014/main" id="{DAD27A50-88D7-4E2A-8488-F2879768A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pic>
        <p:nvPicPr>
          <p:cNvPr id="6157" name="Picture 6156">
            <a:extLst>
              <a:ext uri="{FF2B5EF4-FFF2-40B4-BE49-F238E27FC236}">
                <a16:creationId xmlns:a16="http://schemas.microsoft.com/office/drawing/2014/main" id="{A47C6ACD-2325-48C6-B9F3-C21563A05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6159" name="Picture 6158">
            <a:extLst>
              <a:ext uri="{FF2B5EF4-FFF2-40B4-BE49-F238E27FC236}">
                <a16:creationId xmlns:a16="http://schemas.microsoft.com/office/drawing/2014/main" id="{1081DF83-4F35-4560-87E6-0DE8AAAC3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6161" name="Rectangle 6160">
            <a:extLst>
              <a:ext uri="{FF2B5EF4-FFF2-40B4-BE49-F238E27FC236}">
                <a16:creationId xmlns:a16="http://schemas.microsoft.com/office/drawing/2014/main" id="{7C704F0F-1CD8-4DC1-AEE9-225958232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0CDA1C0-173E-538B-7109-22943FDBAB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8625" r="1" b="3640"/>
          <a:stretch/>
        </p:blipFill>
        <p:spPr>
          <a:xfrm>
            <a:off x="1" y="-5"/>
            <a:ext cx="6095999" cy="5020241"/>
          </a:xfrm>
          <a:custGeom>
            <a:avLst/>
            <a:gdLst/>
            <a:ahLst/>
            <a:cxnLst/>
            <a:rect l="l" t="t" r="r" b="b"/>
            <a:pathLst>
              <a:path w="6095999" h="5020241">
                <a:moveTo>
                  <a:pt x="0" y="0"/>
                </a:moveTo>
                <a:lnTo>
                  <a:pt x="6095999" y="0"/>
                </a:lnTo>
                <a:lnTo>
                  <a:pt x="6095999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8D8FC1A1-5C3F-70E9-279D-E3CC89DB9DD1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r="33922" b="-1"/>
          <a:stretch/>
        </p:blipFill>
        <p:spPr bwMode="auto">
          <a:xfrm>
            <a:off x="6096000" y="9403"/>
            <a:ext cx="6095696" cy="4583103"/>
          </a:xfrm>
          <a:custGeom>
            <a:avLst/>
            <a:gdLst/>
            <a:ahLst/>
            <a:cxnLst/>
            <a:rect l="l" t="t" r="r" b="b"/>
            <a:pathLst>
              <a:path w="6095696" h="4583103">
                <a:moveTo>
                  <a:pt x="0" y="0"/>
                </a:moveTo>
                <a:lnTo>
                  <a:pt x="6095696" y="0"/>
                </a:lnTo>
                <a:lnTo>
                  <a:pt x="6095696" y="4057991"/>
                </a:lnTo>
                <a:lnTo>
                  <a:pt x="5818946" y="4110187"/>
                </a:lnTo>
                <a:lnTo>
                  <a:pt x="5543413" y="4159931"/>
                </a:lnTo>
                <a:lnTo>
                  <a:pt x="5266662" y="4208624"/>
                </a:lnTo>
                <a:lnTo>
                  <a:pt x="4988691" y="4250310"/>
                </a:lnTo>
                <a:lnTo>
                  <a:pt x="4711940" y="4292347"/>
                </a:lnTo>
                <a:lnTo>
                  <a:pt x="4433969" y="4331582"/>
                </a:lnTo>
                <a:lnTo>
                  <a:pt x="4159656" y="4365211"/>
                </a:lnTo>
                <a:lnTo>
                  <a:pt x="3881685" y="4397089"/>
                </a:lnTo>
                <a:lnTo>
                  <a:pt x="3604934" y="4426165"/>
                </a:lnTo>
                <a:lnTo>
                  <a:pt x="3333059" y="4451387"/>
                </a:lnTo>
                <a:lnTo>
                  <a:pt x="3057527" y="4476609"/>
                </a:lnTo>
                <a:lnTo>
                  <a:pt x="2785652" y="4497628"/>
                </a:lnTo>
                <a:lnTo>
                  <a:pt x="2513777" y="4514092"/>
                </a:lnTo>
                <a:lnTo>
                  <a:pt x="2243122" y="4531258"/>
                </a:lnTo>
                <a:lnTo>
                  <a:pt x="1974904" y="4545620"/>
                </a:lnTo>
                <a:lnTo>
                  <a:pt x="1709125" y="4555779"/>
                </a:lnTo>
                <a:lnTo>
                  <a:pt x="1443346" y="4564537"/>
                </a:lnTo>
                <a:lnTo>
                  <a:pt x="1180006" y="4572944"/>
                </a:lnTo>
                <a:lnTo>
                  <a:pt x="920323" y="4576798"/>
                </a:lnTo>
                <a:lnTo>
                  <a:pt x="660640" y="4581001"/>
                </a:lnTo>
                <a:lnTo>
                  <a:pt x="404614" y="4583103"/>
                </a:lnTo>
                <a:lnTo>
                  <a:pt x="151027" y="4581001"/>
                </a:lnTo>
                <a:lnTo>
                  <a:pt x="0" y="458100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3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65" name="Freeform: Shape 6164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DE080FA-2DDD-BC46-CDC8-BBB6FF617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10407602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 err="1">
                <a:solidFill>
                  <a:srgbClr val="EBEBEB"/>
                </a:solidFill>
              </a:rPr>
              <a:t>Tunnista</a:t>
            </a:r>
            <a:r>
              <a:rPr lang="en-US" sz="3400" dirty="0">
                <a:solidFill>
                  <a:srgbClr val="EBEBEB"/>
                </a:solidFill>
              </a:rPr>
              <a:t> </a:t>
            </a:r>
            <a:r>
              <a:rPr lang="en-US" sz="3400" dirty="0" err="1">
                <a:solidFill>
                  <a:srgbClr val="EBEBEB"/>
                </a:solidFill>
              </a:rPr>
              <a:t>maalausten</a:t>
            </a:r>
            <a:r>
              <a:rPr lang="en-US" sz="3400" dirty="0">
                <a:solidFill>
                  <a:srgbClr val="EBEBEB"/>
                </a:solidFill>
              </a:rPr>
              <a:t> </a:t>
            </a:r>
            <a:r>
              <a:rPr lang="en-US" sz="3400" dirty="0" err="1">
                <a:solidFill>
                  <a:srgbClr val="EBEBEB"/>
                </a:solidFill>
              </a:rPr>
              <a:t>tyylisuunnat</a:t>
            </a:r>
            <a:r>
              <a:rPr lang="en-US" sz="3400" dirty="0">
                <a:solidFill>
                  <a:srgbClr val="EBEBEB"/>
                </a:solidFill>
              </a:rPr>
              <a:t>. </a:t>
            </a:r>
            <a:r>
              <a:rPr lang="en-US" sz="3400" dirty="0" err="1">
                <a:solidFill>
                  <a:srgbClr val="EBEBEB"/>
                </a:solidFill>
              </a:rPr>
              <a:t>Perustele</a:t>
            </a:r>
            <a:r>
              <a:rPr lang="en-US" sz="3400" dirty="0">
                <a:solidFill>
                  <a:srgbClr val="EBEBEB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22927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i">
  <a:themeElements>
    <a:clrScheme name="Ioni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i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i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272</TotalTime>
  <Words>80</Words>
  <Application>Microsoft Office PowerPoint</Application>
  <PresentationFormat>Laajakuva</PresentationFormat>
  <Paragraphs>9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Ioni</vt:lpstr>
      <vt:lpstr>Taidetta </vt:lpstr>
      <vt:lpstr>a) Mitä antiikin taiteen tyylisuuntaa veistos esittää?  b) Esittele kuvassa esiintyvät tyylisuunnan piirteet</vt:lpstr>
      <vt:lpstr>Miten keskiaikaisen kirkkorakentamisen tyylipiirteet eroavat?</vt:lpstr>
      <vt:lpstr>Botticellin maalaus (v.1481)  ja Konstantinuksen riemukaari Roomasta</vt:lpstr>
      <vt:lpstr>Etsi barokin tunnuspiirteet maalauksesta ja rakennustaiteesta</vt:lpstr>
      <vt:lpstr>Tutki ranskalaisen Jean-Honore Fragonardin maalausta Varastettu suudelma vuodelta 1786. Perustele väite: Maalaus edustaa rokokoota. </vt:lpstr>
      <vt:lpstr>Tunnista maalausten tyylisuunnat. Perustele</vt:lpstr>
      <vt:lpstr>Tunnista maalausten tyylisuunnat. Perustele.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Taidetta </dc:title>
  <dc:creator>Helenius Niki</dc:creator>
  <cp:lastModifiedBy>Helenius Niki</cp:lastModifiedBy>
  <cp:revision>3</cp:revision>
  <dcterms:created xsi:type="dcterms:W3CDTF">2024-01-29T08:34:18Z</dcterms:created>
  <dcterms:modified xsi:type="dcterms:W3CDTF">2024-01-29T13:07:01Z</dcterms:modified>
</cp:coreProperties>
</file>