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2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86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691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0422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105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0331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04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869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939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078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89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835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33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27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587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755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1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24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EE5E04-8006-4FDC-8A7B-8913937FAFBC}" type="datetimeFigureOut">
              <a:rPr lang="fi-FI" smtClean="0"/>
              <a:t>29.1.2024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9A2E0-BE3D-4F87-8D86-70E2972468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9631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98BBFC-CF70-F427-0498-23F047E3E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Taidetta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26FDE8F-DCBD-A569-358F-08FFE30C7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258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B8F64B-55D4-71E1-D467-EBAD7EBF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4" y="1304458"/>
            <a:ext cx="5778684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a) </a:t>
            </a:r>
            <a:r>
              <a:rPr lang="en-US" sz="3200" dirty="0" err="1"/>
              <a:t>Mitä</a:t>
            </a:r>
            <a:r>
              <a:rPr lang="en-US" sz="3200" dirty="0"/>
              <a:t> </a:t>
            </a:r>
            <a:r>
              <a:rPr lang="en-US" sz="3200" dirty="0" err="1"/>
              <a:t>antiikin</a:t>
            </a:r>
            <a:r>
              <a:rPr lang="en-US" sz="3200" dirty="0"/>
              <a:t> </a:t>
            </a:r>
            <a:r>
              <a:rPr lang="en-US" sz="3200" dirty="0" err="1"/>
              <a:t>taiteen</a:t>
            </a:r>
            <a:r>
              <a:rPr lang="en-US" sz="3200" dirty="0"/>
              <a:t> </a:t>
            </a:r>
            <a:r>
              <a:rPr lang="en-US" sz="3200" dirty="0" err="1"/>
              <a:t>tyylisuuntaa</a:t>
            </a:r>
            <a:r>
              <a:rPr lang="en-US" sz="3200" dirty="0"/>
              <a:t> </a:t>
            </a:r>
            <a:r>
              <a:rPr lang="en-US" sz="3200" dirty="0" err="1"/>
              <a:t>veistos</a:t>
            </a:r>
            <a:r>
              <a:rPr lang="en-US" sz="3200" dirty="0"/>
              <a:t> </a:t>
            </a:r>
            <a:r>
              <a:rPr lang="en-US" sz="3200" dirty="0" err="1"/>
              <a:t>esittää</a:t>
            </a:r>
            <a:r>
              <a:rPr lang="en-US" sz="3200" dirty="0"/>
              <a:t>? </a:t>
            </a:r>
            <a:br>
              <a:rPr lang="en-US" sz="3200" dirty="0"/>
            </a:br>
            <a:r>
              <a:rPr lang="en-US" sz="3200" dirty="0"/>
              <a:t>b) </a:t>
            </a:r>
            <a:r>
              <a:rPr lang="en-US" sz="3200" dirty="0" err="1"/>
              <a:t>Esittele</a:t>
            </a:r>
            <a:r>
              <a:rPr lang="en-US" sz="3200" dirty="0"/>
              <a:t> </a:t>
            </a:r>
            <a:r>
              <a:rPr lang="en-US" sz="3200" dirty="0" err="1"/>
              <a:t>kuvassa</a:t>
            </a:r>
            <a:r>
              <a:rPr lang="en-US" sz="3200" dirty="0"/>
              <a:t> </a:t>
            </a:r>
            <a:r>
              <a:rPr lang="en-US" sz="3200" dirty="0" err="1"/>
              <a:t>esiintyvät</a:t>
            </a:r>
            <a:r>
              <a:rPr lang="en-US" sz="3200" dirty="0"/>
              <a:t> </a:t>
            </a:r>
            <a:r>
              <a:rPr lang="en-US" sz="3200" dirty="0" err="1"/>
              <a:t>tyylisuunnan</a:t>
            </a:r>
            <a:r>
              <a:rPr lang="en-US" sz="3200" dirty="0"/>
              <a:t> </a:t>
            </a:r>
            <a:r>
              <a:rPr lang="en-US" sz="3200" dirty="0" err="1"/>
              <a:t>piirteet</a:t>
            </a:r>
            <a:endParaRPr lang="en-US" sz="3200" dirty="0"/>
          </a:p>
        </p:txBody>
      </p:sp>
      <p:pic>
        <p:nvPicPr>
          <p:cNvPr id="1026" name="Picture 2" descr="Pronssipatsas kuvaa alastonta miestä, joka seisoo kädet levällään.">
            <a:extLst>
              <a:ext uri="{FF2B5EF4-FFF2-40B4-BE49-F238E27FC236}">
                <a16:creationId xmlns:a16="http://schemas.microsoft.com/office/drawing/2014/main" id="{7C972F46-EF6A-6DA7-BE9C-C20F9D85EEB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r="6160" b="3"/>
          <a:stretch/>
        </p:blipFill>
        <p:spPr bwMode="auto">
          <a:xfrm>
            <a:off x="7798182" y="684680"/>
            <a:ext cx="3697956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5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492C6-E769-0A15-8877-63D7BF4E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600"/>
              <a:t>Miten keskiaikaisen kirkkorakentamisen tyylipiirteet eroavat?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E6A355-521F-FB9F-B326-CEBEE315869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8363" b="1"/>
          <a:stretch/>
        </p:blipFill>
        <p:spPr bwMode="auto">
          <a:xfrm>
            <a:off x="5315856" y="684680"/>
            <a:ext cx="3022359" cy="54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8A60127-1EE5-F31E-654B-BCC547214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8" r="32131" b="-1"/>
          <a:stretch/>
        </p:blipFill>
        <p:spPr>
          <a:xfrm>
            <a:off x="8467718" y="684680"/>
            <a:ext cx="3028419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2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iha-, rakennus, taivas, Muinaisroomalainen arkkitehtuuri&#10;&#10;Kuvaus luotu automaattisesti">
            <a:extLst>
              <a:ext uri="{FF2B5EF4-FFF2-40B4-BE49-F238E27FC236}">
                <a16:creationId xmlns:a16="http://schemas.microsoft.com/office/drawing/2014/main" id="{18F97EAA-2C22-E59D-C762-2A83598D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4" y="-1"/>
            <a:ext cx="5307497" cy="3980623"/>
          </a:xfrm>
          <a:prstGeom prst="rect">
            <a:avLst/>
          </a:prstGeom>
          <a:ln>
            <a:noFill/>
          </a:ln>
        </p:spPr>
      </p:pic>
      <p:pic>
        <p:nvPicPr>
          <p:cNvPr id="4" name="Sisällön paikkamerkki 3" descr="Kuva, joka sisältää kohteen maalaus, taide, Visuaalinen taide, mytologia&#10;&#10;Kuvaus luotu automaattisesti">
            <a:extLst>
              <a:ext uri="{FF2B5EF4-FFF2-40B4-BE49-F238E27FC236}">
                <a16:creationId xmlns:a16="http://schemas.microsoft.com/office/drawing/2014/main" id="{8280A38E-68F0-CD96-39C7-FB8D72AA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89" y="172189"/>
            <a:ext cx="5794811" cy="3636243"/>
          </a:xfrm>
          <a:prstGeom prst="rect">
            <a:avLst/>
          </a:prstGeom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23C7E2-188C-87AE-20A2-D958E870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24" y="4267829"/>
            <a:ext cx="3373149" cy="1608035"/>
          </a:xfrm>
        </p:spPr>
        <p:txBody>
          <a:bodyPr>
            <a:normAutofit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Botticellin maalaus (v.1481) 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</a:rPr>
              <a:t>ja Konstantinuksen riemukaari Roomasta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16076A-16BC-B994-A31E-988F8BB03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4682" y="4267829"/>
            <a:ext cx="6635805" cy="1608035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Miten antiikin vaikutus näkyi renessanssin taiteessa – hyödynnä kuvia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9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D7B5DB-1E99-FF62-4917-22155ED0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8" y="1301568"/>
            <a:ext cx="3314218" cy="291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dirty="0" err="1"/>
              <a:t>Etsi</a:t>
            </a:r>
            <a:r>
              <a:rPr lang="en-US" sz="2800" dirty="0"/>
              <a:t> </a:t>
            </a:r>
            <a:r>
              <a:rPr lang="en-US" sz="2800" dirty="0" err="1"/>
              <a:t>barokin</a:t>
            </a:r>
            <a:r>
              <a:rPr lang="en-US" sz="2800" dirty="0"/>
              <a:t> </a:t>
            </a:r>
            <a:r>
              <a:rPr lang="en-US" sz="2800" dirty="0" err="1"/>
              <a:t>tunnuspiirteet</a:t>
            </a:r>
            <a:r>
              <a:rPr lang="en-US" sz="2800" dirty="0"/>
              <a:t> </a:t>
            </a:r>
            <a:r>
              <a:rPr lang="en-US" sz="2800" dirty="0" err="1"/>
              <a:t>maalauksesta</a:t>
            </a:r>
            <a:r>
              <a:rPr lang="en-US" sz="2800" dirty="0"/>
              <a:t> ja </a:t>
            </a:r>
            <a:r>
              <a:rPr lang="en-US" sz="2800" dirty="0" err="1"/>
              <a:t>rakennustaiteesta</a:t>
            </a:r>
            <a:endParaRPr lang="en-US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FC3A13-A814-944E-E6E9-9C2022BB4EC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8025" b="1"/>
          <a:stretch/>
        </p:blipFill>
        <p:spPr bwMode="auto">
          <a:xfrm>
            <a:off x="5315856" y="684680"/>
            <a:ext cx="3022359" cy="54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0ADBA59-D720-E1FC-BE81-DC4CD8F68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4" r="4640" b="1"/>
          <a:stretch/>
        </p:blipFill>
        <p:spPr>
          <a:xfrm>
            <a:off x="8467718" y="684679"/>
            <a:ext cx="3028419" cy="267960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59ECBC4-D46B-5C66-22AA-4BEF0B0FB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76" r="4754" b="-3"/>
          <a:stretch/>
        </p:blipFill>
        <p:spPr>
          <a:xfrm>
            <a:off x="8467718" y="3487730"/>
            <a:ext cx="3028419" cy="26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8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10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05" name="Picture 410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07" name="Oval 410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4109" name="Picture 410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11" name="Picture 411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5AC3FFF-B551-DC5C-73BB-7AF4B219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u="none" strike="noStrike">
                <a:solidFill>
                  <a:srgbClr val="EBEBEB"/>
                </a:solidFill>
                <a:effectLst/>
              </a:rPr>
              <a:t>Tutki ranskalaisen Jean-Honore Fragonardin maalausta Varastettu suudelma vuodelta 1786. Perustele väite: Maalaus edustaa rokokoota.</a:t>
            </a:r>
            <a:br>
              <a:rPr lang="en-US" sz="2300" u="none" strike="noStrike">
                <a:solidFill>
                  <a:srgbClr val="EBEBEB"/>
                </a:solidFill>
                <a:effectLst/>
              </a:rPr>
            </a:br>
            <a:endParaRPr lang="en-US" sz="2300">
              <a:solidFill>
                <a:srgbClr val="EBEBEB"/>
              </a:solidFill>
            </a:endParaRPr>
          </a:p>
        </p:txBody>
      </p:sp>
      <p:sp>
        <p:nvSpPr>
          <p:cNvPr id="4117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Öljyvärimaalaus, jossa nuori mies suutelee poskelle hoviasuun pukeutunutta nuorta naista.">
            <a:extLst>
              <a:ext uri="{FF2B5EF4-FFF2-40B4-BE49-F238E27FC236}">
                <a16:creationId xmlns:a16="http://schemas.microsoft.com/office/drawing/2014/main" id="{7EC2BACF-51A8-18C0-12A9-8B41022F04A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r="6126" b="2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Rectangle 4118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537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126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29" name="Picture 5128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31" name="Oval 5130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5133" name="Picture 5132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35" name="Picture 5134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8554A41-F9F9-F178-22CD-97965300D2A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8599"/>
          <a:stretch/>
        </p:blipFill>
        <p:spPr bwMode="auto"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2532401-BD2B-D63C-192E-07BDE788DC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5" r="-2" b="-2"/>
          <a:stretch/>
        </p:blipFill>
        <p:spPr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513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6E4362E-D554-6767-1E09-8241C5E7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EBEBEB"/>
                </a:solidFill>
              </a:rPr>
              <a:t>Tunnista maalausten tyylisuunnat. Perustele</a:t>
            </a:r>
          </a:p>
        </p:txBody>
      </p:sp>
    </p:spTree>
    <p:extLst>
      <p:ext uri="{BB962C8B-B14F-4D97-AF65-F5344CB8AC3E}">
        <p14:creationId xmlns:p14="http://schemas.microsoft.com/office/powerpoint/2010/main" val="259884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615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153" name="Picture 615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155" name="Oval 615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6157" name="Picture 615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159" name="Picture 615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0CDA1C0-173E-538B-7109-22943FDBAB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25" r="1" b="3640"/>
          <a:stretch/>
        </p:blipFill>
        <p:spPr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D8FC1A1-5C3F-70E9-279D-E3CC89DB9DD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r="33922" b="-1"/>
          <a:stretch/>
        </p:blipFill>
        <p:spPr bwMode="auto"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65" name="Freeform: Shape 616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E080FA-2DDD-BC46-CDC8-BBB6FF61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>
                <a:solidFill>
                  <a:srgbClr val="EBEBEB"/>
                </a:solidFill>
              </a:rPr>
              <a:t>Tunnista</a:t>
            </a:r>
            <a:r>
              <a:rPr lang="en-US" sz="3400" dirty="0">
                <a:solidFill>
                  <a:srgbClr val="EBEBEB"/>
                </a:solidFill>
              </a:rPr>
              <a:t> </a:t>
            </a:r>
            <a:r>
              <a:rPr lang="en-US" sz="3400" dirty="0" err="1">
                <a:solidFill>
                  <a:srgbClr val="EBEBEB"/>
                </a:solidFill>
              </a:rPr>
              <a:t>maalausten</a:t>
            </a:r>
            <a:r>
              <a:rPr lang="en-US" sz="3400" dirty="0">
                <a:solidFill>
                  <a:srgbClr val="EBEBEB"/>
                </a:solidFill>
              </a:rPr>
              <a:t> </a:t>
            </a:r>
            <a:r>
              <a:rPr lang="en-US" sz="3400" dirty="0" err="1">
                <a:solidFill>
                  <a:srgbClr val="EBEBEB"/>
                </a:solidFill>
              </a:rPr>
              <a:t>tyylisuunnat</a:t>
            </a:r>
            <a:r>
              <a:rPr lang="en-US" sz="3400" dirty="0">
                <a:solidFill>
                  <a:srgbClr val="EBEBEB"/>
                </a:solidFill>
              </a:rPr>
              <a:t>. </a:t>
            </a:r>
            <a:r>
              <a:rPr lang="en-US" sz="3400" dirty="0" err="1">
                <a:solidFill>
                  <a:srgbClr val="EBEBEB"/>
                </a:solidFill>
              </a:rPr>
              <a:t>Perustele</a:t>
            </a:r>
            <a:r>
              <a:rPr lang="en-US" sz="3400" dirty="0">
                <a:solidFill>
                  <a:srgbClr val="EBEBE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2927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272</TotalTime>
  <Words>80</Words>
  <Application>Microsoft Office PowerPoint</Application>
  <PresentationFormat>Laajakuva</PresentationFormat>
  <Paragraphs>9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Ioni</vt:lpstr>
      <vt:lpstr>Taidetta </vt:lpstr>
      <vt:lpstr>a) Mitä antiikin taiteen tyylisuuntaa veistos esittää?  b) Esittele kuvassa esiintyvät tyylisuunnan piirteet</vt:lpstr>
      <vt:lpstr>Miten keskiaikaisen kirkkorakentamisen tyylipiirteet eroavat?</vt:lpstr>
      <vt:lpstr>Botticellin maalaus (v.1481)  ja Konstantinuksen riemukaari Roomasta</vt:lpstr>
      <vt:lpstr>Etsi barokin tunnuspiirteet maalauksesta ja rakennustaiteesta</vt:lpstr>
      <vt:lpstr>Tutki ranskalaisen Jean-Honore Fragonardin maalausta Varastettu suudelma vuodelta 1786. Perustele väite: Maalaus edustaa rokokoota. </vt:lpstr>
      <vt:lpstr>Tunnista maalausten tyylisuunnat. Perustele</vt:lpstr>
      <vt:lpstr>Tunnista maalausten tyylisuunnat. Perustele.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Taidetta </dc:title>
  <dc:creator>Helenius Niki</dc:creator>
  <cp:lastModifiedBy>Helenius Niki</cp:lastModifiedBy>
  <cp:revision>3</cp:revision>
  <dcterms:created xsi:type="dcterms:W3CDTF">2024-01-29T08:34:18Z</dcterms:created>
  <dcterms:modified xsi:type="dcterms:W3CDTF">2024-01-29T13:07:01Z</dcterms:modified>
</cp:coreProperties>
</file>