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9" name="Alaotsikk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i-FI" smtClean="0"/>
              <a:t>Muokkaa alaotsikon perustyyliä napsautt.</a:t>
            </a:r>
            <a:endParaRPr kumimoji="0" lang="en-US"/>
          </a:p>
        </p:txBody>
      </p:sp>
      <p:sp>
        <p:nvSpPr>
          <p:cNvPr id="28" name="Päivämäärän paikkamerkki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ABFECAF-1993-4757-AC82-347125399C00}" type="datetimeFigureOut">
              <a:rPr lang="fi-FI" smtClean="0"/>
              <a:t>10.2.2015</a:t>
            </a:fld>
            <a:endParaRPr lang="fi-FI"/>
          </a:p>
        </p:txBody>
      </p:sp>
      <p:sp>
        <p:nvSpPr>
          <p:cNvPr id="17" name="Alatunnisteen paikkamerkki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fi-FI"/>
          </a:p>
        </p:txBody>
      </p:sp>
      <p:sp>
        <p:nvSpPr>
          <p:cNvPr id="10" name="Suorakulmi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uorakulmi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Suorakulmi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Suorakulmi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uora yhdysviiv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uora yhdysviiv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uora yhdysviiv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uora yhdysviiv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uora yhdysviiv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uora yhdysviiv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Suorakulmi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i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i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i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i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i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Dian numeron paikkamerkki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E8D9321-9A10-4AF7-AF3E-6BC90EB2E668}" type="slidenum">
              <a:rPr lang="fi-FI" smtClean="0"/>
              <a:t>‹#›</a:t>
            </a:fld>
            <a:endParaRPr lang="fi-F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FECAF-1993-4757-AC82-347125399C00}" type="datetimeFigureOut">
              <a:rPr lang="fi-FI" smtClean="0"/>
              <a:t>10.2.2015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9321-9A10-4AF7-AF3E-6BC90EB2E668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FECAF-1993-4757-AC82-347125399C00}" type="datetimeFigureOut">
              <a:rPr lang="fi-FI" smtClean="0"/>
              <a:t>10.2.2015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9321-9A10-4AF7-AF3E-6BC90EB2E668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8" name="Sisällön paikkamerkki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ABFECAF-1993-4757-AC82-347125399C00}" type="datetimeFigureOut">
              <a:rPr lang="fi-FI" smtClean="0"/>
              <a:t>10.2.2015</a:t>
            </a:fld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E8D9321-9A10-4AF7-AF3E-6BC90EB2E668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Alatunnisteen paikkamerkki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ABFECAF-1993-4757-AC82-347125399C00}" type="datetimeFigureOut">
              <a:rPr lang="fi-FI" smtClean="0"/>
              <a:t>10.2.2015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fi-FI"/>
          </a:p>
        </p:txBody>
      </p:sp>
      <p:sp>
        <p:nvSpPr>
          <p:cNvPr id="9" name="Suorakulmi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Suorakulmi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uorakulmi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uorakulmi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uora yhdysviiv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uora yhdysviiv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uora yhdysviiv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uora yhdysviiv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uora yhdysviiv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uorakulmi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i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i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i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i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i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uora yhdysviiv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E8D9321-9A10-4AF7-AF3E-6BC90EB2E668}" type="slidenum">
              <a:rPr lang="fi-FI" smtClean="0"/>
              <a:t>‹#›</a:t>
            </a:fld>
            <a:endParaRPr lang="fi-F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FECAF-1993-4757-AC82-347125399C00}" type="datetimeFigureOut">
              <a:rPr lang="fi-FI" smtClean="0"/>
              <a:t>10.2.2015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9321-9A10-4AF7-AF3E-6BC90EB2E668}" type="slidenum">
              <a:rPr lang="fi-FI" smtClean="0"/>
              <a:t>‹#›</a:t>
            </a:fld>
            <a:endParaRPr lang="fi-FI"/>
          </a:p>
        </p:txBody>
      </p:sp>
      <p:sp>
        <p:nvSpPr>
          <p:cNvPr id="9" name="Sisällön paikkamerkki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11" name="Sisällön paikkamerkki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FECAF-1993-4757-AC82-347125399C00}" type="datetimeFigureOut">
              <a:rPr lang="fi-FI" smtClean="0"/>
              <a:t>10.2.2015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9321-9A10-4AF7-AF3E-6BC90EB2E668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Sisällön paikkamerkki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13" name="Sisällön paikkamerkki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14" name="Tekstin paikkamerkki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ABFECAF-1993-4757-AC82-347125399C00}" type="datetimeFigureOut">
              <a:rPr lang="fi-FI" smtClean="0"/>
              <a:t>10.2.2015</a:t>
            </a:fld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E8D9321-9A10-4AF7-AF3E-6BC90EB2E668}" type="slidenum">
              <a:rPr lang="fi-FI" smtClean="0"/>
              <a:t>‹#›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FECAF-1993-4757-AC82-347125399C00}" type="datetimeFigureOut">
              <a:rPr lang="fi-FI" smtClean="0"/>
              <a:t>10.2.2015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9321-9A10-4AF7-AF3E-6BC90EB2E668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 yhdysviiv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8" name="Suora yhdysviiv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uora yhdysviiv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uora yhdysviiv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uorakulmi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uora yhdysviiv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i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isällön paikkamerkki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21" name="Päivämäärän paikkamerkki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ABFECAF-1993-4757-AC82-347125399C00}" type="datetimeFigureOut">
              <a:rPr lang="fi-FI" smtClean="0"/>
              <a:t>10.2.2015</a:t>
            </a:fld>
            <a:endParaRPr lang="fi-FI"/>
          </a:p>
        </p:txBody>
      </p:sp>
      <p:sp>
        <p:nvSpPr>
          <p:cNvPr id="22" name="Dian numeron paikkamerkki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E8D9321-9A10-4AF7-AF3E-6BC90EB2E668}" type="slidenum">
              <a:rPr lang="fi-FI" smtClean="0"/>
              <a:t>‹#›</a:t>
            </a:fld>
            <a:endParaRPr lang="fi-FI"/>
          </a:p>
        </p:txBody>
      </p:sp>
      <p:sp>
        <p:nvSpPr>
          <p:cNvPr id="23" name="Alatunnisteen paikkamerkki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i-F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 yhdysviiv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i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fi-FI" smtClean="0"/>
              <a:t>Lisää kuva napsauttamalla kuvaketta</a:t>
            </a:r>
            <a:endParaRPr kumimoji="0" lang="en-US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10" name="Suora yhdysviiv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Suorakulmi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uora yhdysviiv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uora yhdysviiv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uora yhdysviiv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Päivämäärän paikkamerkki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ABFECAF-1993-4757-AC82-347125399C00}" type="datetimeFigureOut">
              <a:rPr lang="fi-FI" smtClean="0"/>
              <a:t>10.2.2015</a:t>
            </a:fld>
            <a:endParaRPr lang="fi-FI"/>
          </a:p>
        </p:txBody>
      </p:sp>
      <p:sp>
        <p:nvSpPr>
          <p:cNvPr id="18" name="Dian numeron paikkamerkki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E8D9321-9A10-4AF7-AF3E-6BC90EB2E668}" type="slidenum">
              <a:rPr lang="fi-FI" smtClean="0"/>
              <a:t>‹#›</a:t>
            </a:fld>
            <a:endParaRPr lang="fi-FI"/>
          </a:p>
        </p:txBody>
      </p:sp>
      <p:sp>
        <p:nvSpPr>
          <p:cNvPr id="21" name="Alatunnisteen paikkamerkki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ora yhdysviiv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Otsikon paikkamerkki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13" name="Tekstin paikkamerkki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  <a:p>
            <a:pPr lvl="1" eaLnBrk="1" latinLnBrk="0" hangingPunct="1"/>
            <a:r>
              <a:rPr kumimoji="0" lang="fi-FI" smtClean="0"/>
              <a:t>toinen taso</a:t>
            </a:r>
          </a:p>
          <a:p>
            <a:pPr lvl="2" eaLnBrk="1" latinLnBrk="0" hangingPunct="1"/>
            <a:r>
              <a:rPr kumimoji="0" lang="fi-FI" smtClean="0"/>
              <a:t>kolmas taso</a:t>
            </a:r>
          </a:p>
          <a:p>
            <a:pPr lvl="3" eaLnBrk="1" latinLnBrk="0" hangingPunct="1"/>
            <a:r>
              <a:rPr kumimoji="0" lang="fi-FI" smtClean="0"/>
              <a:t>neljäs taso</a:t>
            </a:r>
          </a:p>
          <a:p>
            <a:pPr lvl="4" eaLnBrk="1" latinLnBrk="0" hangingPunct="1"/>
            <a:r>
              <a:rPr kumimoji="0" lang="fi-FI" smtClean="0"/>
              <a:t>viides taso</a:t>
            </a:r>
            <a:endParaRPr kumimoji="0" lang="en-US"/>
          </a:p>
        </p:txBody>
      </p:sp>
      <p:sp>
        <p:nvSpPr>
          <p:cNvPr id="14" name="Päivämäärän paikkamerkki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ABFECAF-1993-4757-AC82-347125399C00}" type="datetimeFigureOut">
              <a:rPr lang="fi-FI" smtClean="0"/>
              <a:t>10.2.2015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Suora yhdysviiv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uora yhdysviiv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uorakulmi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uora yhdysviiv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i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Dian numeron paikkamerkki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E8D9321-9A10-4AF7-AF3E-6BC90EB2E668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fi/url?sa=i&amp;rct=j&amp;q=&amp;esrc=s&amp;frm=1&amp;source=images&amp;cd=&amp;cad=rja&amp;uact=8&amp;ved=0CAcQjRw&amp;url=http://koti.mbnet.fi/jukaukor/lapimurto.html&amp;ei=GZ2-VMLqDuP8ygOkxYGoDA&amp;bvm=bv.83829542,d.bGQ&amp;psig=AFQjCNEfHmxEECle8vStnP4QZM8eSdenAQ&amp;ust=1421864520186224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Tieteellinen ajattelu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Ja t</a:t>
            </a:r>
            <a:r>
              <a:rPr lang="fi-FI" dirty="0" smtClean="0"/>
              <a:t>eknisiä </a:t>
            </a:r>
            <a:r>
              <a:rPr lang="fi-FI" dirty="0" smtClean="0"/>
              <a:t>innovaatioita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9559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Tiedon vallankumous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i-FI" dirty="0" smtClean="0"/>
              <a:t>Tavoitteena uuden tiedon etsintä – havainnot, empirismi</a:t>
            </a:r>
          </a:p>
          <a:p>
            <a:r>
              <a:rPr lang="fi-FI" dirty="0" smtClean="0"/>
              <a:t>Levisi kaikkialle: anatomia, lääketiede, tähtitiede</a:t>
            </a:r>
          </a:p>
          <a:p>
            <a:r>
              <a:rPr lang="fi-FI" dirty="0" smtClean="0"/>
              <a:t>Esim. Descartes ja </a:t>
            </a:r>
            <a:r>
              <a:rPr lang="fi-FI" dirty="0" err="1" smtClean="0"/>
              <a:t>Bacon</a:t>
            </a:r>
            <a:r>
              <a:rPr lang="fi-FI" dirty="0" smtClean="0"/>
              <a:t> </a:t>
            </a:r>
            <a:r>
              <a:rPr lang="fi-FI" dirty="0" smtClean="0">
                <a:cs typeface="Lucida Sans Unicode"/>
              </a:rPr>
              <a:t>→ tieteen tehtävänä uuden tiedon tavoittelu</a:t>
            </a:r>
          </a:p>
          <a:p>
            <a:r>
              <a:rPr lang="fi-FI" dirty="0" smtClean="0">
                <a:cs typeface="Lucida Sans Unicode"/>
              </a:rPr>
              <a:t>Aurinkokeskinen maailmankuva syntyy (Galilei)</a:t>
            </a:r>
          </a:p>
          <a:p>
            <a:r>
              <a:rPr lang="fi-FI" dirty="0" smtClean="0">
                <a:cs typeface="Lucida Sans Unicode"/>
              </a:rPr>
              <a:t>Newton ja painovoimalaki</a:t>
            </a:r>
          </a:p>
          <a:p>
            <a:r>
              <a:rPr lang="fi-FI" dirty="0" smtClean="0">
                <a:cs typeface="Lucida Sans Unicode"/>
              </a:rPr>
              <a:t>Tutkimukset synnyttivät mekaanisen ajattelun – kaikki on selitettävissä tieteen avulla – </a:t>
            </a:r>
            <a:r>
              <a:rPr lang="fi-FI" b="1" dirty="0" smtClean="0">
                <a:cs typeface="Lucida Sans Unicode"/>
              </a:rPr>
              <a:t>luonnontieteellinen maailmankuva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1418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5850125" cy="57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596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Valistuksen </a:t>
            </a:r>
            <a:r>
              <a:rPr lang="fi-FI" dirty="0" smtClean="0"/>
              <a:t>aika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i-FI" dirty="0" smtClean="0"/>
              <a:t>Ajattelutapojen vallankumous – järki kaiken perusta</a:t>
            </a:r>
          </a:p>
          <a:p>
            <a:r>
              <a:rPr lang="fi-FI" dirty="0" smtClean="0"/>
              <a:t>Deistit ajattelivat, että Jumala oli luonut maan, mutta jättänyt sen ihmisten ohjailtavaksi</a:t>
            </a:r>
          </a:p>
          <a:p>
            <a:r>
              <a:rPr lang="fi-FI" dirty="0" smtClean="0"/>
              <a:t>Luonnontieteen ohjasivat vertailuun ja luokitteluun, rotuteoriat</a:t>
            </a:r>
          </a:p>
          <a:p>
            <a:r>
              <a:rPr lang="fi-FI" dirty="0" smtClean="0"/>
              <a:t>Kehityksen mukana syntyi loputtomalta tuntuva </a:t>
            </a:r>
            <a:r>
              <a:rPr lang="fi-FI" b="1" dirty="0" smtClean="0"/>
              <a:t>edistysusko</a:t>
            </a:r>
            <a:r>
              <a:rPr lang="fi-FI" dirty="0" smtClean="0"/>
              <a:t> tulevaisuuteen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728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Teollistuminen ja koneet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i-FI" dirty="0" smtClean="0"/>
              <a:t>Teollistuminen käyntiin 1700-luvun lopulla</a:t>
            </a:r>
          </a:p>
          <a:p>
            <a:r>
              <a:rPr lang="fi-FI" dirty="0"/>
              <a:t>M</a:t>
            </a:r>
            <a:r>
              <a:rPr lang="fi-FI" dirty="0" smtClean="0"/>
              <a:t>uutos sääty-yhteiskunnasta luokkayhteiskuntaan</a:t>
            </a:r>
          </a:p>
          <a:p>
            <a:r>
              <a:rPr lang="fi-FI" dirty="0" smtClean="0"/>
              <a:t>Evoluutioteoria ja Charles Darwin (Lajien synty 1859)</a:t>
            </a:r>
          </a:p>
          <a:p>
            <a:r>
              <a:rPr lang="fi-FI" dirty="0" smtClean="0"/>
              <a:t>Luonnossa jatkuva taistelu olemassaolosta: vahvin säilyy</a:t>
            </a:r>
          </a:p>
          <a:p>
            <a:r>
              <a:rPr lang="fi-FI" dirty="0" smtClean="0"/>
              <a:t>Muuttui yhteiskuntatieteissä sosiaalidarvinismiksi, myöhemmin jopa rasismiksi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6379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Tieteiden voittokulku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i-FI" dirty="0" smtClean="0"/>
              <a:t>Kemia ja fysiikka</a:t>
            </a:r>
          </a:p>
          <a:p>
            <a:r>
              <a:rPr lang="fi-FI" dirty="0" smtClean="0"/>
              <a:t>Lääketiede hyötyi kehityksestä, kemian avulla mikrobit taudin aiheuttajiksi, hygienia, nukutusaineet</a:t>
            </a:r>
          </a:p>
          <a:p>
            <a:r>
              <a:rPr lang="fi-FI" dirty="0" smtClean="0"/>
              <a:t>Fysiikan avulla röntgenkuvaukset</a:t>
            </a:r>
          </a:p>
          <a:p>
            <a:r>
              <a:rPr lang="fi-FI" dirty="0" smtClean="0"/>
              <a:t>Sähkömagnetismi ajoi teollistumista eteenpäin kiihtyvällä vauhdilla</a:t>
            </a:r>
          </a:p>
          <a:p>
            <a:r>
              <a:rPr lang="fi-FI" dirty="0" smtClean="0"/>
              <a:t>Albert Einstein ja suhteellisuusteoria</a:t>
            </a:r>
          </a:p>
          <a:p>
            <a:r>
              <a:rPr lang="fi-FI" dirty="0" smtClean="0"/>
              <a:t>Edistysuskosta käytettiin tieteellisen tutkimuksen yhteydessä nimitystä positivismi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7664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60648"/>
            <a:ext cx="5472000" cy="6365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80728"/>
            <a:ext cx="3672000" cy="2709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4335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Nykyaika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i-FI" dirty="0" smtClean="0"/>
              <a:t>Edistysusko hiipuu 1900-luvulla – Titanic ja ensimmäinen maailmansota</a:t>
            </a:r>
          </a:p>
          <a:p>
            <a:r>
              <a:rPr lang="fi-FI" dirty="0" smtClean="0"/>
              <a:t>Massakulttuuri ja populaarikulttuuri – ihmiset kuluttavat ja heillä on ennen kaikkea vapaa-aikaa ja rahaa</a:t>
            </a:r>
          </a:p>
          <a:p>
            <a:r>
              <a:rPr lang="fi-FI" dirty="0" smtClean="0"/>
              <a:t>Radio, musiikki, elokuvat, tanssi</a:t>
            </a:r>
          </a:p>
          <a:p>
            <a:r>
              <a:rPr lang="fi-FI" dirty="0" smtClean="0"/>
              <a:t>1900-luvun loppua kohti sähköisen viestinnän kiihtyvä kehitys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8397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42624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32656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037" y="2761013"/>
            <a:ext cx="4752000" cy="316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77685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52525"/>
            <a:ext cx="6096000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6539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Korkeakulttuurien aikaan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fi-FI" sz="2800" dirty="0" smtClean="0"/>
              <a:t>Pyyntikulttuureissa lähinnä kivityökaluja</a:t>
            </a:r>
          </a:p>
          <a:p>
            <a:r>
              <a:rPr lang="fi-FI" sz="2800" dirty="0" smtClean="0"/>
              <a:t>Maatalouden tarpeeseen korkeakulttuureissa: aura, pyörä, metallin käyttö, rauta 1500eKr.</a:t>
            </a:r>
          </a:p>
          <a:p>
            <a:r>
              <a:rPr lang="fi-FI" sz="2800" dirty="0" smtClean="0"/>
              <a:t>Ylijäämäviljan myötä talous kehittyy, ja ammatit eriytyvät </a:t>
            </a:r>
            <a:r>
              <a:rPr lang="fi-FI" sz="2800" dirty="0" smtClean="0">
                <a:latin typeface="Lucida Sans Unicode"/>
                <a:cs typeface="Lucida Sans Unicode"/>
              </a:rPr>
              <a:t>→ HIERARKKINEN YHTEISKUNTA</a:t>
            </a:r>
          </a:p>
          <a:p>
            <a:r>
              <a:rPr lang="fi-FI" sz="2800" dirty="0" smtClean="0">
                <a:latin typeface="Lucida Sans Unicode"/>
                <a:cs typeface="Lucida Sans Unicode"/>
              </a:rPr>
              <a:t>Tekniikka kehittyy: matematiikka kehittyy (sumerit), myös avaruutta tutkittiin</a:t>
            </a:r>
          </a:p>
          <a:p>
            <a:r>
              <a:rPr lang="fi-FI" sz="2800" dirty="0" smtClean="0">
                <a:latin typeface="Lucida Sans Unicode"/>
                <a:cs typeface="Lucida Sans Unicode"/>
              </a:rPr>
              <a:t>Egyptissä pyramidit ja geometria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5075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4664"/>
            <a:ext cx="635317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://koti.mbnet.fi/jukaukor/matem2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095"/>
            <a:ext cx="333375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42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Antiikki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i-FI" dirty="0" smtClean="0"/>
              <a:t>Tietoon perustuva maailmankuva myyttisen maailmankuvan rinnalle</a:t>
            </a:r>
          </a:p>
          <a:p>
            <a:r>
              <a:rPr lang="fi-FI" dirty="0" smtClean="0"/>
              <a:t>Luonnonfilosofit – sofistit – suuret filosofit</a:t>
            </a:r>
          </a:p>
          <a:p>
            <a:pPr marL="457200" indent="-457200">
              <a:buAutoNum type="arabicParenR"/>
            </a:pPr>
            <a:r>
              <a:rPr lang="fi-FI" dirty="0" smtClean="0"/>
              <a:t>Sokrates : se on viisas joka tietää ettei tiedä</a:t>
            </a:r>
          </a:p>
          <a:p>
            <a:pPr marL="457200" indent="-457200">
              <a:buAutoNum type="arabicParenR"/>
            </a:pPr>
            <a:r>
              <a:rPr lang="fi-FI" dirty="0" smtClean="0"/>
              <a:t>Platon: utopia ja ihannevaltio</a:t>
            </a:r>
          </a:p>
          <a:p>
            <a:pPr marL="457200" indent="-457200">
              <a:buAutoNum type="arabicParenR"/>
            </a:pPr>
            <a:r>
              <a:rPr lang="fi-FI" dirty="0" smtClean="0"/>
              <a:t>Aristoteles: kultainen keskitie, johdonmukainen ajattelu, logiikka</a:t>
            </a:r>
          </a:p>
          <a:p>
            <a:pPr marL="457200" indent="-457200">
              <a:buAutoNum type="arabicParenR"/>
            </a:pPr>
            <a:endParaRPr lang="fi-FI" dirty="0"/>
          </a:p>
          <a:p>
            <a:pPr marL="0" indent="0">
              <a:buNone/>
            </a:pPr>
            <a:r>
              <a:rPr lang="fi-FI" dirty="0" smtClean="0">
                <a:latin typeface="Lucida Sans Unicode"/>
                <a:cs typeface="Lucida Sans Unicode"/>
              </a:rPr>
              <a:t>→ syntyi rationaalinen ajattelutapa</a:t>
            </a: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0164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Hellenismi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i-FI" dirty="0" smtClean="0"/>
              <a:t>Kulttuurien sekoittuminen korosti myös tieteiden kehitystä</a:t>
            </a:r>
          </a:p>
          <a:p>
            <a:r>
              <a:rPr lang="fi-FI" dirty="0" smtClean="0"/>
              <a:t>Geometriaa, lääke- ja tähtitiedettä</a:t>
            </a:r>
          </a:p>
          <a:p>
            <a:r>
              <a:rPr lang="fi-FI" dirty="0" smtClean="0"/>
              <a:t>Luonnonilmiöiden selittäminen matematiikan avulla</a:t>
            </a:r>
          </a:p>
          <a:p>
            <a:r>
              <a:rPr lang="fi-FI" dirty="0" smtClean="0"/>
              <a:t>Rooman valtakaudella kehityksen huipennuksena oli Ptolemaioksen teoria= maapallon on kaiken keskipiste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459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Keskiaika </a:t>
            </a:r>
            <a:r>
              <a:rPr lang="fi-FI" sz="2000" dirty="0" smtClean="0"/>
              <a:t>(KAIKKI OLEELLINEN TIEDETÄÄN JO)</a:t>
            </a:r>
            <a:endParaRPr lang="fi-FI" sz="200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i-FI" dirty="0" smtClean="0"/>
              <a:t>Maailmankuva oli pitkälti kirkon ohjaama, taustalla raamattu ja Aristoteles – aristoteelinen maailmankuva </a:t>
            </a:r>
            <a:r>
              <a:rPr lang="fi-FI" dirty="0" smtClean="0">
                <a:cs typeface="Lucida Sans Unicode"/>
              </a:rPr>
              <a:t>→ kaksi osaa: taivas ja maa</a:t>
            </a:r>
          </a:p>
          <a:p>
            <a:r>
              <a:rPr lang="fi-FI" dirty="0" smtClean="0">
                <a:cs typeface="Lucida Sans Unicode"/>
              </a:rPr>
              <a:t>Skolastiikka = raamatun sanaa oikeaksi antiikin filosofian avulla</a:t>
            </a:r>
          </a:p>
          <a:p>
            <a:r>
              <a:rPr lang="fi-FI" dirty="0" smtClean="0">
                <a:cs typeface="Lucida Sans Unicode"/>
              </a:rPr>
              <a:t>Sairaudet rankaisu ihmisen pahoista teoista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4690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2888"/>
            <a:ext cx="7620000" cy="637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256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Keksintöjä keskiajalla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i-FI" dirty="0" smtClean="0"/>
              <a:t>Tuulimylly (Persiasta)</a:t>
            </a:r>
          </a:p>
          <a:p>
            <a:r>
              <a:rPr lang="fi-FI" dirty="0" smtClean="0"/>
              <a:t>Valurautaa (Kiinasta)</a:t>
            </a:r>
          </a:p>
          <a:p>
            <a:r>
              <a:rPr lang="fi-FI" dirty="0" smtClean="0"/>
              <a:t>Linnoitustekniikka kehittyi (pyöreät muodot) – Kiinasta ruuti, ensimmäiset tykit 1300-l.</a:t>
            </a:r>
          </a:p>
          <a:p>
            <a:r>
              <a:rPr lang="fi-FI" dirty="0" smtClean="0"/>
              <a:t>Paperi ja kirjapainotaito</a:t>
            </a:r>
          </a:p>
          <a:p>
            <a:r>
              <a:rPr lang="fi-FI" dirty="0" smtClean="0"/>
              <a:t>Mekaaninen kello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56992"/>
            <a:ext cx="3642578" cy="33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46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Uusi aika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i-FI" dirty="0" smtClean="0"/>
              <a:t>Humanismi ja renessanssi</a:t>
            </a:r>
          </a:p>
          <a:p>
            <a:r>
              <a:rPr lang="fi-FI" dirty="0" smtClean="0"/>
              <a:t>Humanismi ihaili laajaa ja monipuolista sivistystä, retoriikkaa</a:t>
            </a:r>
          </a:p>
          <a:p>
            <a:r>
              <a:rPr lang="fi-FI" dirty="0" smtClean="0"/>
              <a:t>Yksilöllinen ihmisihanne, järki ja ajattelu – huom. Kirkon auktoriteetti menettää asemiaan</a:t>
            </a:r>
          </a:p>
          <a:p>
            <a:r>
              <a:rPr lang="fi-FI" dirty="0" err="1" smtClean="0"/>
              <a:t>Uomo</a:t>
            </a:r>
            <a:r>
              <a:rPr lang="fi-FI" dirty="0" smtClean="0"/>
              <a:t> </a:t>
            </a:r>
            <a:r>
              <a:rPr lang="fi-FI" dirty="0" err="1" smtClean="0"/>
              <a:t>universale</a:t>
            </a:r>
            <a:r>
              <a:rPr lang="fi-FI" dirty="0" smtClean="0"/>
              <a:t> eli yleisnero</a:t>
            </a:r>
            <a:endParaRPr lang="fi-F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645024"/>
            <a:ext cx="2247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273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rkkeri">
  <a:themeElements>
    <a:clrScheme name="Erkkeri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Erkkeri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rkkeri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102</TotalTime>
  <Words>412</Words>
  <Application>Microsoft Office PowerPoint</Application>
  <PresentationFormat>Näytössä katseltava diaesitys (4:3)</PresentationFormat>
  <Paragraphs>66</Paragraphs>
  <Slides>18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18</vt:i4>
      </vt:variant>
    </vt:vector>
  </HeadingPairs>
  <TitlesOfParts>
    <vt:vector size="19" baseType="lpstr">
      <vt:lpstr>Erkkeri</vt:lpstr>
      <vt:lpstr>Tieteellinen ajattelu</vt:lpstr>
      <vt:lpstr>Korkeakulttuurien aikaan</vt:lpstr>
      <vt:lpstr>PowerPoint-esitys</vt:lpstr>
      <vt:lpstr>Antiikki</vt:lpstr>
      <vt:lpstr>Hellenismi</vt:lpstr>
      <vt:lpstr>Keskiaika (KAIKKI OLEELLINEN TIEDETÄÄN JO)</vt:lpstr>
      <vt:lpstr>PowerPoint-esitys</vt:lpstr>
      <vt:lpstr>Keksintöjä keskiajalla</vt:lpstr>
      <vt:lpstr>Uusi aika</vt:lpstr>
      <vt:lpstr>Tiedon vallankumous</vt:lpstr>
      <vt:lpstr>PowerPoint-esitys</vt:lpstr>
      <vt:lpstr>Valistuksen aika</vt:lpstr>
      <vt:lpstr>Teollistuminen ja koneet</vt:lpstr>
      <vt:lpstr>Tieteiden voittokulku</vt:lpstr>
      <vt:lpstr>PowerPoint-esitys</vt:lpstr>
      <vt:lpstr>Nykyaika</vt:lpstr>
      <vt:lpstr>PowerPoint-esitys</vt:lpstr>
      <vt:lpstr>PowerPoint-esitys</vt:lpstr>
    </vt:vector>
  </TitlesOfParts>
  <Company>Kaakkois-Suomen Tieto Oy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Tieteellinen ajattelu</dc:title>
  <dc:creator>niki.helenius@edukouvola.fi</dc:creator>
  <cp:lastModifiedBy>niki.helenius@edukouvola.fi</cp:lastModifiedBy>
  <cp:revision>10</cp:revision>
  <dcterms:created xsi:type="dcterms:W3CDTF">2015-01-20T18:08:19Z</dcterms:created>
  <dcterms:modified xsi:type="dcterms:W3CDTF">2015-02-10T17:34:30Z</dcterms:modified>
</cp:coreProperties>
</file>