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3" d="100"/>
          <a:sy n="63" d="100"/>
        </p:scale>
        <p:origin x="76" y="1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pic>
        <p:nvPicPr>
          <p:cNvPr id="9" name="Picture 8"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fi-FI"/>
              <a:t>Muokkaa ots. perustyyl. napsautt.</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8/27/2023</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amakuva ja kuvateksti">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fi-FI"/>
              <a:t>Muokkaa ots. perustyyl. napsautt.</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i-FI"/>
              <a:t>Lisää kuva napsauttamalla kuvaketta</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Date Placeholder 4"/>
          <p:cNvSpPr>
            <a:spLocks noGrp="1"/>
          </p:cNvSpPr>
          <p:nvPr>
            <p:ph type="dt" sz="half" idx="10"/>
          </p:nvPr>
        </p:nvSpPr>
        <p:spPr/>
        <p:txBody>
          <a:bodyPr/>
          <a:lstStyle/>
          <a:p>
            <a:fld id="{B61BEF0D-F0BB-DE4B-95CE-6DB70DBA9567}" type="datetimeFigureOut">
              <a:rPr lang="en-US" dirty="0"/>
              <a:pPr/>
              <a:t>8/27/2023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Otsikko ja kuvateksti">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fi-FI"/>
              <a:t>Muokkaa ots. perustyyl. napsautt.</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 napsauttamalla</a:t>
            </a:r>
          </a:p>
        </p:txBody>
      </p:sp>
      <p:sp>
        <p:nvSpPr>
          <p:cNvPr id="4" name="Date Placeholder 3"/>
          <p:cNvSpPr>
            <a:spLocks noGrp="1"/>
          </p:cNvSpPr>
          <p:nvPr>
            <p:ph type="dt" sz="half" idx="10"/>
          </p:nvPr>
        </p:nvSpPr>
        <p:spPr/>
        <p:txBody>
          <a:bodyPr/>
          <a:lstStyle/>
          <a:p>
            <a:fld id="{B61BEF0D-F0BB-DE4B-95CE-6DB70DBA9567}" type="datetimeFigureOut">
              <a:rPr lang="en-US" dirty="0"/>
              <a:pPr/>
              <a:t>8/27/2023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Lainaus ja kuvateksti">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fi-FI"/>
              <a:t>Muokkaa ots. perustyyl. napsautt.</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i-FI"/>
              <a:t>Muokkaa tekstin perustyylejä napsauttamalla</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 napsauttamalla</a:t>
            </a:r>
          </a:p>
        </p:txBody>
      </p:sp>
      <p:sp>
        <p:nvSpPr>
          <p:cNvPr id="4" name="Date Placeholder 3"/>
          <p:cNvSpPr>
            <a:spLocks noGrp="1"/>
          </p:cNvSpPr>
          <p:nvPr>
            <p:ph type="dt" sz="half" idx="10"/>
          </p:nvPr>
        </p:nvSpPr>
        <p:spPr/>
        <p:txBody>
          <a:bodyPr/>
          <a:lstStyle/>
          <a:p>
            <a:fld id="{B61BEF0D-F0BB-DE4B-95CE-6DB70DBA9567}" type="datetimeFigureOut">
              <a:rPr lang="en-US" dirty="0"/>
              <a:pPr/>
              <a:t>8/27/2023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imikortti">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fi-FI"/>
              <a:t>Muokkaa ots. perustyyl. napsautt.</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 napsauttamalla</a:t>
            </a:r>
          </a:p>
        </p:txBody>
      </p:sp>
      <p:sp>
        <p:nvSpPr>
          <p:cNvPr id="4" name="Date Placeholder 3"/>
          <p:cNvSpPr>
            <a:spLocks noGrp="1"/>
          </p:cNvSpPr>
          <p:nvPr>
            <p:ph type="dt" sz="half" idx="10"/>
          </p:nvPr>
        </p:nvSpPr>
        <p:spPr/>
        <p:txBody>
          <a:bodyPr/>
          <a:lstStyle/>
          <a:p>
            <a:fld id="{B61BEF0D-F0BB-DE4B-95CE-6DB70DBA9567}" type="datetimeFigureOut">
              <a:rPr lang="en-US" dirty="0"/>
              <a:pPr/>
              <a:t>8/27/2023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Lainauksen nimikortti">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fi-FI"/>
              <a:t>Muokkaa ots. perustyyl. napsautt.</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 napsauttamalla</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 napsauttamalla</a:t>
            </a:r>
          </a:p>
        </p:txBody>
      </p:sp>
      <p:sp>
        <p:nvSpPr>
          <p:cNvPr id="4" name="Date Placeholder 3"/>
          <p:cNvSpPr>
            <a:spLocks noGrp="1"/>
          </p:cNvSpPr>
          <p:nvPr>
            <p:ph type="dt" sz="half" idx="10"/>
          </p:nvPr>
        </p:nvSpPr>
        <p:spPr/>
        <p:txBody>
          <a:bodyPr/>
          <a:lstStyle/>
          <a:p>
            <a:fld id="{B61BEF0D-F0BB-DE4B-95CE-6DB70DBA9567}" type="datetimeFigureOut">
              <a:rPr lang="en-US" dirty="0"/>
              <a:pPr/>
              <a:t>8/27/2023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osi tai epätosi">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fi-FI"/>
              <a:t>Muokkaa ots. perustyyl. napsautt.</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 napsauttamalla</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 napsauttamalla</a:t>
            </a:r>
          </a:p>
        </p:txBody>
      </p:sp>
      <p:sp>
        <p:nvSpPr>
          <p:cNvPr id="4" name="Date Placeholder 3"/>
          <p:cNvSpPr>
            <a:spLocks noGrp="1"/>
          </p:cNvSpPr>
          <p:nvPr>
            <p:ph type="dt" sz="half" idx="10"/>
          </p:nvPr>
        </p:nvSpPr>
        <p:spPr/>
        <p:txBody>
          <a:bodyPr/>
          <a:lstStyle/>
          <a:p>
            <a:fld id="{B61BEF0D-F0BB-DE4B-95CE-6DB70DBA9567}" type="datetimeFigureOut">
              <a:rPr lang="en-US" dirty="0"/>
              <a:pPr/>
              <a:t>8/27/2023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fi-FI"/>
              <a:t>Muokkaa ots. perustyyl. napsautt.</a:t>
            </a:r>
            <a:endParaRPr lang="en-US" dirty="0"/>
          </a:p>
        </p:txBody>
      </p:sp>
      <p:sp>
        <p:nvSpPr>
          <p:cNvPr id="3" name="Vertical Text Placeholder 2"/>
          <p:cNvSpPr>
            <a:spLocks noGrp="1"/>
          </p:cNvSpPr>
          <p:nvPr>
            <p:ph type="body" orient="vert" idx="1"/>
          </p:nvPr>
        </p:nvSpPr>
        <p:spPr/>
        <p:txBody>
          <a:bodyPr vert="eaVert" ancho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fi-FI"/>
              <a:t>Muokkaa ots. perustyyl. napsautt.</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fi-FI"/>
              <a:t>Muokkaa ots. perustyyl. napsautt.</a:t>
            </a:r>
            <a:endParaRPr lang="en-US" dirty="0"/>
          </a:p>
        </p:txBody>
      </p:sp>
      <p:sp>
        <p:nvSpPr>
          <p:cNvPr id="3" name="Content Placeholder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dirty="0"/>
              <a:t>8/27/2023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fi-FI"/>
              <a:t>Muokkaa ots. perustyyl. napsautt.</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 napsauttamalla</a:t>
            </a:r>
          </a:p>
        </p:txBody>
      </p:sp>
      <p:sp>
        <p:nvSpPr>
          <p:cNvPr id="4" name="Date Placeholder 3"/>
          <p:cNvSpPr>
            <a:spLocks noGrp="1"/>
          </p:cNvSpPr>
          <p:nvPr>
            <p:ph type="dt" sz="half" idx="10"/>
          </p:nvPr>
        </p:nvSpPr>
        <p:spPr/>
        <p:txBody>
          <a:bodyPr/>
          <a:lstStyle/>
          <a:p>
            <a:fld id="{B61BEF0D-F0BB-DE4B-95CE-6DB70DBA9567}" type="datetimeFigureOut">
              <a:rPr lang="en-US" dirty="0"/>
              <a:pPr/>
              <a:t>8/27/2023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fi-FI"/>
              <a:t>Muokkaa ots. perustyyl. napsautt.</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8/27/2023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i-FI"/>
              <a:t>Muokkaa ots. perustyyl. napsautt.</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8/27/2023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8/27/2023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8/27/2023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fi-FI"/>
              <a:t>Muokkaa ots. perustyyl. napsautt.</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Date Placeholder 4"/>
          <p:cNvSpPr>
            <a:spLocks noGrp="1"/>
          </p:cNvSpPr>
          <p:nvPr>
            <p:ph type="dt" sz="half" idx="10"/>
          </p:nvPr>
        </p:nvSpPr>
        <p:spPr/>
        <p:txBody>
          <a:bodyPr/>
          <a:lstStyle/>
          <a:p>
            <a:fld id="{B61BEF0D-F0BB-DE4B-95CE-6DB70DBA9567}" type="datetimeFigureOut">
              <a:rPr lang="en-US" dirty="0"/>
              <a:pPr/>
              <a:t>8/27/2023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fi-FI"/>
              <a:t>Muokkaa ots. perustyyl. napsautt.</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i-FI"/>
              <a:t>Lisää kuva napsauttamalla kuvaketta</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Date Placeholder 4"/>
          <p:cNvSpPr>
            <a:spLocks noGrp="1"/>
          </p:cNvSpPr>
          <p:nvPr>
            <p:ph type="dt" sz="half" idx="10"/>
          </p:nvPr>
        </p:nvSpPr>
        <p:spPr/>
        <p:txBody>
          <a:bodyPr/>
          <a:lstStyle/>
          <a:p>
            <a:fld id="{B61BEF0D-F0BB-DE4B-95CE-6DB70DBA9567}" type="datetimeFigureOut">
              <a:rPr lang="en-US" dirty="0"/>
              <a:pPr/>
              <a:t>8/27/2023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fi-FI"/>
              <a:t>Muokkaa ots. perustyyl. napsautt.</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8/27/2023</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985FDBE-471D-2C9E-097D-FEFDD99F9806}"/>
              </a:ext>
            </a:extLst>
          </p:cNvPr>
          <p:cNvSpPr>
            <a:spLocks noGrp="1"/>
          </p:cNvSpPr>
          <p:nvPr>
            <p:ph type="ctrTitle"/>
          </p:nvPr>
        </p:nvSpPr>
        <p:spPr/>
        <p:txBody>
          <a:bodyPr/>
          <a:lstStyle/>
          <a:p>
            <a:r>
              <a:rPr lang="fi-FI" dirty="0"/>
              <a:t>Dokumenttitehtävä</a:t>
            </a:r>
          </a:p>
        </p:txBody>
      </p:sp>
      <p:sp>
        <p:nvSpPr>
          <p:cNvPr id="3" name="Alaotsikko 2">
            <a:extLst>
              <a:ext uri="{FF2B5EF4-FFF2-40B4-BE49-F238E27FC236}">
                <a16:creationId xmlns:a16="http://schemas.microsoft.com/office/drawing/2014/main" id="{E4DBC20A-7617-9EAB-45E5-88D328E82DCF}"/>
              </a:ext>
            </a:extLst>
          </p:cNvPr>
          <p:cNvSpPr>
            <a:spLocks noGrp="1"/>
          </p:cNvSpPr>
          <p:nvPr>
            <p:ph type="subTitle" idx="1"/>
          </p:nvPr>
        </p:nvSpPr>
        <p:spPr/>
        <p:txBody>
          <a:bodyPr>
            <a:normAutofit/>
          </a:bodyPr>
          <a:lstStyle/>
          <a:p>
            <a:r>
              <a:rPr lang="fi-FI" sz="2400" dirty="0"/>
              <a:t>Kolumbus saapuu Amerikkaan</a:t>
            </a:r>
          </a:p>
        </p:txBody>
      </p:sp>
    </p:spTree>
    <p:extLst>
      <p:ext uri="{BB962C8B-B14F-4D97-AF65-F5344CB8AC3E}">
        <p14:creationId xmlns:p14="http://schemas.microsoft.com/office/powerpoint/2010/main" val="21990917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F3A51E8-208E-6DD1-91E9-00A335EC5078}"/>
              </a:ext>
            </a:extLst>
          </p:cNvPr>
          <p:cNvSpPr>
            <a:spLocks noGrp="1"/>
          </p:cNvSpPr>
          <p:nvPr>
            <p:ph type="title"/>
          </p:nvPr>
        </p:nvSpPr>
        <p:spPr/>
        <p:txBody>
          <a:bodyPr>
            <a:normAutofit fontScale="90000"/>
          </a:bodyPr>
          <a:lstStyle/>
          <a:p>
            <a:r>
              <a:rPr lang="fi-FI" dirty="0"/>
              <a:t>Vertaile seuraavilla dioilla olevia dokumentteja ja vastaa kysymyksiin.</a:t>
            </a:r>
          </a:p>
        </p:txBody>
      </p:sp>
      <p:sp>
        <p:nvSpPr>
          <p:cNvPr id="3" name="Sisällön paikkamerkki 2">
            <a:extLst>
              <a:ext uri="{FF2B5EF4-FFF2-40B4-BE49-F238E27FC236}">
                <a16:creationId xmlns:a16="http://schemas.microsoft.com/office/drawing/2014/main" id="{952AEBBE-18D0-038C-A512-2DC97FDC2729}"/>
              </a:ext>
            </a:extLst>
          </p:cNvPr>
          <p:cNvSpPr>
            <a:spLocks noGrp="1"/>
          </p:cNvSpPr>
          <p:nvPr>
            <p:ph idx="1"/>
          </p:nvPr>
        </p:nvSpPr>
        <p:spPr/>
        <p:txBody>
          <a:bodyPr/>
          <a:lstStyle/>
          <a:p>
            <a:pPr marL="685800" lvl="0" indent="-457200">
              <a:buFont typeface="+mj-lt"/>
              <a:buAutoNum type="arabicPeriod"/>
            </a:pPr>
            <a:r>
              <a:rPr lang="fi" dirty="0"/>
              <a:t>Tutki de Brynin kuparikaiverrusta. Millaisena hän kuvaa eurooppalaisten ja alkuperäisasukkaiden kohtaamisen?</a:t>
            </a:r>
          </a:p>
          <a:p>
            <a:pPr marL="685800" lvl="0" indent="-457200">
              <a:buFont typeface="+mj-lt"/>
              <a:buAutoNum type="arabicPeriod"/>
            </a:pPr>
            <a:r>
              <a:rPr lang="fi" dirty="0"/>
              <a:t>Mitä yhteisiä asioita löydät Kolumbuksen päiväkirjan tekstistä ja de Brynin kuparikaiverruksesta? </a:t>
            </a:r>
          </a:p>
          <a:p>
            <a:pPr marL="685800" lvl="0" indent="-457200">
              <a:buFont typeface="+mj-lt"/>
              <a:buAutoNum type="arabicPeriod"/>
            </a:pPr>
            <a:r>
              <a:rPr lang="fi" dirty="0"/>
              <a:t>Millaisia lähdekriittisiä kysymyksiä dokumenteille voisi esittää?</a:t>
            </a:r>
          </a:p>
          <a:p>
            <a:pPr marL="0" indent="0">
              <a:buNone/>
            </a:pPr>
            <a:endParaRPr lang="fi-FI" dirty="0"/>
          </a:p>
        </p:txBody>
      </p:sp>
    </p:spTree>
    <p:extLst>
      <p:ext uri="{BB962C8B-B14F-4D97-AF65-F5344CB8AC3E}">
        <p14:creationId xmlns:p14="http://schemas.microsoft.com/office/powerpoint/2010/main" val="33669418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DFC170A-E076-94A7-E9E8-5AFE9CE1F2AB}"/>
              </a:ext>
            </a:extLst>
          </p:cNvPr>
          <p:cNvSpPr>
            <a:spLocks noGrp="1"/>
          </p:cNvSpPr>
          <p:nvPr>
            <p:ph type="title"/>
          </p:nvPr>
        </p:nvSpPr>
        <p:spPr>
          <a:xfrm>
            <a:off x="1295402" y="515007"/>
            <a:ext cx="9601196" cy="977463"/>
          </a:xfrm>
        </p:spPr>
        <p:txBody>
          <a:bodyPr>
            <a:normAutofit fontScale="90000"/>
          </a:bodyPr>
          <a:lstStyle/>
          <a:p>
            <a:r>
              <a:rPr lang="fi" dirty="0"/>
              <a:t>Dokumentti 1: Thèodor de Brynin kuparikaiverrus 1500-luvun lopulta</a:t>
            </a:r>
            <a:endParaRPr lang="fi-FI" dirty="0"/>
          </a:p>
        </p:txBody>
      </p:sp>
      <p:pic>
        <p:nvPicPr>
          <p:cNvPr id="4" name="Sisällön paikkamerkki 3">
            <a:extLst>
              <a:ext uri="{FF2B5EF4-FFF2-40B4-BE49-F238E27FC236}">
                <a16:creationId xmlns:a16="http://schemas.microsoft.com/office/drawing/2014/main" id="{C27428BD-9E48-487A-61B7-9D9B288DBF07}"/>
              </a:ext>
            </a:extLst>
          </p:cNvPr>
          <p:cNvPicPr>
            <a:picLocks noGrp="1" noChangeAspect="1"/>
          </p:cNvPicPr>
          <p:nvPr>
            <p:ph idx="1"/>
          </p:nvPr>
        </p:nvPicPr>
        <p:blipFill>
          <a:blip r:embed="rId2"/>
          <a:stretch>
            <a:fillRect/>
          </a:stretch>
        </p:blipFill>
        <p:spPr>
          <a:xfrm>
            <a:off x="2943600" y="1626993"/>
            <a:ext cx="6304799" cy="4716000"/>
          </a:xfrm>
          <a:prstGeom prst="rect">
            <a:avLst/>
          </a:prstGeom>
        </p:spPr>
      </p:pic>
    </p:spTree>
    <p:extLst>
      <p:ext uri="{BB962C8B-B14F-4D97-AF65-F5344CB8AC3E}">
        <p14:creationId xmlns:p14="http://schemas.microsoft.com/office/powerpoint/2010/main" val="21086168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AD133FC-712F-3499-BBE0-FEB68AFDF8B3}"/>
              </a:ext>
            </a:extLst>
          </p:cNvPr>
          <p:cNvSpPr>
            <a:spLocks noGrp="1"/>
          </p:cNvSpPr>
          <p:nvPr>
            <p:ph type="title"/>
          </p:nvPr>
        </p:nvSpPr>
        <p:spPr>
          <a:xfrm>
            <a:off x="1407161" y="828038"/>
            <a:ext cx="9601196" cy="1303867"/>
          </a:xfrm>
        </p:spPr>
        <p:txBody>
          <a:bodyPr>
            <a:normAutofit fontScale="90000"/>
          </a:bodyPr>
          <a:lstStyle/>
          <a:p>
            <a:r>
              <a:rPr lang="fi" dirty="0"/>
              <a:t>Dokumentti 2: Kristoffer Kolumbuksen  päiväkirjan kirjoitus 1492 </a:t>
            </a:r>
            <a:endParaRPr lang="fi-FI" dirty="0"/>
          </a:p>
        </p:txBody>
      </p:sp>
      <p:sp>
        <p:nvSpPr>
          <p:cNvPr id="3" name="Sisällön paikkamerkki 2">
            <a:extLst>
              <a:ext uri="{FF2B5EF4-FFF2-40B4-BE49-F238E27FC236}">
                <a16:creationId xmlns:a16="http://schemas.microsoft.com/office/drawing/2014/main" id="{5C257299-F6C5-0312-881F-D2A225BA0855}"/>
              </a:ext>
            </a:extLst>
          </p:cNvPr>
          <p:cNvSpPr>
            <a:spLocks noGrp="1"/>
          </p:cNvSpPr>
          <p:nvPr>
            <p:ph idx="1"/>
          </p:nvPr>
        </p:nvSpPr>
        <p:spPr>
          <a:xfrm>
            <a:off x="1295401" y="2407920"/>
            <a:ext cx="9601196" cy="3467948"/>
          </a:xfrm>
        </p:spPr>
        <p:txBody>
          <a:bodyPr>
            <a:normAutofit lnSpcReduction="10000"/>
          </a:bodyPr>
          <a:lstStyle/>
          <a:p>
            <a:r>
              <a:rPr lang="fi" sz="2800" i="1" dirty="0"/>
              <a:t>Minä näin, että he olivat ystävällisiä mieleltään ja että he olisivat helpommin kristinuskoon kääntyviä lempeydellä ja sävyisyydellä kuin väkivalloin. Sen vuoksi annoin muutamille lasihelmikaulanauhoja, toisille punaisia päähineitä. He olivat kovin ihastuksissaan ja osoittivat meitä kohtaan suurta mieltymystä. Myöhemmin he uivat meidän laivoillemme, toivat mukanaan heittokeihäitä, puuvillalankakeriä, papukaijoja ja muuta, mitä he antoivat erilaisten pikkuesineiden, kuten kulkusten ja lasihelmien vastineeksi. </a:t>
            </a:r>
            <a:r>
              <a:rPr lang="fi" sz="2800" dirty="0"/>
              <a:t>(</a:t>
            </a:r>
            <a:r>
              <a:rPr lang="fi-FI" sz="2800" dirty="0"/>
              <a:t>jatkuu seuraavalla dialla)</a:t>
            </a:r>
            <a:endParaRPr lang="fi" sz="2800" dirty="0"/>
          </a:p>
          <a:p>
            <a:endParaRPr lang="fi-FI" dirty="0"/>
          </a:p>
        </p:txBody>
      </p:sp>
    </p:spTree>
    <p:extLst>
      <p:ext uri="{BB962C8B-B14F-4D97-AF65-F5344CB8AC3E}">
        <p14:creationId xmlns:p14="http://schemas.microsoft.com/office/powerpoint/2010/main" val="19684838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2FF537E-2352-EB4E-1C26-7DE6237794BE}"/>
              </a:ext>
            </a:extLst>
          </p:cNvPr>
          <p:cNvSpPr>
            <a:spLocks noGrp="1"/>
          </p:cNvSpPr>
          <p:nvPr>
            <p:ph type="title"/>
          </p:nvPr>
        </p:nvSpPr>
        <p:spPr/>
        <p:txBody>
          <a:bodyPr>
            <a:normAutofit fontScale="90000"/>
          </a:bodyPr>
          <a:lstStyle/>
          <a:p>
            <a:r>
              <a:rPr lang="fi" dirty="0"/>
              <a:t>Dokumentti 2: Kristoffer Kolumbuksen  päiväkirjan kirjoitus 1492 </a:t>
            </a:r>
            <a:endParaRPr lang="fi-FI" dirty="0"/>
          </a:p>
        </p:txBody>
      </p:sp>
      <p:sp>
        <p:nvSpPr>
          <p:cNvPr id="3" name="Sisällön paikkamerkki 2">
            <a:extLst>
              <a:ext uri="{FF2B5EF4-FFF2-40B4-BE49-F238E27FC236}">
                <a16:creationId xmlns:a16="http://schemas.microsoft.com/office/drawing/2014/main" id="{F834AA05-9534-54FD-64D4-579B5D309DA2}"/>
              </a:ext>
            </a:extLst>
          </p:cNvPr>
          <p:cNvSpPr>
            <a:spLocks noGrp="1"/>
          </p:cNvSpPr>
          <p:nvPr>
            <p:ph idx="1"/>
          </p:nvPr>
        </p:nvSpPr>
        <p:spPr/>
        <p:txBody>
          <a:bodyPr>
            <a:normAutofit lnSpcReduction="10000"/>
          </a:bodyPr>
          <a:lstStyle/>
          <a:p>
            <a:pPr marL="0" lvl="0" indent="-69850">
              <a:lnSpc>
                <a:spcPct val="100000"/>
              </a:lnSpc>
              <a:spcBef>
                <a:spcPts val="0"/>
              </a:spcBef>
              <a:buClr>
                <a:schemeClr val="dk1"/>
              </a:buClr>
              <a:buSzPct val="55000"/>
              <a:buNone/>
            </a:pPr>
            <a:r>
              <a:rPr lang="fi" i="1" dirty="0"/>
              <a:t>Ne miehet, jotka näin, olivat nuoria, tuskin yli kolmenkymmenen. Kaikki he olivat soreakasvuisia. Heidän hiuksensa ovat lyhyet ja kan­keat kuin jouhi ja kammatut otsalle ja silmille. Heidän ihonvärinsä muistuttaa Kanarian saarten asukkaiden hipiän väriä, se ei ole musta eikä valkoinenkaan. He maalaavat itsensä mustalla, punaisella tai valkoisella värillä, muuttavat vain kasvonsa, toiset koko ruumiin.</a:t>
            </a:r>
          </a:p>
          <a:p>
            <a:pPr marL="0" lvl="0" indent="0">
              <a:lnSpc>
                <a:spcPct val="100000"/>
              </a:lnSpc>
              <a:buNone/>
            </a:pPr>
            <a:r>
              <a:rPr lang="fi" i="1" dirty="0"/>
              <a:t>Minusta tuntuu, että näillä alkuasukkailla on hyvä ymmärrys ja että heistä tulisi erinomaisia palvelijoita, sillä näin heidän hyvin nopeasti käsittävän, mitä heille sanoin. Luulen myös, että he antavat mielellään käännyttää itsensä kristinuskoon, sillä heillä ei tunnu olevan mitään uskontoa</a:t>
            </a:r>
            <a:endParaRPr lang="fi-FI" dirty="0"/>
          </a:p>
        </p:txBody>
      </p:sp>
    </p:spTree>
    <p:extLst>
      <p:ext uri="{BB962C8B-B14F-4D97-AF65-F5344CB8AC3E}">
        <p14:creationId xmlns:p14="http://schemas.microsoft.com/office/powerpoint/2010/main" val="18314799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aninen">
  <a:themeElements>
    <a:clrScheme name="Organic">
      <a:dk1>
        <a:sysClr val="windowText" lastClr="000000"/>
      </a:dk1>
      <a:lt1>
        <a:sysClr val="window" lastClr="FFFFFF"/>
      </a:lt1>
      <a:dk2>
        <a:srgbClr val="212121"/>
      </a:dk2>
      <a:lt2>
        <a:srgbClr val="DADADA"/>
      </a:lt2>
      <a:accent1>
        <a:srgbClr val="AB946B"/>
      </a:accent1>
      <a:accent2>
        <a:srgbClr val="C04F32"/>
      </a:accent2>
      <a:accent3>
        <a:srgbClr val="DD8C3C"/>
      </a:accent3>
      <a:accent4>
        <a:srgbClr val="8E684C"/>
      </a:accent4>
      <a:accent5>
        <a:srgbClr val="CBAF62"/>
      </a:accent5>
      <a:accent6>
        <a:srgbClr val="803348"/>
      </a:accent6>
      <a:hlink>
        <a:srgbClr val="86724D"/>
      </a:hlink>
      <a:folHlink>
        <a:srgbClr val="B99E84"/>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A2BEDC8B-F191-493B-BA33-0F4F800A89D3}"/>
    </a:ext>
  </a:extLst>
</a:theme>
</file>

<file path=docProps/app.xml><?xml version="1.0" encoding="utf-8"?>
<Properties xmlns="http://schemas.openxmlformats.org/officeDocument/2006/extended-properties" xmlns:vt="http://schemas.openxmlformats.org/officeDocument/2006/docPropsVTypes">
  <Template>Organic</Template>
  <TotalTime>8</TotalTime>
  <Words>258</Words>
  <Application>Microsoft Office PowerPoint</Application>
  <PresentationFormat>Laajakuva</PresentationFormat>
  <Paragraphs>12</Paragraphs>
  <Slides>5</Slides>
  <Notes>0</Notes>
  <HiddenSlides>0</HiddenSlides>
  <MMClips>0</MMClips>
  <ScaleCrop>false</ScaleCrop>
  <HeadingPairs>
    <vt:vector size="6" baseType="variant">
      <vt:variant>
        <vt:lpstr>Käytetyt fontit</vt:lpstr>
      </vt:variant>
      <vt:variant>
        <vt:i4>2</vt:i4>
      </vt:variant>
      <vt:variant>
        <vt:lpstr>Teema</vt:lpstr>
      </vt:variant>
      <vt:variant>
        <vt:i4>1</vt:i4>
      </vt:variant>
      <vt:variant>
        <vt:lpstr>Dian otsikot</vt:lpstr>
      </vt:variant>
      <vt:variant>
        <vt:i4>5</vt:i4>
      </vt:variant>
    </vt:vector>
  </HeadingPairs>
  <TitlesOfParts>
    <vt:vector size="8" baseType="lpstr">
      <vt:lpstr>Arial</vt:lpstr>
      <vt:lpstr>Garamond</vt:lpstr>
      <vt:lpstr>Orgaaninen</vt:lpstr>
      <vt:lpstr>Dokumenttitehtävä</vt:lpstr>
      <vt:lpstr>Vertaile seuraavilla dioilla olevia dokumentteja ja vastaa kysymyksiin.</vt:lpstr>
      <vt:lpstr>Dokumentti 1: Thèodor de Brynin kuparikaiverrus 1500-luvun lopulta</vt:lpstr>
      <vt:lpstr>Dokumentti 2: Kristoffer Kolumbuksen  päiväkirjan kirjoitus 1492 </vt:lpstr>
      <vt:lpstr>Dokumentti 2: Kristoffer Kolumbuksen  päiväkirjan kirjoitus 1492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Dokumenttitehtävä</dc:title>
  <dc:creator>Helenius Niki</dc:creator>
  <cp:lastModifiedBy>Helenius Niki</cp:lastModifiedBy>
  <cp:revision>1</cp:revision>
  <dcterms:created xsi:type="dcterms:W3CDTF">2023-08-27T06:07:58Z</dcterms:created>
  <dcterms:modified xsi:type="dcterms:W3CDTF">2023-08-27T06:16:22Z</dcterms:modified>
</cp:coreProperties>
</file>