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8" r:id="rId8"/>
    <p:sldId id="269" r:id="rId9"/>
    <p:sldId id="274" r:id="rId10"/>
    <p:sldId id="273" r:id="rId11"/>
    <p:sldId id="271" r:id="rId12"/>
    <p:sldId id="272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0B575A2C-70CC-4C66-B170-3C5207197935}">
          <p14:sldIdLst>
            <p14:sldId id="256"/>
            <p14:sldId id="257"/>
          </p14:sldIdLst>
        </p14:section>
        <p14:section name="Nimetön osa" id="{B7345596-28C9-42C0-B310-49F10E1C1BD7}">
          <p14:sldIdLst/>
        </p14:section>
        <p14:section name="Nimetön osa" id="{61BE4EC8-83AA-4B1A-B2DD-28BE00C5F768}">
          <p14:sldIdLst>
            <p14:sldId id="258"/>
            <p14:sldId id="260"/>
            <p14:sldId id="262"/>
            <p14:sldId id="264"/>
            <p14:sldId id="268"/>
            <p14:sldId id="269"/>
            <p14:sldId id="274"/>
            <p14:sldId id="273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5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008C01A-74A2-4540-A245-CA609BDEE2BB}" type="datetimeFigureOut">
              <a:rPr lang="fi-FI" smtClean="0"/>
              <a:t>6.9.2018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BCF2867-80ED-4E8B-BE35-BB3EB474A34F}" type="slidenum">
              <a:rPr lang="fi-FI" smtClean="0"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&amp;esrc=s&amp;frm=1&amp;source=images&amp;cd=&amp;cad=rja&amp;docid=DUVMx7X3zzI6RM&amp;tbnid=S4UqXRzp2YOlsM:&amp;ved=0CAUQjRw&amp;url=http://fi.wikipedia.org/wiki/Pohjois-Amerikan_intiaanit&amp;ei=RzycUuHmPOm1yAPktYHQAg&amp;bvm=bv.57155469,d.bGQ&amp;psig=AFQjCNFKi49fagPyECDAW0NrDCQ-yXrLgQ&amp;ust=1386056887890958" TargetMode="External"/><Relationship Id="rId2" Type="http://schemas.openxmlformats.org/officeDocument/2006/relationships/hyperlink" Target="http://www.google.fi/url?sa=i&amp;rct=j&amp;q=&amp;esrc=s&amp;frm=1&amp;source=images&amp;cd=&amp;cad=rja&amp;docid=DUVMx7X3zzI6RM&amp;tbnid=S4UqXRzp2YOlsM:&amp;ved=0CAUQjRw&amp;url=http://fi.wikipedia.org/wiki/Pohjois-Amerikan_intiaanit&amp;ei=0TucUpD_L6f_ygPI44GwDQ&amp;bvm=bv.57155469,d.bGQ&amp;psig=AFQjCNFKi49fagPyECDAW0NrDCQ-yXrLgQ&amp;ust=138605688789095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fi/url?sa=i&amp;rct=j&amp;q=&amp;esrc=s&amp;frm=1&amp;source=images&amp;cd=&amp;cad=rja&amp;docid=onUuHpZQDlIVaM&amp;tbnid=cTiD0BxmgXVu-M:&amp;ved=0CAUQjRw&amp;url=http://home.comcast.net/~diazstudents/ahistory_units_1.htm&amp;ei=nzycUqq7ArCZyQPN54FI&amp;bvm=bv.57155469,d.bGQ&amp;psig=AFQjCNEdFWpxipXGv7LO6mQ_SyoGoKNr4Q&amp;ust=138605719757253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Amerikan Intiaanikulttuurit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32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04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8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Stereotypiat intiaaneista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i-FI" altLang="fi-FI" smtClean="0"/>
              <a:t>Negatiivinen kuva: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i-FI" altLang="fi-FI" smtClean="0"/>
              <a:t>Positiivinen kuva</a:t>
            </a:r>
          </a:p>
        </p:txBody>
      </p:sp>
    </p:spTree>
    <p:extLst>
      <p:ext uri="{BB962C8B-B14F-4D97-AF65-F5344CB8AC3E}">
        <p14:creationId xmlns:p14="http://schemas.microsoft.com/office/powerpoint/2010/main" val="20774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 smtClean="0"/>
              <a:t>Yhdysvallat – kulttuurien sulatusuuni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i-FI" altLang="fi-FI" sz="2800" dirty="0" smtClean="0"/>
              <a:t>1800-luvulla valtava siirtolaisaalto – tavoitteena assimilaatio</a:t>
            </a:r>
          </a:p>
          <a:p>
            <a:pPr eaLnBrk="1" hangingPunct="1"/>
            <a:r>
              <a:rPr lang="fi-FI" altLang="fi-FI" sz="2800" dirty="0" smtClean="0"/>
              <a:t>Sisällissodan jälkeen 1865 orjuus kiellettiin – mustien asema on parantunut hyvin hitaasti</a:t>
            </a:r>
          </a:p>
          <a:p>
            <a:pPr eaLnBrk="1" hangingPunct="1"/>
            <a:r>
              <a:rPr lang="fi-FI" altLang="fi-FI" sz="2800" dirty="0" smtClean="0"/>
              <a:t>Intiaanien oikeudet parantuneet niin ikään hitaasti (kansalaisoikeudet 1920-luvulla)</a:t>
            </a:r>
          </a:p>
          <a:p>
            <a:pPr eaLnBrk="1" hangingPunct="1">
              <a:buFontTx/>
              <a:buNone/>
            </a:pPr>
            <a:r>
              <a:rPr lang="fi-FI" altLang="fi-FI" sz="2800" dirty="0" smtClean="0"/>
              <a:t>→ Nyt intiaanikulttuurit ovat turvanneet asemansa, joskin ovat pääosin osa valtakulttuuria, elämisen taso silti edelleen huonompi</a:t>
            </a:r>
          </a:p>
        </p:txBody>
      </p:sp>
    </p:spTree>
    <p:extLst>
      <p:ext uri="{BB962C8B-B14F-4D97-AF65-F5344CB8AC3E}">
        <p14:creationId xmlns:p14="http://schemas.microsoft.com/office/powerpoint/2010/main" val="33232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Leviäminen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Jääkauden jälkeen ”siirtolaisia” levittäytyi Aasiasta</a:t>
            </a:r>
          </a:p>
          <a:p>
            <a:r>
              <a:rPr lang="fi-FI" sz="2400" dirty="0" smtClean="0"/>
              <a:t>Eri kulttuurien välillä suuret erot</a:t>
            </a:r>
          </a:p>
          <a:p>
            <a:r>
              <a:rPr lang="fi-FI" sz="2400" dirty="0" smtClean="0"/>
              <a:t>Maanviljelyn myötä syntyi pysyvää asutusta ja </a:t>
            </a:r>
            <a:r>
              <a:rPr lang="fi-FI" sz="2400" dirty="0" smtClean="0"/>
              <a:t>korkeakulttuureja </a:t>
            </a:r>
            <a:endParaRPr lang="fi-FI" sz="2400" dirty="0" smtClean="0"/>
          </a:p>
          <a:p>
            <a:r>
              <a:rPr lang="fi-FI" sz="2400" dirty="0" smtClean="0">
                <a:cs typeface="Lucida Sans Unicode"/>
              </a:rPr>
              <a:t>Korkeimmalla tasolla maya- ja atsteekkikulttuurit, myös inkakulttuuri Andeilla oli menestyvä</a:t>
            </a:r>
            <a:endParaRPr lang="fi-FI" sz="2400" dirty="0">
              <a:cs typeface="Lucida Sans Unicode"/>
            </a:endParaRPr>
          </a:p>
          <a:p>
            <a:endParaRPr lang="fi-FI" sz="2400" dirty="0" smtClean="0"/>
          </a:p>
          <a:p>
            <a:pPr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481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Hierarkkinen yhteiskunta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7104894"/>
              </p:ext>
            </p:extLst>
          </p:nvPr>
        </p:nvGraphicFramePr>
        <p:xfrm>
          <a:off x="609600" y="1600200"/>
          <a:ext cx="7924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/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                                          </a:t>
                      </a:r>
                      <a:r>
                        <a:rPr lang="fi-FI" sz="4000" b="1" dirty="0" smtClean="0"/>
                        <a:t>Hallitsija</a:t>
                      </a:r>
                      <a:endParaRPr lang="fi-FI" sz="4000" b="1" dirty="0"/>
                    </a:p>
                  </a:txBody>
                  <a:tcPr marL="113212" marR="1132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3200" dirty="0" smtClean="0"/>
                        <a:t>               Papisto, sotapäälliköt</a:t>
                      </a:r>
                      <a:endParaRPr lang="fi-FI" sz="3200" dirty="0"/>
                    </a:p>
                  </a:txBody>
                  <a:tcPr marL="113212" marR="1132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               </a:t>
                      </a:r>
                      <a:r>
                        <a:rPr lang="fi-FI" sz="3200" dirty="0" smtClean="0"/>
                        <a:t>Kauppiaat ja virkamiehet</a:t>
                      </a:r>
                      <a:endParaRPr lang="fi-FI" sz="3200" dirty="0"/>
                    </a:p>
                  </a:txBody>
                  <a:tcPr marL="113212" marR="11321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                        </a:t>
                      </a:r>
                      <a:r>
                        <a:rPr lang="fi-FI" sz="3200" dirty="0" smtClean="0"/>
                        <a:t>Talonpojat ja orjat</a:t>
                      </a:r>
                      <a:endParaRPr lang="fi-FI" sz="3200" dirty="0"/>
                    </a:p>
                  </a:txBody>
                  <a:tcPr marL="113212" marR="1132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Tyypillisiä piirteitä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Uskonnollisuus tärkeää</a:t>
            </a:r>
          </a:p>
          <a:p>
            <a:r>
              <a:rPr lang="fi-FI" sz="2400" dirty="0" smtClean="0"/>
              <a:t>Ihmisuhreja</a:t>
            </a:r>
          </a:p>
          <a:p>
            <a:r>
              <a:rPr lang="fi-FI" sz="2400" dirty="0" smtClean="0"/>
              <a:t>Syklinen aikakäsitys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315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sz="3200" smtClean="0"/>
              <a:t>Pohjois-Amerikan intiaanikulttuurit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6822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 smtClean="0"/>
              <a:t>Lukuisat eri kulttuurit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i-FI" altLang="fi-FI" sz="2800" dirty="0" smtClean="0"/>
              <a:t>Eurooppalaisten saapuessa jopa 300 erilaista heimoa → kulttuurit erilaisia, joskin yhteisiä piirteitä</a:t>
            </a:r>
          </a:p>
          <a:p>
            <a:pPr eaLnBrk="1" hangingPunct="1"/>
            <a:r>
              <a:rPr lang="fi-FI" altLang="fi-FI" sz="2800" dirty="0" smtClean="0"/>
              <a:t>Esimerkiksi </a:t>
            </a:r>
            <a:r>
              <a:rPr lang="fi-FI" altLang="fi-FI" sz="2800" dirty="0" smtClean="0"/>
              <a:t>sotaisina </a:t>
            </a:r>
            <a:r>
              <a:rPr lang="fi-FI" altLang="fi-FI" sz="2800" dirty="0" smtClean="0"/>
              <a:t>pidetyt irokeesit kehittivät demokratiapohjaista hallintoa</a:t>
            </a:r>
          </a:p>
          <a:p>
            <a:pPr eaLnBrk="1" hangingPunct="1"/>
            <a:r>
              <a:rPr lang="fi-FI" altLang="fi-FI" sz="2800" dirty="0" smtClean="0"/>
              <a:t>Naisten asema vaihteli heimojen välillä</a:t>
            </a:r>
          </a:p>
          <a:p>
            <a:pPr eaLnBrk="1" hangingPunct="1"/>
            <a:r>
              <a:rPr lang="fi-FI" altLang="fi-FI" sz="2800" dirty="0" smtClean="0"/>
              <a:t>Pohjois-Amerikan intiaanit uskoivat myyttiseen maailmankuvaan, ja sykliseen ajankiertoon. Luonnon merkitys ja kunnioitus suurta</a:t>
            </a:r>
          </a:p>
          <a:p>
            <a:pPr eaLnBrk="1" hangingPunct="1"/>
            <a:endParaRPr lang="fi-FI" alt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20989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Alueellinen jako</a:t>
            </a:r>
          </a:p>
        </p:txBody>
      </p:sp>
      <p:sp>
        <p:nvSpPr>
          <p:cNvPr id="4099" name="AutoShape 5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19475" y="2133600"/>
            <a:ext cx="2286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4100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4101" name="AutoShape 11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29000" y="2124075"/>
            <a:ext cx="2286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i-FI" altLang="fi-FI"/>
          </a:p>
        </p:txBody>
      </p:sp>
      <p:pic>
        <p:nvPicPr>
          <p:cNvPr id="4102" name="Picture 13" descr="NativeAmericansMa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54721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 smtClean="0"/>
              <a:t>Pohjoisen intiaanien kohtalo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1600-luvulta alkaen Pohjois-Amerikan asuttaminen kiihtyi,  Ranskan ja Ison-Britannian </a:t>
            </a:r>
            <a:r>
              <a:rPr lang="fi-FI" altLang="fi-FI" sz="2800" dirty="0" smtClean="0"/>
              <a:t>siirtomaasota </a:t>
            </a:r>
            <a:r>
              <a:rPr lang="fi-FI" altLang="fi-FI" sz="2800" dirty="0" smtClean="0"/>
              <a:t>1756-63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Alkuun elo alkuperäiskansojen ja siirtolaisten välillä oli rauhaisaa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dirty="0"/>
              <a:t>N</a:t>
            </a:r>
            <a:r>
              <a:rPr lang="fi-FI" altLang="fi-FI" sz="2800" dirty="0" smtClean="0"/>
              <a:t>ormaali kaupankäynti muuttui maakauppoihin, jossa intiaaneja huijattiin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1800-luvulla siirtolaisaalto valtasi Yhdysvallat → Intiaanit yhä ahtaammalle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800" dirty="0" smtClean="0"/>
              <a:t>1900-luvulle tultaessa intiaanit oli siirretty reservaatteihin</a:t>
            </a:r>
          </a:p>
        </p:txBody>
      </p:sp>
    </p:spTree>
    <p:extLst>
      <p:ext uri="{BB962C8B-B14F-4D97-AF65-F5344CB8AC3E}">
        <p14:creationId xmlns:p14="http://schemas.microsoft.com/office/powerpoint/2010/main" val="36656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Erilainen käsitys maanomistuksesta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2228850"/>
            <a:ext cx="3286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2127"/>
            <a:ext cx="3733800" cy="22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sontti">
  <a:themeElements>
    <a:clrScheme name="Horisontti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sontti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t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55</TotalTime>
  <Words>207</Words>
  <Application>Microsoft Office PowerPoint</Application>
  <PresentationFormat>Näytössä katseltava diaesitys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Lucida Sans Unicode</vt:lpstr>
      <vt:lpstr>Horisontti</vt:lpstr>
      <vt:lpstr>Amerikan Intiaanikulttuurit</vt:lpstr>
      <vt:lpstr>Leviäminen</vt:lpstr>
      <vt:lpstr>Hierarkkinen yhteiskunta</vt:lpstr>
      <vt:lpstr>Tyypillisiä piirteitä</vt:lpstr>
      <vt:lpstr>Pohjois-Amerikan intiaanikulttuurit</vt:lpstr>
      <vt:lpstr>Lukuisat eri kulttuurit</vt:lpstr>
      <vt:lpstr>Alueellinen jako</vt:lpstr>
      <vt:lpstr>Pohjoisen intiaanien kohtalo</vt:lpstr>
      <vt:lpstr>Erilainen käsitys maanomistuksesta</vt:lpstr>
      <vt:lpstr>PowerPoint-esitys</vt:lpstr>
      <vt:lpstr>Stereotypiat intiaaneista</vt:lpstr>
      <vt:lpstr>Yhdysvallat – kulttuurien sulatusuuni</vt:lpstr>
    </vt:vector>
  </TitlesOfParts>
  <Company>Kaakkois-Suomen Tieto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Amerikan Intiaanikulttuurit</dc:title>
  <dc:creator>niki.helenius@edukouvola.fi</dc:creator>
  <cp:lastModifiedBy>Helenius Niki</cp:lastModifiedBy>
  <cp:revision>8</cp:revision>
  <dcterms:created xsi:type="dcterms:W3CDTF">2014-11-26T13:44:16Z</dcterms:created>
  <dcterms:modified xsi:type="dcterms:W3CDTF">2018-09-06T09:46:34Z</dcterms:modified>
</cp:coreProperties>
</file>