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8" r:id="rId3"/>
    <p:sldId id="276" r:id="rId4"/>
    <p:sldId id="266" r:id="rId5"/>
    <p:sldId id="267" r:id="rId6"/>
    <p:sldId id="278" r:id="rId7"/>
    <p:sldId id="282" r:id="rId8"/>
    <p:sldId id="270" r:id="rId9"/>
    <p:sldId id="281" r:id="rId10"/>
    <p:sldId id="285" r:id="rId11"/>
    <p:sldId id="283"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3447" autoAdjust="0"/>
  </p:normalViewPr>
  <p:slideViewPr>
    <p:cSldViewPr snapToGrid="0">
      <p:cViewPr varScale="1">
        <p:scale>
          <a:sx n="61" d="100"/>
          <a:sy n="61" d="100"/>
        </p:scale>
        <p:origin x="860" y="2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ri Karjalainen" userId="6756ba19-e271-4cd1-9c10-1fa7a1a57ae6" providerId="ADAL" clId="{08AB1C2E-76E6-4B13-B5BA-88DCA707C450}"/>
    <pc:docChg chg="modSld">
      <pc:chgData name="Petri Karjalainen" userId="6756ba19-e271-4cd1-9c10-1fa7a1a57ae6" providerId="ADAL" clId="{08AB1C2E-76E6-4B13-B5BA-88DCA707C450}" dt="2025-08-04T10:10:58.046" v="201" actId="20577"/>
      <pc:docMkLst>
        <pc:docMk/>
      </pc:docMkLst>
      <pc:sldChg chg="modSp mod">
        <pc:chgData name="Petri Karjalainen" userId="6756ba19-e271-4cd1-9c10-1fa7a1a57ae6" providerId="ADAL" clId="{08AB1C2E-76E6-4B13-B5BA-88DCA707C450}" dt="2025-08-04T10:06:16.339" v="14" actId="20577"/>
        <pc:sldMkLst>
          <pc:docMk/>
          <pc:sldMk cId="3052796567" sldId="256"/>
        </pc:sldMkLst>
        <pc:spChg chg="mod">
          <ac:chgData name="Petri Karjalainen" userId="6756ba19-e271-4cd1-9c10-1fa7a1a57ae6" providerId="ADAL" clId="{08AB1C2E-76E6-4B13-B5BA-88DCA707C450}" dt="2025-08-04T10:06:16.339" v="14" actId="20577"/>
          <ac:spMkLst>
            <pc:docMk/>
            <pc:sldMk cId="3052796567" sldId="256"/>
            <ac:spMk id="3" creationId="{00000000-0000-0000-0000-000000000000}"/>
          </ac:spMkLst>
        </pc:spChg>
      </pc:sldChg>
      <pc:sldChg chg="modSp mod">
        <pc:chgData name="Petri Karjalainen" userId="6756ba19-e271-4cd1-9c10-1fa7a1a57ae6" providerId="ADAL" clId="{08AB1C2E-76E6-4B13-B5BA-88DCA707C450}" dt="2025-08-04T10:10:58.046" v="201" actId="20577"/>
        <pc:sldMkLst>
          <pc:docMk/>
          <pc:sldMk cId="2414791339" sldId="276"/>
        </pc:sldMkLst>
        <pc:spChg chg="mod">
          <ac:chgData name="Petri Karjalainen" userId="6756ba19-e271-4cd1-9c10-1fa7a1a57ae6" providerId="ADAL" clId="{08AB1C2E-76E6-4B13-B5BA-88DCA707C450}" dt="2025-08-04T10:08:28.084" v="16" actId="20577"/>
          <ac:spMkLst>
            <pc:docMk/>
            <pc:sldMk cId="2414791339" sldId="276"/>
            <ac:spMk id="2" creationId="{00000000-0000-0000-0000-000000000000}"/>
          </ac:spMkLst>
        </pc:spChg>
        <pc:spChg chg="mod">
          <ac:chgData name="Petri Karjalainen" userId="6756ba19-e271-4cd1-9c10-1fa7a1a57ae6" providerId="ADAL" clId="{08AB1C2E-76E6-4B13-B5BA-88DCA707C450}" dt="2025-08-04T10:10:58.046" v="201" actId="20577"/>
          <ac:spMkLst>
            <pc:docMk/>
            <pc:sldMk cId="2414791339" sldId="276"/>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BFC2D3-9DB9-4286-BB18-25B5D2322245}" type="datetimeFigureOut">
              <a:rPr lang="fi-FI" smtClean="0"/>
              <a:t>4.8.2025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07493E-CE4D-4CC4-9B9B-276BC3D7390D}" type="slidenum">
              <a:rPr lang="fi-FI" smtClean="0"/>
              <a:t>‹#›</a:t>
            </a:fld>
            <a:endParaRPr lang="fi-FI"/>
          </a:p>
        </p:txBody>
      </p:sp>
    </p:spTree>
    <p:extLst>
      <p:ext uri="{BB962C8B-B14F-4D97-AF65-F5344CB8AC3E}">
        <p14:creationId xmlns:p14="http://schemas.microsoft.com/office/powerpoint/2010/main" val="810502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C407493E-CE4D-4CC4-9B9B-276BC3D7390D}" type="slidenum">
              <a:rPr lang="fi-FI" smtClean="0"/>
              <a:t>10</a:t>
            </a:fld>
            <a:endParaRPr lang="fi-FI"/>
          </a:p>
        </p:txBody>
      </p:sp>
    </p:spTree>
    <p:extLst>
      <p:ext uri="{BB962C8B-B14F-4D97-AF65-F5344CB8AC3E}">
        <p14:creationId xmlns:p14="http://schemas.microsoft.com/office/powerpoint/2010/main" val="17555922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20AA2DC3-B459-46FB-8A33-EADDBFD77796}" type="datetimeFigureOut">
              <a:rPr lang="fi-FI" smtClean="0"/>
              <a:t>4.8.2025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4DDAA3C6-AAD6-4BFD-91EB-CFC47EB777F0}" type="slidenum">
              <a:rPr lang="fi-FI" smtClean="0"/>
              <a:t>‹#›</a:t>
            </a:fld>
            <a:endParaRPr lang="fi-FI"/>
          </a:p>
        </p:txBody>
      </p:sp>
    </p:spTree>
    <p:extLst>
      <p:ext uri="{BB962C8B-B14F-4D97-AF65-F5344CB8AC3E}">
        <p14:creationId xmlns:p14="http://schemas.microsoft.com/office/powerpoint/2010/main" val="1302285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20AA2DC3-B459-46FB-8A33-EADDBFD77796}" type="datetimeFigureOut">
              <a:rPr lang="fi-FI" smtClean="0"/>
              <a:t>4.8.2025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4DDAA3C6-AAD6-4BFD-91EB-CFC47EB777F0}" type="slidenum">
              <a:rPr lang="fi-FI" smtClean="0"/>
              <a:t>‹#›</a:t>
            </a:fld>
            <a:endParaRPr lang="fi-FI"/>
          </a:p>
        </p:txBody>
      </p:sp>
    </p:spTree>
    <p:extLst>
      <p:ext uri="{BB962C8B-B14F-4D97-AF65-F5344CB8AC3E}">
        <p14:creationId xmlns:p14="http://schemas.microsoft.com/office/powerpoint/2010/main" val="4026941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20AA2DC3-B459-46FB-8A33-EADDBFD77796}" type="datetimeFigureOut">
              <a:rPr lang="fi-FI" smtClean="0"/>
              <a:t>4.8.2025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4DDAA3C6-AAD6-4BFD-91EB-CFC47EB777F0}" type="slidenum">
              <a:rPr lang="fi-FI" smtClean="0"/>
              <a:t>‹#›</a:t>
            </a:fld>
            <a:endParaRPr lang="fi-FI"/>
          </a:p>
        </p:txBody>
      </p:sp>
    </p:spTree>
    <p:extLst>
      <p:ext uri="{BB962C8B-B14F-4D97-AF65-F5344CB8AC3E}">
        <p14:creationId xmlns:p14="http://schemas.microsoft.com/office/powerpoint/2010/main" val="3015121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20AA2DC3-B459-46FB-8A33-EADDBFD77796}" type="datetimeFigureOut">
              <a:rPr lang="fi-FI" smtClean="0"/>
              <a:t>4.8.2025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4DDAA3C6-AAD6-4BFD-91EB-CFC47EB777F0}" type="slidenum">
              <a:rPr lang="fi-FI" smtClean="0"/>
              <a:t>‹#›</a:t>
            </a:fld>
            <a:endParaRPr lang="fi-FI"/>
          </a:p>
        </p:txBody>
      </p:sp>
    </p:spTree>
    <p:extLst>
      <p:ext uri="{BB962C8B-B14F-4D97-AF65-F5344CB8AC3E}">
        <p14:creationId xmlns:p14="http://schemas.microsoft.com/office/powerpoint/2010/main" val="1568746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20AA2DC3-B459-46FB-8A33-EADDBFD77796}" type="datetimeFigureOut">
              <a:rPr lang="fi-FI" smtClean="0"/>
              <a:t>4.8.2025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4DDAA3C6-AAD6-4BFD-91EB-CFC47EB777F0}" type="slidenum">
              <a:rPr lang="fi-FI" smtClean="0"/>
              <a:t>‹#›</a:t>
            </a:fld>
            <a:endParaRPr lang="fi-FI"/>
          </a:p>
        </p:txBody>
      </p:sp>
    </p:spTree>
    <p:extLst>
      <p:ext uri="{BB962C8B-B14F-4D97-AF65-F5344CB8AC3E}">
        <p14:creationId xmlns:p14="http://schemas.microsoft.com/office/powerpoint/2010/main" val="3901997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20AA2DC3-B459-46FB-8A33-EADDBFD77796}" type="datetimeFigureOut">
              <a:rPr lang="fi-FI" smtClean="0"/>
              <a:t>4.8.2025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4DDAA3C6-AAD6-4BFD-91EB-CFC47EB777F0}" type="slidenum">
              <a:rPr lang="fi-FI" smtClean="0"/>
              <a:t>‹#›</a:t>
            </a:fld>
            <a:endParaRPr lang="fi-FI"/>
          </a:p>
        </p:txBody>
      </p:sp>
    </p:spTree>
    <p:extLst>
      <p:ext uri="{BB962C8B-B14F-4D97-AF65-F5344CB8AC3E}">
        <p14:creationId xmlns:p14="http://schemas.microsoft.com/office/powerpoint/2010/main" val="3121975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20AA2DC3-B459-46FB-8A33-EADDBFD77796}" type="datetimeFigureOut">
              <a:rPr lang="fi-FI" smtClean="0"/>
              <a:t>4.8.2025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4DDAA3C6-AAD6-4BFD-91EB-CFC47EB777F0}" type="slidenum">
              <a:rPr lang="fi-FI" smtClean="0"/>
              <a:t>‹#›</a:t>
            </a:fld>
            <a:endParaRPr lang="fi-FI"/>
          </a:p>
        </p:txBody>
      </p:sp>
    </p:spTree>
    <p:extLst>
      <p:ext uri="{BB962C8B-B14F-4D97-AF65-F5344CB8AC3E}">
        <p14:creationId xmlns:p14="http://schemas.microsoft.com/office/powerpoint/2010/main" val="212555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20AA2DC3-B459-46FB-8A33-EADDBFD77796}" type="datetimeFigureOut">
              <a:rPr lang="fi-FI" smtClean="0"/>
              <a:t>4.8.2025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4DDAA3C6-AAD6-4BFD-91EB-CFC47EB777F0}" type="slidenum">
              <a:rPr lang="fi-FI" smtClean="0"/>
              <a:t>‹#›</a:t>
            </a:fld>
            <a:endParaRPr lang="fi-FI"/>
          </a:p>
        </p:txBody>
      </p:sp>
    </p:spTree>
    <p:extLst>
      <p:ext uri="{BB962C8B-B14F-4D97-AF65-F5344CB8AC3E}">
        <p14:creationId xmlns:p14="http://schemas.microsoft.com/office/powerpoint/2010/main" val="1640502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20AA2DC3-B459-46FB-8A33-EADDBFD77796}" type="datetimeFigureOut">
              <a:rPr lang="fi-FI" smtClean="0"/>
              <a:t>4.8.2025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4DDAA3C6-AAD6-4BFD-91EB-CFC47EB777F0}" type="slidenum">
              <a:rPr lang="fi-FI" smtClean="0"/>
              <a:t>‹#›</a:t>
            </a:fld>
            <a:endParaRPr lang="fi-FI"/>
          </a:p>
        </p:txBody>
      </p:sp>
    </p:spTree>
    <p:extLst>
      <p:ext uri="{BB962C8B-B14F-4D97-AF65-F5344CB8AC3E}">
        <p14:creationId xmlns:p14="http://schemas.microsoft.com/office/powerpoint/2010/main" val="3599453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20AA2DC3-B459-46FB-8A33-EADDBFD77796}" type="datetimeFigureOut">
              <a:rPr lang="fi-FI" smtClean="0"/>
              <a:t>4.8.2025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4DDAA3C6-AAD6-4BFD-91EB-CFC47EB777F0}" type="slidenum">
              <a:rPr lang="fi-FI" smtClean="0"/>
              <a:t>‹#›</a:t>
            </a:fld>
            <a:endParaRPr lang="fi-FI"/>
          </a:p>
        </p:txBody>
      </p:sp>
    </p:spTree>
    <p:extLst>
      <p:ext uri="{BB962C8B-B14F-4D97-AF65-F5344CB8AC3E}">
        <p14:creationId xmlns:p14="http://schemas.microsoft.com/office/powerpoint/2010/main" val="1541475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20AA2DC3-B459-46FB-8A33-EADDBFD77796}" type="datetimeFigureOut">
              <a:rPr lang="fi-FI" smtClean="0"/>
              <a:t>4.8.2025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4DDAA3C6-AAD6-4BFD-91EB-CFC47EB777F0}" type="slidenum">
              <a:rPr lang="fi-FI" smtClean="0"/>
              <a:t>‹#›</a:t>
            </a:fld>
            <a:endParaRPr lang="fi-FI"/>
          </a:p>
        </p:txBody>
      </p:sp>
    </p:spTree>
    <p:extLst>
      <p:ext uri="{BB962C8B-B14F-4D97-AF65-F5344CB8AC3E}">
        <p14:creationId xmlns:p14="http://schemas.microsoft.com/office/powerpoint/2010/main" val="3863224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AA2DC3-B459-46FB-8A33-EADDBFD77796}" type="datetimeFigureOut">
              <a:rPr lang="fi-FI" smtClean="0"/>
              <a:t>4.8.2025</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DAA3C6-AAD6-4BFD-91EB-CFC47EB777F0}" type="slidenum">
              <a:rPr lang="fi-FI" smtClean="0"/>
              <a:t>‹#›</a:t>
            </a:fld>
            <a:endParaRPr lang="fi-FI"/>
          </a:p>
        </p:txBody>
      </p:sp>
    </p:spTree>
    <p:extLst>
      <p:ext uri="{BB962C8B-B14F-4D97-AF65-F5344CB8AC3E}">
        <p14:creationId xmlns:p14="http://schemas.microsoft.com/office/powerpoint/2010/main" val="15910900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6zBDT6HFn2M" TargetMode="External"/><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hyperlink" Target="https://www.youtube.com/watch?v=YuBTJ295bc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b="1" dirty="0">
                <a:solidFill>
                  <a:schemeClr val="bg1"/>
                </a:solidFill>
              </a:rPr>
              <a:t>LI09</a:t>
            </a:r>
            <a:br>
              <a:rPr lang="fi-FI" b="1" dirty="0">
                <a:solidFill>
                  <a:schemeClr val="bg1"/>
                </a:solidFill>
              </a:rPr>
            </a:br>
            <a:r>
              <a:rPr lang="fi-FI" b="1" dirty="0">
                <a:solidFill>
                  <a:schemeClr val="bg1"/>
                </a:solidFill>
              </a:rPr>
              <a:t>VAELLUS</a:t>
            </a:r>
          </a:p>
        </p:txBody>
      </p:sp>
      <p:sp>
        <p:nvSpPr>
          <p:cNvPr id="3" name="Alaotsikko 2"/>
          <p:cNvSpPr>
            <a:spLocks noGrp="1"/>
          </p:cNvSpPr>
          <p:nvPr>
            <p:ph type="subTitle" idx="1"/>
          </p:nvPr>
        </p:nvSpPr>
        <p:spPr/>
        <p:txBody>
          <a:bodyPr/>
          <a:lstStyle/>
          <a:p>
            <a:endParaRPr lang="fi-FI" dirty="0">
              <a:solidFill>
                <a:schemeClr val="bg1"/>
              </a:solidFill>
            </a:endParaRPr>
          </a:p>
        </p:txBody>
      </p:sp>
    </p:spTree>
    <p:extLst>
      <p:ext uri="{BB962C8B-B14F-4D97-AF65-F5344CB8AC3E}">
        <p14:creationId xmlns:p14="http://schemas.microsoft.com/office/powerpoint/2010/main" val="30527965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1000"/>
            <a:lum/>
          </a:blip>
          <a:srcRect/>
          <a:stretch>
            <a:fillRect l="-28000" r="-28000"/>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Ravinto</a:t>
            </a:r>
          </a:p>
        </p:txBody>
      </p:sp>
      <p:sp>
        <p:nvSpPr>
          <p:cNvPr id="3" name="Sisällön paikkamerkki 2"/>
          <p:cNvSpPr>
            <a:spLocks noGrp="1"/>
          </p:cNvSpPr>
          <p:nvPr>
            <p:ph idx="1"/>
          </p:nvPr>
        </p:nvSpPr>
        <p:spPr>
          <a:xfrm>
            <a:off x="838200" y="1415143"/>
            <a:ext cx="10515600" cy="4761819"/>
          </a:xfrm>
        </p:spPr>
        <p:txBody>
          <a:bodyPr>
            <a:normAutofit fontScale="92500" lnSpcReduction="20000"/>
          </a:bodyPr>
          <a:lstStyle/>
          <a:p>
            <a:r>
              <a:rPr lang="fi-FI" sz="3200" dirty="0"/>
              <a:t>Panosta kuiva- ja retkimuoniin, jotka säilyvät hyvin. Ne ovat myös kevyitä kantaa. Huomioi roskat!</a:t>
            </a:r>
          </a:p>
          <a:p>
            <a:r>
              <a:rPr lang="fi-FI" sz="3200" b="1" dirty="0"/>
              <a:t>Kiinnitä huomioita aterioiden energiamääriin</a:t>
            </a:r>
            <a:r>
              <a:rPr lang="fi-FI" sz="3200" dirty="0"/>
              <a:t>, usean päivän vaelluksella keho kuluttaa jopa 4000-6000kcal. (Esimerkki: Konneveden lukiolaisten suosima </a:t>
            </a:r>
            <a:r>
              <a:rPr lang="fi-FI" sz="3200" dirty="0" err="1"/>
              <a:t>Knorr</a:t>
            </a:r>
            <a:r>
              <a:rPr lang="fi-FI" sz="3200" dirty="0"/>
              <a:t> snack </a:t>
            </a:r>
            <a:r>
              <a:rPr lang="fi-FI" sz="3200" dirty="0" err="1"/>
              <a:t>pot</a:t>
            </a:r>
            <a:r>
              <a:rPr lang="fi-FI" sz="3200" dirty="0"/>
              <a:t> sisältää vain 250kcal ja on vaikea kuljettaa pois)</a:t>
            </a:r>
          </a:p>
          <a:p>
            <a:r>
              <a:rPr lang="fi-FI" sz="3200" dirty="0"/>
              <a:t>Energiatankkaus onkin syytä aloittaa noin viikko ennen reissua</a:t>
            </a:r>
          </a:p>
          <a:p>
            <a:r>
              <a:rPr lang="fi-FI" sz="3200" dirty="0"/>
              <a:t>Saariselän alueen vesistöjen vesi on yleensä juomakelpoista, mutta koska vesistöjä ei tutkita, juomaveden keittämistä suositellaan</a:t>
            </a:r>
          </a:p>
          <a:p>
            <a:r>
              <a:rPr lang="fi-FI" sz="3200" dirty="0"/>
              <a:t>Vitamiinitabletit ja urheilujuomajauheet voivat täydentää ravintoaineiden saantia</a:t>
            </a:r>
          </a:p>
        </p:txBody>
      </p:sp>
    </p:spTree>
    <p:extLst>
      <p:ext uri="{BB962C8B-B14F-4D97-AF65-F5344CB8AC3E}">
        <p14:creationId xmlns:p14="http://schemas.microsoft.com/office/powerpoint/2010/main" val="2120717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1000"/>
            <a:lum/>
          </a:blip>
          <a:srcRect/>
          <a:stretch>
            <a:fillRect l="-28000" r="-28000"/>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Varusteet</a:t>
            </a:r>
          </a:p>
        </p:txBody>
      </p:sp>
      <p:sp>
        <p:nvSpPr>
          <p:cNvPr id="3" name="Sisällön paikkamerkki 2"/>
          <p:cNvSpPr>
            <a:spLocks noGrp="1"/>
          </p:cNvSpPr>
          <p:nvPr>
            <p:ph idx="1"/>
          </p:nvPr>
        </p:nvSpPr>
        <p:spPr/>
        <p:txBody>
          <a:bodyPr/>
          <a:lstStyle/>
          <a:p>
            <a:r>
              <a:rPr lang="fi-FI" dirty="0"/>
              <a:t>Vinkit kerrospukeutumiseen:</a:t>
            </a:r>
          </a:p>
          <a:p>
            <a:pPr lvl="1"/>
            <a:r>
              <a:rPr lang="fi-FI" dirty="0">
                <a:hlinkClick r:id="rId3"/>
              </a:rPr>
              <a:t>https://www.youtube.com/watch?v=6zBDT6HFn2M</a:t>
            </a:r>
            <a:endParaRPr lang="fi-FI" dirty="0"/>
          </a:p>
          <a:p>
            <a:r>
              <a:rPr lang="fi-FI" dirty="0"/>
              <a:t>Näin pakkaat rinkkasi:</a:t>
            </a:r>
          </a:p>
          <a:p>
            <a:pPr lvl="1"/>
            <a:r>
              <a:rPr lang="fi-FI" dirty="0">
                <a:hlinkClick r:id="rId4"/>
              </a:rPr>
              <a:t>https://www.youtube.com/watch?v=YuBTJ295bcM</a:t>
            </a:r>
            <a:endParaRPr lang="fi-FI" dirty="0"/>
          </a:p>
        </p:txBody>
      </p:sp>
    </p:spTree>
    <p:extLst>
      <p:ext uri="{BB962C8B-B14F-4D97-AF65-F5344CB8AC3E}">
        <p14:creationId xmlns:p14="http://schemas.microsoft.com/office/powerpoint/2010/main" val="3449006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1000"/>
            <a:lum/>
          </a:blip>
          <a:srcRect/>
          <a:stretch>
            <a:fillRect l="-28000" r="-28000"/>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solidFill>
                  <a:schemeClr val="bg1"/>
                </a:solidFill>
              </a:rPr>
              <a:t>		</a:t>
            </a:r>
            <a:r>
              <a:rPr lang="fi-FI" dirty="0"/>
              <a:t>Sisältö</a:t>
            </a:r>
          </a:p>
        </p:txBody>
      </p:sp>
      <p:sp>
        <p:nvSpPr>
          <p:cNvPr id="3" name="Sisällön paikkamerkki 2"/>
          <p:cNvSpPr>
            <a:spLocks noGrp="1"/>
          </p:cNvSpPr>
          <p:nvPr>
            <p:ph idx="1"/>
          </p:nvPr>
        </p:nvSpPr>
        <p:spPr/>
        <p:txBody>
          <a:bodyPr/>
          <a:lstStyle/>
          <a:p>
            <a:r>
              <a:rPr lang="fi-FI" b="0" i="0" dirty="0">
                <a:solidFill>
                  <a:srgbClr val="333333"/>
                </a:solidFill>
                <a:effectLst/>
                <a:latin typeface="Open Sans" panose="020B0606030504020204" pitchFamily="34" charset="0"/>
              </a:rPr>
              <a:t>Tässä opintojaksossa toteutetaan seikkailullinen luontoliikuntakokonaisuus Suomen suosittuja luontokohteita ja kansallispuistoja hyödyntäen. Kokonaisuus koostuu teoriatunneista ja käytännön retkestä valittuun kohteeseen. Opintojakso voidaan toteuttaa eri vuodenaikoina. Sisältö tarkentuu lukuvuosittain, opiskelijoiden toiveita huomioiden. Retken kesto on noin 4 päivää. Retkellä yövytään teltoissa tai autio- ja varaustuvissa. Opintojakso arvioidaan hyväksytty/hylätty -merkinnällä.</a:t>
            </a:r>
            <a:endParaRPr lang="fi-FI" dirty="0"/>
          </a:p>
        </p:txBody>
      </p:sp>
    </p:spTree>
    <p:extLst>
      <p:ext uri="{BB962C8B-B14F-4D97-AF65-F5344CB8AC3E}">
        <p14:creationId xmlns:p14="http://schemas.microsoft.com/office/powerpoint/2010/main" val="3646675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1000"/>
            <a:lum/>
          </a:blip>
          <a:srcRect/>
          <a:stretch>
            <a:fillRect l="-28000" r="-28000"/>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LI09 VAELLUS 2025</a:t>
            </a:r>
          </a:p>
        </p:txBody>
      </p:sp>
      <p:sp>
        <p:nvSpPr>
          <p:cNvPr id="3" name="Sisällön paikkamerkki 2"/>
          <p:cNvSpPr>
            <a:spLocks noGrp="1"/>
          </p:cNvSpPr>
          <p:nvPr>
            <p:ph idx="1"/>
          </p:nvPr>
        </p:nvSpPr>
        <p:spPr>
          <a:xfrm>
            <a:off x="838200" y="2011679"/>
            <a:ext cx="10515600" cy="4165283"/>
          </a:xfrm>
        </p:spPr>
        <p:txBody>
          <a:bodyPr/>
          <a:lstStyle/>
          <a:p>
            <a:r>
              <a:rPr lang="fi-FI" dirty="0"/>
              <a:t>Syysvaellus: </a:t>
            </a:r>
          </a:p>
          <a:p>
            <a:pPr lvl="1"/>
            <a:r>
              <a:rPr lang="fi-FI" dirty="0"/>
              <a:t>Saariselkä</a:t>
            </a:r>
          </a:p>
          <a:p>
            <a:pPr lvl="1"/>
            <a:r>
              <a:rPr lang="fi-FI" dirty="0" err="1"/>
              <a:t>Kiilopää</a:t>
            </a:r>
            <a:r>
              <a:rPr lang="fi-FI" dirty="0"/>
              <a:t> – Rautulampi – </a:t>
            </a:r>
            <a:r>
              <a:rPr lang="fi-FI" dirty="0" err="1"/>
              <a:t>Niilanpää</a:t>
            </a:r>
            <a:r>
              <a:rPr lang="fi-FI" dirty="0"/>
              <a:t> – </a:t>
            </a:r>
            <a:r>
              <a:rPr lang="fi-FI" dirty="0" err="1"/>
              <a:t>Kiilopää</a:t>
            </a:r>
            <a:r>
              <a:rPr lang="fi-FI" dirty="0"/>
              <a:t> </a:t>
            </a:r>
            <a:r>
              <a:rPr lang="fi-FI" dirty="0">
                <a:sym typeface="Wingdings" panose="05000000000000000000" pitchFamily="2" charset="2"/>
              </a:rPr>
              <a:t></a:t>
            </a:r>
            <a:r>
              <a:rPr lang="fi-FI" dirty="0"/>
              <a:t>noin 20km patikointia.</a:t>
            </a:r>
          </a:p>
          <a:p>
            <a:pPr marL="457200" lvl="1" indent="0">
              <a:buNone/>
            </a:pPr>
            <a:endParaRPr lang="fi-FI" dirty="0"/>
          </a:p>
          <a:p>
            <a:pPr lvl="1"/>
            <a:r>
              <a:rPr lang="fi-FI" dirty="0"/>
              <a:t>Bussi lähtee ma 25.8. klo 21 (normaali koulupäivä), kohteessa ti klo 09</a:t>
            </a:r>
          </a:p>
          <a:p>
            <a:pPr lvl="1"/>
            <a:r>
              <a:rPr lang="fi-FI" dirty="0"/>
              <a:t>Kaksi yötä maastossa, omat teltat mukaan</a:t>
            </a:r>
          </a:p>
          <a:p>
            <a:pPr lvl="1"/>
            <a:r>
              <a:rPr lang="fi-FI" dirty="0"/>
              <a:t>Paluukyyti to 28.8. klo 20, takaisin Konnevedellä pe klo 9 (vapaapäivä)</a:t>
            </a:r>
          </a:p>
          <a:p>
            <a:pPr lvl="1"/>
            <a:r>
              <a:rPr lang="fi-FI" dirty="0"/>
              <a:t>Opettajat antavat poissaoloajalta tehtäviä opintojakson aikataulujen </a:t>
            </a:r>
            <a:r>
              <a:rPr lang="fi-FI"/>
              <a:t>vaatimalla tavalla</a:t>
            </a:r>
            <a:endParaRPr lang="fi-FI" dirty="0"/>
          </a:p>
          <a:p>
            <a:pPr marL="0" indent="0">
              <a:buNone/>
            </a:pPr>
            <a:endParaRPr lang="fi-FI" dirty="0">
              <a:solidFill>
                <a:schemeClr val="bg1"/>
              </a:solidFill>
            </a:endParaRPr>
          </a:p>
        </p:txBody>
      </p:sp>
    </p:spTree>
    <p:extLst>
      <p:ext uri="{BB962C8B-B14F-4D97-AF65-F5344CB8AC3E}">
        <p14:creationId xmlns:p14="http://schemas.microsoft.com/office/powerpoint/2010/main" val="2414791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1000"/>
            <a:lum/>
          </a:blip>
          <a:srcRect/>
          <a:stretch>
            <a:fillRect l="-28000" r="-28000"/>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Opintojakson pelisäännöt</a:t>
            </a:r>
          </a:p>
        </p:txBody>
      </p:sp>
      <p:sp>
        <p:nvSpPr>
          <p:cNvPr id="3" name="Sisällön paikkamerkki 2"/>
          <p:cNvSpPr>
            <a:spLocks noGrp="1"/>
          </p:cNvSpPr>
          <p:nvPr>
            <p:ph idx="1"/>
          </p:nvPr>
        </p:nvSpPr>
        <p:spPr/>
        <p:txBody>
          <a:bodyPr>
            <a:normAutofit/>
          </a:bodyPr>
          <a:lstStyle/>
          <a:p>
            <a:r>
              <a:rPr lang="fi-FI" dirty="0"/>
              <a:t>Vaellukselle iloisin mielin</a:t>
            </a:r>
          </a:p>
          <a:p>
            <a:pPr lvl="1"/>
            <a:r>
              <a:rPr lang="fi-FI" dirty="0"/>
              <a:t>Omat varusteet, eväät ja rahat mahdollisiin ruokailuihin (koulu maksaa kuljetuksen)</a:t>
            </a:r>
          </a:p>
          <a:p>
            <a:pPr lvl="1"/>
            <a:r>
              <a:rPr lang="fi-FI" dirty="0"/>
              <a:t>Reissu on täysin päihteetön</a:t>
            </a:r>
          </a:p>
          <a:p>
            <a:pPr lvl="1"/>
            <a:r>
              <a:rPr lang="fi-FI" dirty="0"/>
              <a:t>Vaelluskurssille tulee olla huoltajan allekirjoittama lupa (Wilma-viesti)</a:t>
            </a:r>
          </a:p>
          <a:p>
            <a:r>
              <a:rPr lang="fi-FI" dirty="0"/>
              <a:t>Jos sinulla on jokin vaiva tai sairaus, joka voi haitata osallistumistasi, ole rehellinen ja kerro siitä opettajalle</a:t>
            </a:r>
          </a:p>
        </p:txBody>
      </p:sp>
    </p:spTree>
    <p:extLst>
      <p:ext uri="{BB962C8B-B14F-4D97-AF65-F5344CB8AC3E}">
        <p14:creationId xmlns:p14="http://schemas.microsoft.com/office/powerpoint/2010/main" val="1163868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1000"/>
            <a:lum/>
          </a:blip>
          <a:srcRect/>
          <a:stretch>
            <a:fillRect l="-28000" r="-28000"/>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Vaelluksen ohjelma</a:t>
            </a:r>
          </a:p>
        </p:txBody>
      </p:sp>
      <p:sp>
        <p:nvSpPr>
          <p:cNvPr id="3" name="Sisällön paikkamerkki 2"/>
          <p:cNvSpPr>
            <a:spLocks noGrp="1"/>
          </p:cNvSpPr>
          <p:nvPr>
            <p:ph idx="1"/>
          </p:nvPr>
        </p:nvSpPr>
        <p:spPr/>
        <p:txBody>
          <a:bodyPr>
            <a:normAutofit/>
          </a:bodyPr>
          <a:lstStyle/>
          <a:p>
            <a:pPr marL="0" indent="0">
              <a:buNone/>
            </a:pPr>
            <a:r>
              <a:rPr lang="fi-FI" b="1" dirty="0"/>
              <a:t>1. Päivä (</a:t>
            </a:r>
            <a:r>
              <a:rPr lang="fi-FI" b="1" dirty="0" err="1"/>
              <a:t>Kiilopää</a:t>
            </a:r>
            <a:r>
              <a:rPr lang="fi-FI" b="1" dirty="0"/>
              <a:t> – Rautulampi – 11km)</a:t>
            </a:r>
          </a:p>
          <a:p>
            <a:r>
              <a:rPr lang="fi-FI" dirty="0"/>
              <a:t>Aamiainen hotelli </a:t>
            </a:r>
            <a:r>
              <a:rPr lang="fi-FI" dirty="0" err="1"/>
              <a:t>Kiilopäällä</a:t>
            </a:r>
            <a:r>
              <a:rPr lang="fi-FI" dirty="0"/>
              <a:t> omakustanteisesti, tai retkiruokana ulkona</a:t>
            </a:r>
          </a:p>
          <a:p>
            <a:r>
              <a:rPr lang="fi-FI" dirty="0"/>
              <a:t>Lähtö patikalle klo 11 </a:t>
            </a:r>
          </a:p>
          <a:p>
            <a:r>
              <a:rPr lang="fi-FI" dirty="0"/>
              <a:t>Lounas maastossa, päivällinen ja iltapala leirissä</a:t>
            </a:r>
          </a:p>
        </p:txBody>
      </p:sp>
    </p:spTree>
    <p:extLst>
      <p:ext uri="{BB962C8B-B14F-4D97-AF65-F5344CB8AC3E}">
        <p14:creationId xmlns:p14="http://schemas.microsoft.com/office/powerpoint/2010/main" val="1263556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1000"/>
            <a:lum/>
          </a:blip>
          <a:srcRect/>
          <a:stretch>
            <a:fillRect l="-28000" r="-28000"/>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Vaelluksen ohjelma</a:t>
            </a:r>
          </a:p>
        </p:txBody>
      </p:sp>
      <p:sp>
        <p:nvSpPr>
          <p:cNvPr id="3" name="Sisällön paikkamerkki 2"/>
          <p:cNvSpPr>
            <a:spLocks noGrp="1"/>
          </p:cNvSpPr>
          <p:nvPr>
            <p:ph idx="1"/>
          </p:nvPr>
        </p:nvSpPr>
        <p:spPr/>
        <p:txBody>
          <a:bodyPr>
            <a:normAutofit/>
          </a:bodyPr>
          <a:lstStyle/>
          <a:p>
            <a:pPr marL="0" indent="0">
              <a:buNone/>
            </a:pPr>
            <a:r>
              <a:rPr lang="fi-FI" b="1" dirty="0"/>
              <a:t>2. Päivä (Rautulampi – </a:t>
            </a:r>
            <a:r>
              <a:rPr lang="fi-FI" b="1" dirty="0" err="1"/>
              <a:t>Niilanpää</a:t>
            </a:r>
            <a:r>
              <a:rPr lang="fi-FI" b="1" dirty="0"/>
              <a:t> 6 km TAI leiripäivä Rautulammilla)</a:t>
            </a:r>
          </a:p>
          <a:p>
            <a:r>
              <a:rPr lang="fi-FI" dirty="0"/>
              <a:t>Aamupala leirissä</a:t>
            </a:r>
          </a:p>
          <a:p>
            <a:r>
              <a:rPr lang="fi-FI" dirty="0"/>
              <a:t>lounas ja välipalat matkalla</a:t>
            </a:r>
          </a:p>
          <a:p>
            <a:r>
              <a:rPr lang="fi-FI" dirty="0"/>
              <a:t>Päivällinen ja lettukestit leirissä</a:t>
            </a:r>
          </a:p>
        </p:txBody>
      </p:sp>
    </p:spTree>
    <p:extLst>
      <p:ext uri="{BB962C8B-B14F-4D97-AF65-F5344CB8AC3E}">
        <p14:creationId xmlns:p14="http://schemas.microsoft.com/office/powerpoint/2010/main" val="2688559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1000"/>
            <a:lum/>
          </a:blip>
          <a:srcRect/>
          <a:stretch>
            <a:fillRect l="-28000" r="-28000"/>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Vaelluksen ohjelma</a:t>
            </a:r>
          </a:p>
        </p:txBody>
      </p:sp>
      <p:sp>
        <p:nvSpPr>
          <p:cNvPr id="3" name="Sisällön paikkamerkki 2"/>
          <p:cNvSpPr>
            <a:spLocks noGrp="1"/>
          </p:cNvSpPr>
          <p:nvPr>
            <p:ph idx="1"/>
          </p:nvPr>
        </p:nvSpPr>
        <p:spPr/>
        <p:txBody>
          <a:bodyPr>
            <a:normAutofit/>
          </a:bodyPr>
          <a:lstStyle/>
          <a:p>
            <a:pPr marL="0" indent="0">
              <a:buNone/>
            </a:pPr>
            <a:r>
              <a:rPr lang="fi-FI" b="1" dirty="0"/>
              <a:t>3. päivä (</a:t>
            </a:r>
            <a:r>
              <a:rPr lang="fi-FI" b="1" dirty="0" err="1"/>
              <a:t>Niilanpää</a:t>
            </a:r>
            <a:r>
              <a:rPr lang="fi-FI" b="1" dirty="0"/>
              <a:t> – </a:t>
            </a:r>
            <a:r>
              <a:rPr lang="fi-FI" b="1" dirty="0" err="1"/>
              <a:t>Kiilopää</a:t>
            </a:r>
            <a:r>
              <a:rPr lang="fi-FI" b="1" dirty="0"/>
              <a:t> 4 km)</a:t>
            </a:r>
          </a:p>
          <a:p>
            <a:r>
              <a:rPr lang="fi-FI" dirty="0"/>
              <a:t>Aamupala leirissä</a:t>
            </a:r>
          </a:p>
          <a:p>
            <a:r>
              <a:rPr lang="fi-FI" dirty="0"/>
              <a:t>Lounas ja välipala matkalla</a:t>
            </a:r>
          </a:p>
          <a:p>
            <a:r>
              <a:rPr lang="fi-FI" dirty="0"/>
              <a:t>Päivällinen + SAUNA (omakustanteinen) </a:t>
            </a:r>
            <a:r>
              <a:rPr lang="fi-FI" dirty="0" err="1"/>
              <a:t>Kiilopäällä</a:t>
            </a:r>
            <a:endParaRPr lang="fi-FI" dirty="0"/>
          </a:p>
        </p:txBody>
      </p:sp>
    </p:spTree>
    <p:extLst>
      <p:ext uri="{BB962C8B-B14F-4D97-AF65-F5344CB8AC3E}">
        <p14:creationId xmlns:p14="http://schemas.microsoft.com/office/powerpoint/2010/main" val="3067030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1000"/>
            <a:lum/>
          </a:blip>
          <a:srcRect/>
          <a:stretch>
            <a:fillRect l="-28000" r="-28000"/>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lvl="0"/>
            <a:r>
              <a:rPr lang="fi-FI" altLang="fi-FI" b="1" dirty="0">
                <a:solidFill>
                  <a:srgbClr val="11120C"/>
                </a:solidFill>
                <a:latin typeface="adelle-condensed"/>
              </a:rPr>
              <a:t>Varustelista vaellukselle</a:t>
            </a:r>
            <a:endParaRPr lang="fi-FI" dirty="0"/>
          </a:p>
        </p:txBody>
      </p:sp>
      <p:graphicFrame>
        <p:nvGraphicFramePr>
          <p:cNvPr id="4" name="Sisällön paikkamerkki 3"/>
          <p:cNvGraphicFramePr>
            <a:graphicFrameLocks noGrp="1"/>
          </p:cNvGraphicFramePr>
          <p:nvPr>
            <p:ph idx="1"/>
            <p:extLst>
              <p:ext uri="{D42A27DB-BD31-4B8C-83A1-F6EECF244321}">
                <p14:modId xmlns:p14="http://schemas.microsoft.com/office/powerpoint/2010/main" val="2864301313"/>
              </p:ext>
            </p:extLst>
          </p:nvPr>
        </p:nvGraphicFramePr>
        <p:xfrm>
          <a:off x="1268961" y="1377638"/>
          <a:ext cx="8798772" cy="5241442"/>
        </p:xfrm>
        <a:graphic>
          <a:graphicData uri="http://schemas.openxmlformats.org/drawingml/2006/table">
            <a:tbl>
              <a:tblPr/>
              <a:tblGrid>
                <a:gridCol w="2199693">
                  <a:extLst>
                    <a:ext uri="{9D8B030D-6E8A-4147-A177-3AD203B41FA5}">
                      <a16:colId xmlns:a16="http://schemas.microsoft.com/office/drawing/2014/main" val="20000"/>
                    </a:ext>
                  </a:extLst>
                </a:gridCol>
                <a:gridCol w="2199693">
                  <a:extLst>
                    <a:ext uri="{9D8B030D-6E8A-4147-A177-3AD203B41FA5}">
                      <a16:colId xmlns:a16="http://schemas.microsoft.com/office/drawing/2014/main" val="20001"/>
                    </a:ext>
                  </a:extLst>
                </a:gridCol>
                <a:gridCol w="2199693">
                  <a:extLst>
                    <a:ext uri="{9D8B030D-6E8A-4147-A177-3AD203B41FA5}">
                      <a16:colId xmlns:a16="http://schemas.microsoft.com/office/drawing/2014/main" val="20002"/>
                    </a:ext>
                  </a:extLst>
                </a:gridCol>
                <a:gridCol w="2199693">
                  <a:extLst>
                    <a:ext uri="{9D8B030D-6E8A-4147-A177-3AD203B41FA5}">
                      <a16:colId xmlns:a16="http://schemas.microsoft.com/office/drawing/2014/main" val="20003"/>
                    </a:ext>
                  </a:extLst>
                </a:gridCol>
              </a:tblGrid>
              <a:tr h="374222">
                <a:tc>
                  <a:txBody>
                    <a:bodyPr/>
                    <a:lstStyle/>
                    <a:p>
                      <a:pPr algn="l"/>
                      <a:r>
                        <a:rPr lang="fi-FI" sz="1800" b="1" dirty="0">
                          <a:effectLst/>
                        </a:rPr>
                        <a:t>Vaatetus</a:t>
                      </a:r>
                    </a:p>
                  </a:txBody>
                  <a:tcPr marL="58802" marR="58802" marT="29401" marB="29401" anchor="ctr">
                    <a:lnL>
                      <a:noFill/>
                    </a:lnL>
                    <a:lnR>
                      <a:noFill/>
                    </a:lnR>
                    <a:lnT>
                      <a:noFill/>
                    </a:lnT>
                    <a:lnB>
                      <a:noFill/>
                    </a:lnB>
                    <a:solidFill>
                      <a:schemeClr val="accent4">
                        <a:lumMod val="20000"/>
                        <a:lumOff val="80000"/>
                      </a:schemeClr>
                    </a:solidFill>
                  </a:tcPr>
                </a:tc>
                <a:tc>
                  <a:txBody>
                    <a:bodyPr/>
                    <a:lstStyle/>
                    <a:p>
                      <a:pPr algn="l"/>
                      <a:r>
                        <a:rPr lang="fi-FI" sz="1800" b="1" dirty="0">
                          <a:effectLst/>
                        </a:rPr>
                        <a:t>Ruokailu</a:t>
                      </a:r>
                    </a:p>
                  </a:txBody>
                  <a:tcPr marL="58802" marR="58802" marT="29401" marB="29401" anchor="ctr">
                    <a:lnL>
                      <a:noFill/>
                    </a:lnL>
                    <a:lnR>
                      <a:noFill/>
                    </a:lnR>
                    <a:lnT>
                      <a:noFill/>
                    </a:lnT>
                    <a:lnB>
                      <a:noFill/>
                    </a:lnB>
                    <a:solidFill>
                      <a:schemeClr val="accent2">
                        <a:lumMod val="40000"/>
                        <a:lumOff val="60000"/>
                      </a:schemeClr>
                    </a:solidFill>
                  </a:tcPr>
                </a:tc>
                <a:tc>
                  <a:txBody>
                    <a:bodyPr/>
                    <a:lstStyle/>
                    <a:p>
                      <a:pPr algn="l"/>
                      <a:r>
                        <a:rPr lang="fi-FI" sz="1800" b="1" dirty="0">
                          <a:effectLst/>
                        </a:rPr>
                        <a:t>Majoittuminen</a:t>
                      </a:r>
                    </a:p>
                  </a:txBody>
                  <a:tcPr marL="58802" marR="58802" marT="29401" marB="29401" anchor="ctr">
                    <a:lnL>
                      <a:noFill/>
                    </a:lnL>
                    <a:lnR>
                      <a:noFill/>
                    </a:lnR>
                    <a:lnT>
                      <a:noFill/>
                    </a:lnT>
                    <a:lnB>
                      <a:noFill/>
                    </a:lnB>
                    <a:solidFill>
                      <a:schemeClr val="accent6">
                        <a:lumMod val="40000"/>
                        <a:lumOff val="60000"/>
                      </a:schemeClr>
                    </a:solidFill>
                  </a:tcPr>
                </a:tc>
                <a:tc>
                  <a:txBody>
                    <a:bodyPr/>
                    <a:lstStyle/>
                    <a:p>
                      <a:pPr algn="l"/>
                      <a:r>
                        <a:rPr lang="fi-FI" sz="1800" b="1" dirty="0">
                          <a:effectLst/>
                        </a:rPr>
                        <a:t>Muut</a:t>
                      </a:r>
                    </a:p>
                  </a:txBody>
                  <a:tcPr marL="58802" marR="58802" marT="29401" marB="29401" anchor="ctr">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10000"/>
                  </a:ext>
                </a:extLst>
              </a:tr>
              <a:tr h="374222">
                <a:tc>
                  <a:txBody>
                    <a:bodyPr/>
                    <a:lstStyle/>
                    <a:p>
                      <a:r>
                        <a:rPr lang="fi-FI" sz="1800">
                          <a:effectLst/>
                        </a:rPr>
                        <a:t>Alusasu</a:t>
                      </a:r>
                    </a:p>
                  </a:txBody>
                  <a:tcPr marL="58802" marR="58802" marT="29401" marB="29401" anchor="ctr">
                    <a:lnL>
                      <a:noFill/>
                    </a:lnL>
                    <a:lnR>
                      <a:noFill/>
                    </a:lnR>
                    <a:lnT>
                      <a:noFill/>
                    </a:lnT>
                    <a:lnB w="9525" cap="flat" cmpd="sng" algn="ctr">
                      <a:solidFill>
                        <a:srgbClr val="F1F4EA"/>
                      </a:solidFill>
                      <a:prstDash val="solid"/>
                      <a:round/>
                      <a:headEnd type="none" w="med" len="med"/>
                      <a:tailEnd type="none" w="med" len="med"/>
                    </a:lnB>
                    <a:solidFill>
                      <a:schemeClr val="accent4">
                        <a:lumMod val="20000"/>
                        <a:lumOff val="80000"/>
                      </a:schemeClr>
                    </a:solidFill>
                  </a:tcPr>
                </a:tc>
                <a:tc>
                  <a:txBody>
                    <a:bodyPr/>
                    <a:lstStyle/>
                    <a:p>
                      <a:r>
                        <a:rPr lang="fi-FI" sz="1800" dirty="0">
                          <a:effectLst/>
                        </a:rPr>
                        <a:t>Juomapullot (</a:t>
                      </a:r>
                      <a:r>
                        <a:rPr lang="fi-FI" sz="1800" dirty="0" err="1">
                          <a:effectLst/>
                        </a:rPr>
                        <a:t>väh</a:t>
                      </a:r>
                      <a:r>
                        <a:rPr lang="fi-FI" sz="1800" dirty="0">
                          <a:effectLst/>
                        </a:rPr>
                        <a:t>.</a:t>
                      </a:r>
                      <a:r>
                        <a:rPr lang="fi-FI" sz="1800" baseline="0" dirty="0">
                          <a:effectLst/>
                        </a:rPr>
                        <a:t> 2l)</a:t>
                      </a:r>
                      <a:endParaRPr lang="fi-FI" sz="1800" dirty="0">
                        <a:effectLst/>
                      </a:endParaRPr>
                    </a:p>
                  </a:txBody>
                  <a:tcPr marL="58802" marR="58802" marT="29401" marB="29401" anchor="ctr">
                    <a:lnL>
                      <a:noFill/>
                    </a:lnL>
                    <a:lnR>
                      <a:noFill/>
                    </a:lnR>
                    <a:lnT>
                      <a:noFill/>
                    </a:lnT>
                    <a:lnB w="9525" cap="flat" cmpd="sng" algn="ctr">
                      <a:solidFill>
                        <a:srgbClr val="F1F4EA"/>
                      </a:solidFill>
                      <a:prstDash val="solid"/>
                      <a:round/>
                      <a:headEnd type="none" w="med" len="med"/>
                      <a:tailEnd type="none" w="med" len="med"/>
                    </a:lnB>
                    <a:solidFill>
                      <a:schemeClr val="accent2">
                        <a:lumMod val="40000"/>
                        <a:lumOff val="60000"/>
                      </a:schemeClr>
                    </a:solidFill>
                  </a:tcPr>
                </a:tc>
                <a:tc>
                  <a:txBody>
                    <a:bodyPr/>
                    <a:lstStyle/>
                    <a:p>
                      <a:r>
                        <a:rPr lang="fi-FI" sz="1800" b="1" dirty="0">
                          <a:solidFill>
                            <a:srgbClr val="FF0000"/>
                          </a:solidFill>
                          <a:effectLst/>
                        </a:rPr>
                        <a:t>Makuualusta</a:t>
                      </a:r>
                      <a:endParaRPr lang="fi-FI" sz="1800" dirty="0">
                        <a:solidFill>
                          <a:srgbClr val="FF0000"/>
                        </a:solidFill>
                        <a:effectLst/>
                      </a:endParaRPr>
                    </a:p>
                  </a:txBody>
                  <a:tcPr marL="58802" marR="58802" marT="29401" marB="29401" anchor="ctr">
                    <a:lnL>
                      <a:noFill/>
                    </a:lnL>
                    <a:lnR>
                      <a:noFill/>
                    </a:lnR>
                    <a:lnT>
                      <a:noFill/>
                    </a:lnT>
                    <a:lnB w="9525" cap="flat" cmpd="sng" algn="ctr">
                      <a:solidFill>
                        <a:srgbClr val="F1F4EA"/>
                      </a:solidFill>
                      <a:prstDash val="solid"/>
                      <a:round/>
                      <a:headEnd type="none" w="med" len="med"/>
                      <a:tailEnd type="none" w="med" len="med"/>
                    </a:lnB>
                    <a:solidFill>
                      <a:schemeClr val="accent6">
                        <a:lumMod val="40000"/>
                        <a:lumOff val="60000"/>
                      </a:schemeClr>
                    </a:solidFill>
                  </a:tcPr>
                </a:tc>
                <a:tc>
                  <a:txBody>
                    <a:bodyPr/>
                    <a:lstStyle/>
                    <a:p>
                      <a:r>
                        <a:rPr lang="fi-FI" sz="1800">
                          <a:effectLst/>
                        </a:rPr>
                        <a:t>Ensiapupakkaus</a:t>
                      </a:r>
                    </a:p>
                  </a:txBody>
                  <a:tcPr marL="58802" marR="58802" marT="29401" marB="29401" anchor="ctr">
                    <a:lnL>
                      <a:noFill/>
                    </a:lnL>
                    <a:lnR>
                      <a:noFill/>
                    </a:lnR>
                    <a:lnT>
                      <a:noFill/>
                    </a:lnT>
                    <a:lnB w="9525" cap="flat" cmpd="sng" algn="ctr">
                      <a:solidFill>
                        <a:srgbClr val="F1F4EA"/>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374222">
                <a:tc>
                  <a:txBody>
                    <a:bodyPr/>
                    <a:lstStyle/>
                    <a:p>
                      <a:r>
                        <a:rPr lang="fi-FI" sz="1800" dirty="0">
                          <a:effectLst/>
                        </a:rPr>
                        <a:t>Välikerrasto</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4">
                        <a:lumMod val="20000"/>
                        <a:lumOff val="80000"/>
                      </a:schemeClr>
                    </a:solidFill>
                  </a:tcPr>
                </a:tc>
                <a:tc>
                  <a:txBody>
                    <a:bodyPr/>
                    <a:lstStyle/>
                    <a:p>
                      <a:r>
                        <a:rPr lang="fi-FI" sz="1800">
                          <a:effectLst/>
                        </a:rPr>
                        <a:t>Lautanen</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2">
                        <a:lumMod val="40000"/>
                        <a:lumOff val="60000"/>
                      </a:schemeClr>
                    </a:solidFill>
                  </a:tcPr>
                </a:tc>
                <a:tc>
                  <a:txBody>
                    <a:bodyPr/>
                    <a:lstStyle/>
                    <a:p>
                      <a:r>
                        <a:rPr lang="fi-FI" sz="1800" b="1" dirty="0">
                          <a:solidFill>
                            <a:srgbClr val="FF0000"/>
                          </a:solidFill>
                          <a:effectLst/>
                        </a:rPr>
                        <a:t>Makuupussi</a:t>
                      </a:r>
                      <a:endParaRPr lang="fi-FI" sz="1800" dirty="0">
                        <a:solidFill>
                          <a:srgbClr val="FF0000"/>
                        </a:solidFill>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6">
                        <a:lumMod val="40000"/>
                        <a:lumOff val="60000"/>
                      </a:schemeClr>
                    </a:solidFill>
                  </a:tcPr>
                </a:tc>
                <a:tc>
                  <a:txBody>
                    <a:bodyPr/>
                    <a:lstStyle/>
                    <a:p>
                      <a:r>
                        <a:rPr lang="fi-FI" sz="1800">
                          <a:effectLst/>
                        </a:rPr>
                        <a:t>Hammasharja ja -tahna</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374222">
                <a:tc>
                  <a:txBody>
                    <a:bodyPr/>
                    <a:lstStyle/>
                    <a:p>
                      <a:r>
                        <a:rPr lang="fi-FI" sz="1800" dirty="0">
                          <a:effectLst/>
                        </a:rPr>
                        <a:t>Käsineet</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4">
                        <a:lumMod val="20000"/>
                        <a:lumOff val="80000"/>
                      </a:schemeClr>
                    </a:solidFill>
                  </a:tcPr>
                </a:tc>
                <a:tc>
                  <a:txBody>
                    <a:bodyPr/>
                    <a:lstStyle/>
                    <a:p>
                      <a:r>
                        <a:rPr lang="fi-FI" sz="1800">
                          <a:effectLst/>
                        </a:rPr>
                        <a:t>Lusikkahaarukka</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2">
                        <a:lumMod val="40000"/>
                        <a:lumOff val="60000"/>
                      </a:schemeClr>
                    </a:solidFill>
                  </a:tcPr>
                </a:tc>
                <a:tc>
                  <a:txBody>
                    <a:bodyPr/>
                    <a:lstStyle/>
                    <a:p>
                      <a:r>
                        <a:rPr lang="fi-FI" sz="1800" b="1" dirty="0">
                          <a:solidFill>
                            <a:srgbClr val="FF0000"/>
                          </a:solidFill>
                          <a:effectLst/>
                        </a:rPr>
                        <a:t>Rinkka</a:t>
                      </a:r>
                      <a:endParaRPr lang="fi-FI" sz="1800" dirty="0">
                        <a:solidFill>
                          <a:srgbClr val="FF0000"/>
                        </a:solidFill>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6">
                        <a:lumMod val="40000"/>
                        <a:lumOff val="60000"/>
                      </a:schemeClr>
                    </a:solidFill>
                  </a:tcPr>
                </a:tc>
                <a:tc>
                  <a:txBody>
                    <a:bodyPr/>
                    <a:lstStyle/>
                    <a:p>
                      <a:r>
                        <a:rPr lang="fi-FI" sz="1800">
                          <a:effectLst/>
                        </a:rPr>
                        <a:t>Huoltotarvikkeet</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374222">
                <a:tc>
                  <a:txBody>
                    <a:bodyPr/>
                    <a:lstStyle/>
                    <a:p>
                      <a:r>
                        <a:rPr lang="fi-FI" sz="1800">
                          <a:effectLst/>
                        </a:rPr>
                        <a:t>Leirikengät</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4">
                        <a:lumMod val="20000"/>
                        <a:lumOff val="80000"/>
                      </a:schemeClr>
                    </a:solidFill>
                  </a:tcPr>
                </a:tc>
                <a:tc>
                  <a:txBody>
                    <a:bodyPr/>
                    <a:lstStyle/>
                    <a:p>
                      <a:r>
                        <a:rPr lang="fi-FI" sz="1800">
                          <a:effectLst/>
                        </a:rPr>
                        <a:t>Muki</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2">
                        <a:lumMod val="40000"/>
                        <a:lumOff val="60000"/>
                      </a:schemeClr>
                    </a:solidFill>
                  </a:tcPr>
                </a:tc>
                <a:tc>
                  <a:txBody>
                    <a:bodyPr/>
                    <a:lstStyle/>
                    <a:p>
                      <a:r>
                        <a:rPr lang="fi-FI" sz="1800" b="1" dirty="0">
                          <a:solidFill>
                            <a:srgbClr val="FF0000"/>
                          </a:solidFill>
                          <a:effectLst/>
                        </a:rPr>
                        <a:t>Rinkan sadesuoja</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800" dirty="0">
                          <a:effectLst/>
                        </a:rPr>
                        <a:t>Vessapaperia</a:t>
                      </a:r>
                    </a:p>
                    <a:p>
                      <a:endParaRPr lang="fi-FI" sz="1800" dirty="0">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374222">
                <a:tc>
                  <a:txBody>
                    <a:bodyPr/>
                    <a:lstStyle/>
                    <a:p>
                      <a:r>
                        <a:rPr lang="fi-FI" sz="1800">
                          <a:effectLst/>
                        </a:rPr>
                        <a:t>Pari t-paitaa</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4">
                        <a:lumMod val="20000"/>
                        <a:lumOff val="80000"/>
                      </a:schemeClr>
                    </a:solidFill>
                  </a:tcPr>
                </a:tc>
                <a:tc>
                  <a:txBody>
                    <a:bodyPr/>
                    <a:lstStyle/>
                    <a:p>
                      <a:r>
                        <a:rPr lang="fi-FI" sz="1800" dirty="0">
                          <a:effectLst/>
                        </a:rPr>
                        <a:t>Polttoaine (kaverin kanssa yhteinen)</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2">
                        <a:lumMod val="40000"/>
                        <a:lumOff val="60000"/>
                      </a:schemeClr>
                    </a:solidFill>
                  </a:tcPr>
                </a:tc>
                <a:tc>
                  <a:txBody>
                    <a:bodyPr/>
                    <a:lstStyle/>
                    <a:p>
                      <a:r>
                        <a:rPr lang="fi-FI" sz="1800" b="1" dirty="0">
                          <a:solidFill>
                            <a:srgbClr val="FF0000"/>
                          </a:solidFill>
                          <a:effectLst/>
                        </a:rPr>
                        <a:t>Teltta</a:t>
                      </a:r>
                      <a:endParaRPr lang="fi-FI" sz="1800" dirty="0">
                        <a:solidFill>
                          <a:srgbClr val="FF0000"/>
                        </a:solidFill>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6">
                        <a:lumMod val="40000"/>
                        <a:lumOff val="60000"/>
                      </a:schemeClr>
                    </a:solidFill>
                  </a:tcPr>
                </a:tc>
                <a:tc>
                  <a:txBody>
                    <a:bodyPr/>
                    <a:lstStyle/>
                    <a:p>
                      <a:r>
                        <a:rPr lang="fi-FI" sz="1800">
                          <a:effectLst/>
                        </a:rPr>
                        <a:t>Kartat ja kompassi</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5"/>
                  </a:ext>
                </a:extLst>
              </a:tr>
              <a:tr h="374222">
                <a:tc>
                  <a:txBody>
                    <a:bodyPr/>
                    <a:lstStyle/>
                    <a:p>
                      <a:r>
                        <a:rPr lang="fi-FI" sz="1800">
                          <a:effectLst/>
                        </a:rPr>
                        <a:t>Päähine</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4">
                        <a:lumMod val="20000"/>
                        <a:lumOff val="80000"/>
                      </a:schemeClr>
                    </a:solidFill>
                  </a:tcPr>
                </a:tc>
                <a:tc>
                  <a:txBody>
                    <a:bodyPr/>
                    <a:lstStyle/>
                    <a:p>
                      <a:r>
                        <a:rPr lang="fi-FI" sz="1800">
                          <a:effectLst/>
                        </a:rPr>
                        <a:t>Puukko</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2">
                        <a:lumMod val="40000"/>
                        <a:lumOff val="60000"/>
                      </a:schemeClr>
                    </a:solidFill>
                  </a:tcPr>
                </a:tc>
                <a:tc>
                  <a:txBody>
                    <a:bodyPr/>
                    <a:lstStyle/>
                    <a:p>
                      <a:endParaRPr lang="fi-FI" sz="1800">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6">
                        <a:lumMod val="40000"/>
                        <a:lumOff val="60000"/>
                      </a:schemeClr>
                    </a:solidFill>
                  </a:tcPr>
                </a:tc>
                <a:tc>
                  <a:txBody>
                    <a:bodyPr/>
                    <a:lstStyle/>
                    <a:p>
                      <a:r>
                        <a:rPr lang="fi-FI" sz="1800" dirty="0">
                          <a:effectLst/>
                        </a:rPr>
                        <a:t>Matkapuhelin + reissulaturi</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6"/>
                  </a:ext>
                </a:extLst>
              </a:tr>
              <a:tr h="374222">
                <a:tc>
                  <a:txBody>
                    <a:bodyPr/>
                    <a:lstStyle/>
                    <a:p>
                      <a:r>
                        <a:rPr lang="fi-FI" sz="1800">
                          <a:effectLst/>
                        </a:rPr>
                        <a:t>Sadeasu</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4">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800" dirty="0">
                          <a:effectLst/>
                        </a:rPr>
                        <a:t>Retkikeitin (kaverin kanssa yhteinen)</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2">
                        <a:lumMod val="40000"/>
                        <a:lumOff val="60000"/>
                      </a:schemeClr>
                    </a:solidFill>
                  </a:tcPr>
                </a:tc>
                <a:tc>
                  <a:txBody>
                    <a:bodyPr/>
                    <a:lstStyle/>
                    <a:p>
                      <a:endParaRPr lang="fi-FI" sz="1800">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6">
                        <a:lumMod val="40000"/>
                        <a:lumOff val="60000"/>
                      </a:schemeClr>
                    </a:solidFill>
                  </a:tcPr>
                </a:tc>
                <a:tc>
                  <a:txBody>
                    <a:bodyPr/>
                    <a:lstStyle/>
                    <a:p>
                      <a:r>
                        <a:rPr lang="fi-FI" sz="1800" dirty="0">
                          <a:effectLst/>
                        </a:rPr>
                        <a:t>Muovisäkkejä?</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r h="219728">
                <a:tc>
                  <a:txBody>
                    <a:bodyPr/>
                    <a:lstStyle/>
                    <a:p>
                      <a:r>
                        <a:rPr lang="fi-FI" sz="1800" dirty="0">
                          <a:effectLst/>
                        </a:rPr>
                        <a:t>Sukkia</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4">
                        <a:lumMod val="20000"/>
                        <a:lumOff val="80000"/>
                      </a:schemeClr>
                    </a:solidFill>
                  </a:tcPr>
                </a:tc>
                <a:tc>
                  <a:txBody>
                    <a:bodyPr/>
                    <a:lstStyle/>
                    <a:p>
                      <a:r>
                        <a:rPr lang="fi-FI" sz="1800" dirty="0">
                          <a:effectLst/>
                        </a:rPr>
                        <a:t>Tiskiharja</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2">
                        <a:lumMod val="40000"/>
                        <a:lumOff val="60000"/>
                      </a:schemeClr>
                    </a:solidFill>
                  </a:tcPr>
                </a:tc>
                <a:tc>
                  <a:txBody>
                    <a:bodyPr/>
                    <a:lstStyle/>
                    <a:p>
                      <a:endParaRPr lang="fi-FI" sz="1800">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6">
                        <a:lumMod val="40000"/>
                        <a:lumOff val="60000"/>
                      </a:schemeClr>
                    </a:solidFill>
                  </a:tcPr>
                </a:tc>
                <a:tc>
                  <a:txBody>
                    <a:bodyPr/>
                    <a:lstStyle/>
                    <a:p>
                      <a:r>
                        <a:rPr lang="fi-FI" sz="1800" dirty="0">
                          <a:effectLst/>
                        </a:rPr>
                        <a:t>Pyyhe</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8"/>
                  </a:ext>
                </a:extLst>
              </a:tr>
              <a:tr h="374222">
                <a:tc>
                  <a:txBody>
                    <a:bodyPr/>
                    <a:lstStyle/>
                    <a:p>
                      <a:r>
                        <a:rPr lang="fi-FI" sz="1800">
                          <a:effectLst/>
                        </a:rPr>
                        <a:t>Vaellusasu</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4">
                        <a:lumMod val="20000"/>
                        <a:lumOff val="80000"/>
                      </a:schemeClr>
                    </a:solidFill>
                  </a:tcPr>
                </a:tc>
                <a:tc>
                  <a:txBody>
                    <a:bodyPr/>
                    <a:lstStyle/>
                    <a:p>
                      <a:r>
                        <a:rPr lang="fi-FI" sz="1800">
                          <a:effectLst/>
                        </a:rPr>
                        <a:t>Tulitikut</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2">
                        <a:lumMod val="40000"/>
                        <a:lumOff val="60000"/>
                      </a:schemeClr>
                    </a:solidFill>
                  </a:tcPr>
                </a:tc>
                <a:tc>
                  <a:txBody>
                    <a:bodyPr/>
                    <a:lstStyle/>
                    <a:p>
                      <a:endParaRPr lang="fi-FI" sz="1800" dirty="0">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6">
                        <a:lumMod val="40000"/>
                        <a:lumOff val="60000"/>
                      </a:schemeClr>
                    </a:solidFill>
                  </a:tcPr>
                </a:tc>
                <a:tc>
                  <a:txBody>
                    <a:bodyPr/>
                    <a:lstStyle/>
                    <a:p>
                      <a:r>
                        <a:rPr lang="fi-FI" sz="1800">
                          <a:effectLst/>
                        </a:rPr>
                        <a:t>Särkylääkettä</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9"/>
                  </a:ext>
                </a:extLst>
              </a:tr>
              <a:tr h="374222">
                <a:tc>
                  <a:txBody>
                    <a:bodyPr/>
                    <a:lstStyle/>
                    <a:p>
                      <a:r>
                        <a:rPr lang="fi-FI" sz="1800" b="1" dirty="0">
                          <a:solidFill>
                            <a:srgbClr val="FF0000"/>
                          </a:solidFill>
                          <a:effectLst/>
                        </a:rPr>
                        <a:t>Vaelluskengät</a:t>
                      </a:r>
                      <a:endParaRPr lang="fi-FI" sz="1800" dirty="0">
                        <a:solidFill>
                          <a:srgbClr val="FF0000"/>
                        </a:solidFill>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a:noFill/>
                    </a:lnB>
                    <a:solidFill>
                      <a:schemeClr val="accent4">
                        <a:lumMod val="20000"/>
                        <a:lumOff val="80000"/>
                      </a:schemeClr>
                    </a:solidFill>
                  </a:tcPr>
                </a:tc>
                <a:tc>
                  <a:txBody>
                    <a:bodyPr/>
                    <a:lstStyle/>
                    <a:p>
                      <a:endParaRPr lang="fi-FI" sz="1800" dirty="0">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a:noFill/>
                    </a:lnB>
                    <a:solidFill>
                      <a:schemeClr val="accent2">
                        <a:lumMod val="40000"/>
                        <a:lumOff val="60000"/>
                      </a:schemeClr>
                    </a:solidFill>
                  </a:tcPr>
                </a:tc>
                <a:tc>
                  <a:txBody>
                    <a:bodyPr/>
                    <a:lstStyle/>
                    <a:p>
                      <a:endParaRPr lang="fi-FI" sz="1800" dirty="0">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a:noFill/>
                    </a:lnB>
                    <a:solidFill>
                      <a:schemeClr val="accent6">
                        <a:lumMod val="40000"/>
                        <a:lumOff val="60000"/>
                      </a:schemeClr>
                    </a:solidFill>
                  </a:tcPr>
                </a:tc>
                <a:tc>
                  <a:txBody>
                    <a:bodyPr/>
                    <a:lstStyle/>
                    <a:p>
                      <a:endParaRPr lang="fi-FI" sz="1800" dirty="0">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a:noFill/>
                    </a:lnB>
                    <a:solidFill>
                      <a:schemeClr val="accent1">
                        <a:lumMod val="20000"/>
                        <a:lumOff val="80000"/>
                      </a:schemeClr>
                    </a:solidFill>
                  </a:tcPr>
                </a:tc>
                <a:extLst>
                  <a:ext uri="{0D108BD9-81ED-4DB2-BD59-A6C34878D82A}">
                    <a16:rowId xmlns:a16="http://schemas.microsoft.com/office/drawing/2014/main" val="10010"/>
                  </a:ext>
                </a:extLst>
              </a:tr>
            </a:tbl>
          </a:graphicData>
        </a:graphic>
      </p:graphicFrame>
      <p:sp>
        <p:nvSpPr>
          <p:cNvPr id="5" name="Rectangle 1"/>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93955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1000"/>
            <a:lum/>
          </a:blip>
          <a:srcRect/>
          <a:stretch>
            <a:fillRect l="-28000" r="-28000"/>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1268960" y="365125"/>
            <a:ext cx="10084839" cy="1325563"/>
          </a:xfrm>
        </p:spPr>
        <p:txBody>
          <a:bodyPr/>
          <a:lstStyle/>
          <a:p>
            <a:pPr lvl="0"/>
            <a:r>
              <a:rPr lang="fi-FI" altLang="fi-FI" b="1" dirty="0">
                <a:solidFill>
                  <a:srgbClr val="11120C"/>
                </a:solidFill>
                <a:latin typeface="adelle-condensed"/>
              </a:rPr>
              <a:t>Ruokailut:</a:t>
            </a:r>
            <a:endParaRPr lang="fi-FI" dirty="0"/>
          </a:p>
        </p:txBody>
      </p:sp>
      <p:graphicFrame>
        <p:nvGraphicFramePr>
          <p:cNvPr id="4" name="Sisällön paikkamerkki 3"/>
          <p:cNvGraphicFramePr>
            <a:graphicFrameLocks noGrp="1"/>
          </p:cNvGraphicFramePr>
          <p:nvPr>
            <p:ph idx="1"/>
            <p:extLst>
              <p:ext uri="{D42A27DB-BD31-4B8C-83A1-F6EECF244321}">
                <p14:modId xmlns:p14="http://schemas.microsoft.com/office/powerpoint/2010/main" val="3130329840"/>
              </p:ext>
            </p:extLst>
          </p:nvPr>
        </p:nvGraphicFramePr>
        <p:xfrm>
          <a:off x="1268961" y="1377637"/>
          <a:ext cx="7529598" cy="5312183"/>
        </p:xfrm>
        <a:graphic>
          <a:graphicData uri="http://schemas.openxmlformats.org/drawingml/2006/table">
            <a:tbl>
              <a:tblPr/>
              <a:tblGrid>
                <a:gridCol w="2509866">
                  <a:extLst>
                    <a:ext uri="{9D8B030D-6E8A-4147-A177-3AD203B41FA5}">
                      <a16:colId xmlns:a16="http://schemas.microsoft.com/office/drawing/2014/main" val="20000"/>
                    </a:ext>
                  </a:extLst>
                </a:gridCol>
                <a:gridCol w="2509866">
                  <a:extLst>
                    <a:ext uri="{9D8B030D-6E8A-4147-A177-3AD203B41FA5}">
                      <a16:colId xmlns:a16="http://schemas.microsoft.com/office/drawing/2014/main" val="20001"/>
                    </a:ext>
                  </a:extLst>
                </a:gridCol>
                <a:gridCol w="2509866">
                  <a:extLst>
                    <a:ext uri="{9D8B030D-6E8A-4147-A177-3AD203B41FA5}">
                      <a16:colId xmlns:a16="http://schemas.microsoft.com/office/drawing/2014/main" val="20002"/>
                    </a:ext>
                  </a:extLst>
                </a:gridCol>
              </a:tblGrid>
              <a:tr h="466764">
                <a:tc>
                  <a:txBody>
                    <a:bodyPr/>
                    <a:lstStyle/>
                    <a:p>
                      <a:pPr algn="l"/>
                      <a:r>
                        <a:rPr lang="fi-FI" sz="1800" b="1" dirty="0">
                          <a:effectLst/>
                        </a:rPr>
                        <a:t>tiistai</a:t>
                      </a:r>
                    </a:p>
                  </a:txBody>
                  <a:tcPr marL="58802" marR="58802" marT="29401" marB="29401" anchor="ctr">
                    <a:lnL>
                      <a:noFill/>
                    </a:lnL>
                    <a:lnR>
                      <a:noFill/>
                    </a:lnR>
                    <a:lnT>
                      <a:noFill/>
                    </a:lnT>
                    <a:lnB>
                      <a:noFill/>
                    </a:lnB>
                    <a:solidFill>
                      <a:schemeClr val="accent4">
                        <a:lumMod val="20000"/>
                        <a:lumOff val="80000"/>
                      </a:schemeClr>
                    </a:solidFill>
                  </a:tcPr>
                </a:tc>
                <a:tc>
                  <a:txBody>
                    <a:bodyPr/>
                    <a:lstStyle/>
                    <a:p>
                      <a:pPr algn="l"/>
                      <a:r>
                        <a:rPr lang="fi-FI" sz="1800" b="1" dirty="0">
                          <a:effectLst/>
                        </a:rPr>
                        <a:t>keskiviikko</a:t>
                      </a:r>
                    </a:p>
                  </a:txBody>
                  <a:tcPr marL="58802" marR="58802" marT="29401" marB="29401" anchor="ctr">
                    <a:lnL>
                      <a:noFill/>
                    </a:lnL>
                    <a:lnR>
                      <a:noFill/>
                    </a:lnR>
                    <a:lnT>
                      <a:noFill/>
                    </a:lnT>
                    <a:lnB>
                      <a:noFill/>
                    </a:lnB>
                    <a:solidFill>
                      <a:schemeClr val="accent2">
                        <a:lumMod val="40000"/>
                        <a:lumOff val="60000"/>
                      </a:schemeClr>
                    </a:solidFill>
                  </a:tcPr>
                </a:tc>
                <a:tc>
                  <a:txBody>
                    <a:bodyPr/>
                    <a:lstStyle/>
                    <a:p>
                      <a:pPr algn="l"/>
                      <a:r>
                        <a:rPr lang="fi-FI" sz="1800" b="1" dirty="0">
                          <a:effectLst/>
                        </a:rPr>
                        <a:t>torstai</a:t>
                      </a:r>
                    </a:p>
                  </a:txBody>
                  <a:tcPr marL="58802" marR="58802" marT="29401" marB="29401" anchor="ctr">
                    <a:lnL>
                      <a:noFill/>
                    </a:lnL>
                    <a:lnR>
                      <a:noFill/>
                    </a:lnR>
                    <a:lnT>
                      <a:noFill/>
                    </a:lnT>
                    <a:lnB>
                      <a:noFill/>
                    </a:lnB>
                    <a:solidFill>
                      <a:schemeClr val="accent6">
                        <a:lumMod val="40000"/>
                        <a:lumOff val="60000"/>
                      </a:schemeClr>
                    </a:solidFill>
                  </a:tcPr>
                </a:tc>
                <a:extLst>
                  <a:ext uri="{0D108BD9-81ED-4DB2-BD59-A6C34878D82A}">
                    <a16:rowId xmlns:a16="http://schemas.microsoft.com/office/drawing/2014/main" val="10000"/>
                  </a:ext>
                </a:extLst>
              </a:tr>
              <a:tr h="757658">
                <a:tc>
                  <a:txBody>
                    <a:bodyPr/>
                    <a:lstStyle/>
                    <a:p>
                      <a:r>
                        <a:rPr lang="fi-FI" sz="1800" dirty="0">
                          <a:effectLst/>
                        </a:rPr>
                        <a:t>Aamupala</a:t>
                      </a:r>
                      <a:r>
                        <a:rPr lang="fi-FI" sz="1800" baseline="0" dirty="0">
                          <a:effectLst/>
                        </a:rPr>
                        <a:t> </a:t>
                      </a:r>
                      <a:r>
                        <a:rPr lang="fi-FI" sz="1800" baseline="0" dirty="0" err="1">
                          <a:effectLst/>
                        </a:rPr>
                        <a:t>Kiilopäällä</a:t>
                      </a:r>
                      <a:endParaRPr lang="fi-FI" sz="1800" dirty="0">
                        <a:effectLst/>
                      </a:endParaRPr>
                    </a:p>
                  </a:txBody>
                  <a:tcPr marL="58802" marR="58802" marT="29401" marB="29401" anchor="ctr">
                    <a:lnL>
                      <a:noFill/>
                    </a:lnL>
                    <a:lnR>
                      <a:noFill/>
                    </a:lnR>
                    <a:lnT>
                      <a:noFill/>
                    </a:lnT>
                    <a:lnB w="9525" cap="flat" cmpd="sng" algn="ctr">
                      <a:solidFill>
                        <a:srgbClr val="F1F4EA"/>
                      </a:solidFill>
                      <a:prstDash val="solid"/>
                      <a:round/>
                      <a:headEnd type="none" w="med" len="med"/>
                      <a:tailEnd type="none" w="med" len="med"/>
                    </a:lnB>
                    <a:solidFill>
                      <a:schemeClr val="accent4">
                        <a:lumMod val="20000"/>
                        <a:lumOff val="80000"/>
                      </a:schemeClr>
                    </a:solidFill>
                  </a:tcPr>
                </a:tc>
                <a:tc>
                  <a:txBody>
                    <a:bodyPr/>
                    <a:lstStyle/>
                    <a:p>
                      <a:r>
                        <a:rPr lang="fi-FI" sz="1800" dirty="0">
                          <a:effectLst/>
                        </a:rPr>
                        <a:t>Aamupala: puurot retkikeittimellä, leipää</a:t>
                      </a:r>
                    </a:p>
                  </a:txBody>
                  <a:tcPr marL="58802" marR="58802" marT="29401" marB="29401" anchor="ctr">
                    <a:lnL>
                      <a:noFill/>
                    </a:lnL>
                    <a:lnR>
                      <a:noFill/>
                    </a:lnR>
                    <a:lnT>
                      <a:noFill/>
                    </a:lnT>
                    <a:lnB w="9525" cap="flat" cmpd="sng" algn="ctr">
                      <a:solidFill>
                        <a:srgbClr val="F1F4EA"/>
                      </a:solidFill>
                      <a:prstDash val="solid"/>
                      <a:round/>
                      <a:headEnd type="none" w="med" len="med"/>
                      <a:tailEnd type="none" w="med" len="med"/>
                    </a:lnB>
                    <a:solidFill>
                      <a:schemeClr val="accent2">
                        <a:lumMod val="40000"/>
                        <a:lumOff val="60000"/>
                      </a:schemeClr>
                    </a:solidFill>
                  </a:tcPr>
                </a:tc>
                <a:tc>
                  <a:txBody>
                    <a:bodyPr/>
                    <a:lstStyle/>
                    <a:p>
                      <a:r>
                        <a:rPr lang="fi-FI" sz="1800" dirty="0">
                          <a:effectLst/>
                        </a:rPr>
                        <a:t>Aamupala: puurot retkikeittimellä, leipää</a:t>
                      </a:r>
                    </a:p>
                  </a:txBody>
                  <a:tcPr marL="58802" marR="58802" marT="29401" marB="29401" anchor="ctr">
                    <a:lnL>
                      <a:noFill/>
                    </a:lnL>
                    <a:lnR>
                      <a:noFill/>
                    </a:lnR>
                    <a:lnT>
                      <a:noFill/>
                    </a:lnT>
                    <a:lnB w="9525" cap="flat" cmpd="sng" algn="ctr">
                      <a:solidFill>
                        <a:srgbClr val="F1F4EA"/>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1"/>
                  </a:ext>
                </a:extLst>
              </a:tr>
              <a:tr h="466764">
                <a:tc>
                  <a:txBody>
                    <a:bodyPr/>
                    <a:lstStyle/>
                    <a:p>
                      <a:r>
                        <a:rPr lang="fi-FI" sz="1800" dirty="0">
                          <a:effectLst/>
                        </a:rPr>
                        <a:t>Lounas patikalla</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800" dirty="0">
                          <a:effectLst/>
                        </a:rPr>
                        <a:t>Lounas</a:t>
                      </a:r>
                      <a:r>
                        <a:rPr lang="fi-FI" sz="1800" baseline="0" dirty="0">
                          <a:effectLst/>
                        </a:rPr>
                        <a:t> </a:t>
                      </a:r>
                      <a:r>
                        <a:rPr lang="fi-FI" sz="1800" dirty="0">
                          <a:effectLst/>
                        </a:rPr>
                        <a:t>retkikeittimellä</a:t>
                      </a:r>
                    </a:p>
                    <a:p>
                      <a:endParaRPr lang="fi-FI" sz="1800" dirty="0">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800" dirty="0">
                          <a:effectLst/>
                        </a:rPr>
                        <a:t>Lounas retkikeittimellä</a:t>
                      </a:r>
                    </a:p>
                    <a:p>
                      <a:endParaRPr lang="fi-FI" sz="1800" dirty="0">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2"/>
                  </a:ext>
                </a:extLst>
              </a:tr>
              <a:tr h="757658">
                <a:tc>
                  <a:txBody>
                    <a:bodyPr/>
                    <a:lstStyle/>
                    <a:p>
                      <a:r>
                        <a:rPr lang="fi-FI" sz="1800" dirty="0">
                          <a:effectLst/>
                        </a:rPr>
                        <a:t>Välipalat:</a:t>
                      </a:r>
                      <a:r>
                        <a:rPr lang="fi-FI" sz="1800" baseline="0" dirty="0">
                          <a:effectLst/>
                        </a:rPr>
                        <a:t> patukkaa, pähkinää, rusinaa…</a:t>
                      </a:r>
                      <a:endParaRPr lang="fi-FI" sz="1800" dirty="0">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800" dirty="0">
                          <a:effectLst/>
                        </a:rPr>
                        <a:t>Välipala</a:t>
                      </a:r>
                    </a:p>
                    <a:p>
                      <a:endParaRPr lang="fi-FI" sz="1800" dirty="0">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800" dirty="0">
                          <a:effectLst/>
                        </a:rPr>
                        <a:t>Välipala</a:t>
                      </a:r>
                    </a:p>
                    <a:p>
                      <a:endParaRPr lang="fi-FI" sz="1800" dirty="0">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3"/>
                  </a:ext>
                </a:extLst>
              </a:tr>
              <a:tr h="10998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800" dirty="0">
                          <a:effectLst/>
                        </a:rPr>
                        <a:t>Päivällinen:</a:t>
                      </a:r>
                      <a:r>
                        <a:rPr lang="fi-FI" sz="1800" baseline="0" dirty="0">
                          <a:effectLst/>
                        </a:rPr>
                        <a:t> retkikeittimellä kaverin kanssa</a:t>
                      </a:r>
                      <a:endParaRPr lang="fi-FI" sz="1800" dirty="0">
                        <a:effectLst/>
                      </a:endParaRPr>
                    </a:p>
                    <a:p>
                      <a:endParaRPr lang="fi-FI" sz="1800" dirty="0">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800" dirty="0">
                          <a:effectLst/>
                        </a:rPr>
                        <a:t>Päivällinen: </a:t>
                      </a:r>
                      <a:r>
                        <a:rPr lang="fi-FI" sz="1800" baseline="0" dirty="0">
                          <a:effectLst/>
                        </a:rPr>
                        <a:t>retkikeittimellä kaverin kanssa</a:t>
                      </a:r>
                      <a:endParaRPr lang="fi-FI" sz="1800" dirty="0">
                        <a:effectLst/>
                      </a:endParaRPr>
                    </a:p>
                    <a:p>
                      <a:endParaRPr lang="fi-FI" sz="1800" dirty="0">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800" dirty="0">
                          <a:effectLst/>
                        </a:rPr>
                        <a:t>Päivällinen: </a:t>
                      </a:r>
                      <a:r>
                        <a:rPr lang="fi-FI" sz="1800" baseline="0" dirty="0" err="1">
                          <a:effectLst/>
                        </a:rPr>
                        <a:t>Kiilopäällä</a:t>
                      </a:r>
                      <a:endParaRPr lang="fi-FI" sz="1800" dirty="0">
                        <a:effectLst/>
                      </a:endParaRPr>
                    </a:p>
                    <a:p>
                      <a:endParaRPr lang="fi-FI" sz="1800" dirty="0">
                        <a:effectLst/>
                      </a:endParaRP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4"/>
                  </a:ext>
                </a:extLst>
              </a:tr>
              <a:tr h="1099815">
                <a:tc>
                  <a:txBody>
                    <a:bodyPr/>
                    <a:lstStyle/>
                    <a:p>
                      <a:r>
                        <a:rPr lang="fi-FI" sz="1800" dirty="0">
                          <a:effectLst/>
                        </a:rPr>
                        <a:t>Iltapala leirissä</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4">
                        <a:lumMod val="20000"/>
                        <a:lumOff val="80000"/>
                      </a:schemeClr>
                    </a:solidFill>
                  </a:tcPr>
                </a:tc>
                <a:tc>
                  <a:txBody>
                    <a:bodyPr/>
                    <a:lstStyle/>
                    <a:p>
                      <a:r>
                        <a:rPr lang="fi-FI" sz="1800" dirty="0">
                          <a:effectLst/>
                        </a:rPr>
                        <a:t>Iltapala leirissä (lettukestit)</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2">
                        <a:lumMod val="40000"/>
                        <a:lumOff val="60000"/>
                      </a:schemeClr>
                    </a:solidFill>
                  </a:tcPr>
                </a:tc>
                <a:tc>
                  <a:txBody>
                    <a:bodyPr/>
                    <a:lstStyle/>
                    <a:p>
                      <a:r>
                        <a:rPr lang="fi-FI" sz="1800" dirty="0">
                          <a:effectLst/>
                        </a:rPr>
                        <a:t>Iltapala kotimatkalla</a:t>
                      </a:r>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5"/>
                  </a:ext>
                </a:extLst>
              </a:tr>
              <a:tr h="466764">
                <a:tc>
                  <a:txBody>
                    <a:bodyPr/>
                    <a:lstStyle/>
                    <a:p>
                      <a:endParaRPr lang="fi-FI" dirty="0"/>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4">
                        <a:lumMod val="20000"/>
                        <a:lumOff val="80000"/>
                      </a:schemeClr>
                    </a:solidFill>
                  </a:tcPr>
                </a:tc>
                <a:tc>
                  <a:txBody>
                    <a:bodyPr/>
                    <a:lstStyle/>
                    <a:p>
                      <a:endParaRPr lang="fi-FI" dirty="0"/>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2">
                        <a:lumMod val="40000"/>
                        <a:lumOff val="60000"/>
                      </a:schemeClr>
                    </a:solidFill>
                  </a:tcPr>
                </a:tc>
                <a:tc>
                  <a:txBody>
                    <a:bodyPr/>
                    <a:lstStyle/>
                    <a:p>
                      <a:endParaRPr lang="fi-FI" dirty="0"/>
                    </a:p>
                  </a:txBody>
                  <a:tcPr marL="58802" marR="58802" marT="29401" marB="29401" anchor="ctr">
                    <a:lnL>
                      <a:noFill/>
                    </a:lnL>
                    <a:lnR>
                      <a:noFill/>
                    </a:lnR>
                    <a:lnT w="9525" cap="flat" cmpd="sng" algn="ctr">
                      <a:solidFill>
                        <a:srgbClr val="F1F4EA"/>
                      </a:solidFill>
                      <a:prstDash val="solid"/>
                      <a:round/>
                      <a:headEnd type="none" w="med" len="med"/>
                      <a:tailEnd type="none" w="med" len="med"/>
                    </a:lnT>
                    <a:lnB w="9525" cap="flat" cmpd="sng" algn="ctr">
                      <a:solidFill>
                        <a:srgbClr val="F1F4EA"/>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6"/>
                  </a:ext>
                </a:extLst>
              </a:tr>
            </a:tbl>
          </a:graphicData>
        </a:graphic>
      </p:graphicFrame>
      <p:sp>
        <p:nvSpPr>
          <p:cNvPr id="5" name="Rectangle 1"/>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73945977"/>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593</TotalTime>
  <Words>496</Words>
  <Application>Microsoft Office PowerPoint</Application>
  <PresentationFormat>Laajakuva</PresentationFormat>
  <Paragraphs>102</Paragraphs>
  <Slides>11</Slides>
  <Notes>1</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11</vt:i4>
      </vt:variant>
    </vt:vector>
  </HeadingPairs>
  <TitlesOfParts>
    <vt:vector size="18" baseType="lpstr">
      <vt:lpstr>adelle-condensed</vt:lpstr>
      <vt:lpstr>Arial</vt:lpstr>
      <vt:lpstr>Calibri</vt:lpstr>
      <vt:lpstr>Calibri Light</vt:lpstr>
      <vt:lpstr>Open Sans</vt:lpstr>
      <vt:lpstr>Wingdings</vt:lpstr>
      <vt:lpstr>Office-teema</vt:lpstr>
      <vt:lpstr>LI09 VAELLUS</vt:lpstr>
      <vt:lpstr>  Sisältö</vt:lpstr>
      <vt:lpstr>LI09 VAELLUS 2025</vt:lpstr>
      <vt:lpstr>Opintojakson pelisäännöt</vt:lpstr>
      <vt:lpstr>Vaelluksen ohjelma</vt:lpstr>
      <vt:lpstr>Vaelluksen ohjelma</vt:lpstr>
      <vt:lpstr>Vaelluksen ohjelma</vt:lpstr>
      <vt:lpstr>Varustelista vaellukselle</vt:lpstr>
      <vt:lpstr>Ruokailut:</vt:lpstr>
      <vt:lpstr>Ravinto</vt:lpstr>
      <vt:lpstr>Varusteet</vt:lpstr>
    </vt:vector>
  </TitlesOfParts>
  <Company>Seinäjoen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LI07 Vaelluskurssi</dc:title>
  <dc:creator>Petri Karjalainen</dc:creator>
  <cp:lastModifiedBy>Petri Karjalainen</cp:lastModifiedBy>
  <cp:revision>67</cp:revision>
  <dcterms:created xsi:type="dcterms:W3CDTF">2018-08-06T07:24:40Z</dcterms:created>
  <dcterms:modified xsi:type="dcterms:W3CDTF">2025-08-04T10:11:01Z</dcterms:modified>
</cp:coreProperties>
</file>