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3716000" cx="24384000"/>
  <p:notesSz cx="6794500" cy="9931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ihBPBzIIcD4dheQKadpWRU4AlU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9604E86-91A9-4748-B61A-92CAAF26FA4A}">
  <a:tblStyle styleId="{C9604E86-91A9-4748-B61A-92CAAF26FA4A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EEF8"/>
          </a:solidFill>
        </a:fill>
      </a:tcStyle>
    </a:wholeTbl>
    <a:band1H>
      <a:tcTxStyle/>
      <a:tcStyle>
        <a:fill>
          <a:solidFill>
            <a:srgbClr val="CADCF1"/>
          </a:solidFill>
        </a:fill>
      </a:tcStyle>
    </a:band1H>
    <a:band2H>
      <a:tcTxStyle/>
    </a:band2H>
    <a:band1V>
      <a:tcTxStyle/>
      <a:tcStyle>
        <a:fill>
          <a:solidFill>
            <a:srgbClr val="CADCF1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5" name="Google Shape;65;p1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2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/>
          <p:nvPr>
            <p:ph idx="1" type="body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3:notes"/>
          <p:cNvSpPr/>
          <p:nvPr>
            <p:ph idx="2" type="sldImg"/>
          </p:nvPr>
        </p:nvSpPr>
        <p:spPr>
          <a:xfrm>
            <a:off x="419100" y="1241425"/>
            <a:ext cx="5956300" cy="33512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b="1" sz="9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b="1" sz="66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8" name="Google Shape;18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" type="body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6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/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7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r>
              <a:t/>
            </a:r>
            <a:endParaRPr b="0" i="0" sz="3024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7"/>
          <p:cNvSpPr txBox="1"/>
          <p:nvPr>
            <p:ph idx="1" type="body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2" type="body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indent="-5715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indent="-5334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2" type="sldNum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/>
          <p:nvPr>
            <p:ph idx="2" type="pic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8"/>
          <p:cNvSpPr txBox="1"/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8"/>
          <p:cNvSpPr txBox="1"/>
          <p:nvPr>
            <p:ph idx="1" type="body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9"/>
          <p:cNvSpPr/>
          <p:nvPr>
            <p:ph idx="2" type="pic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9"/>
          <p:cNvSpPr/>
          <p:nvPr>
            <p:ph idx="4" type="pic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9"/>
          <p:cNvSpPr txBox="1"/>
          <p:nvPr>
            <p:ph idx="5" type="body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9"/>
          <p:cNvSpPr/>
          <p:nvPr>
            <p:ph idx="6" type="pic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9"/>
          <p:cNvSpPr txBox="1"/>
          <p:nvPr>
            <p:ph idx="7" type="body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9"/>
          <p:cNvSpPr/>
          <p:nvPr>
            <p:ph idx="8" type="pic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/>
          <p:nvPr>
            <p:ph idx="11" type="ftr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2" type="body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3" type="body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4" type="body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b="1" sz="4800">
                <a:solidFill>
                  <a:srgbClr val="575757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59" name="Google Shape;59;p10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" name="Google Shape;60;p10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2" name="Google Shape;62;p10"/>
          <p:cNvSpPr txBox="1"/>
          <p:nvPr>
            <p:ph idx="11" type="ftr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b="0" i="0" sz="8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b="0" i="0" sz="5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533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5080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572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572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572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572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572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572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02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53663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13. Tieteiden voittokulku</a:t>
            </a:r>
            <a:br>
              <a:rPr lang="fi-FI"/>
            </a:br>
            <a:br>
              <a:rPr lang="fi-FI"/>
            </a:br>
            <a:r>
              <a:rPr lang="fi-FI"/>
              <a:t>TIETOISKU: </a:t>
            </a:r>
            <a:br>
              <a:rPr lang="fi-FI"/>
            </a:br>
            <a:r>
              <a:rPr lang="fi-FI"/>
              <a:t>1800-LUVUN SUURET AATTEET</a:t>
            </a:r>
            <a:endParaRPr/>
          </a:p>
        </p:txBody>
      </p:sp>
      <p:sp>
        <p:nvSpPr>
          <p:cNvPr id="68" name="Google Shape;68;p1"/>
          <p:cNvSpPr txBox="1"/>
          <p:nvPr>
            <p:ph idx="2" type="body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69" name="Google Shape;69;p1"/>
          <p:cNvSpPr txBox="1"/>
          <p:nvPr>
            <p:ph idx="1" type="body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5" name="Google Shape;75;p2"/>
          <p:cNvSpPr txBox="1"/>
          <p:nvPr>
            <p:ph idx="1" type="body"/>
          </p:nvPr>
        </p:nvSpPr>
        <p:spPr>
          <a:xfrm>
            <a:off x="1676400" y="6858000"/>
            <a:ext cx="21163546" cy="5246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76" name="Google Shape;76;p2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graphicFrame>
        <p:nvGraphicFramePr>
          <p:cNvPr id="77" name="Google Shape;77;p2"/>
          <p:cNvGraphicFramePr/>
          <p:nvPr/>
        </p:nvGraphicFramePr>
        <p:xfrm>
          <a:off x="0" y="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{C9604E86-91A9-4748-B61A-92CAAF26FA4A}</a:tableStyleId>
              </a:tblPr>
              <a:tblGrid>
                <a:gridCol w="2951375"/>
                <a:gridCol w="6264800"/>
                <a:gridCol w="5113425"/>
                <a:gridCol w="4824675"/>
                <a:gridCol w="5229725"/>
              </a:tblGrid>
              <a:tr h="1512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1800-luvun ismejä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nationalismi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poliittinen liberalismi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/>
                        <a:t>k</a:t>
                      </a:r>
                      <a:r>
                        <a:rPr lang="fi-FI" sz="3500" u="none" cap="none" strike="noStrike"/>
                        <a:t>onservatismi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sosialismi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</a:tr>
              <a:tr h="4299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Miksi syntyi?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romantiikan kiinnostus kansoihin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taistelu Napoleonia vastaan yhdisti kansoja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jatkoi valistuksesta alkanutta porvariston taistelua aatelia ja yksinvaltaa vastaan, myös kirkon asema nähtiin liian vahvana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syntyi vastustamaan valistuksen ja liberalismin ajamia muutoksia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teollistuminen lisäsi yhteiskunnallisia ongelmia, jotka työväki halusi poistaa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</a:tr>
              <a:tr h="2906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Ketkä kannattivat?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romantiikan omaksunut keskiluokka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armeija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poliittista valtaa vailla ollut vaurastunut porvaristo	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ne, jotka olivat vallassa: hallitsijat, kirkko ja aateli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kaupunkien ja maaseudun työläiset; yhteiskunnan huono-osaiset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C5C5"/>
                    </a:solidFill>
                  </a:tcPr>
                </a:tc>
              </a:tr>
              <a:tr h="4996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Mitä asioita ajoi?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oman kansan korostaminen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kansalle oma valtio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valtio yksilöä tärkeämpi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tavoitteena isänmaallinen, uskollinen kansa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tasa-arvoa, mutta ei demokratiaa, vaikutusvaltaa varallisuuden mukaan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suvaitsevaisuus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valtion aseman rajoittaminen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ihmiset eivät tasa-arvoisia, viisaampien tulee hallita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hitaita muutoksia ylhäältä johdettuna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yhteiskunnalliset erot poistettava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tasa-arvoa vaikka väkivallalla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vallankumous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/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3" name="Google Shape;83;p3"/>
          <p:cNvSpPr txBox="1"/>
          <p:nvPr>
            <p:ph idx="1" type="body"/>
          </p:nvPr>
        </p:nvSpPr>
        <p:spPr>
          <a:xfrm>
            <a:off x="1676400" y="6858000"/>
            <a:ext cx="21163546" cy="30121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4" name="Google Shape;84;p3"/>
          <p:cNvSpPr txBox="1"/>
          <p:nvPr>
            <p:ph idx="12" type="sldNum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graphicFrame>
        <p:nvGraphicFramePr>
          <p:cNvPr id="85" name="Google Shape;85;p3"/>
          <p:cNvGraphicFramePr/>
          <p:nvPr/>
        </p:nvGraphicFramePr>
        <p:xfrm>
          <a:off x="0" y="-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{C9604E86-91A9-4748-B61A-92CAAF26FA4A}</a:tableStyleId>
              </a:tblPr>
              <a:tblGrid>
                <a:gridCol w="2904575"/>
                <a:gridCol w="5413525"/>
                <a:gridCol w="5604375"/>
                <a:gridCol w="5231800"/>
                <a:gridCol w="5229725"/>
              </a:tblGrid>
              <a:tr h="1529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1800-luvun ismejä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nationalismi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poliittinen liberalismi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/>
                        <a:t>k</a:t>
                      </a:r>
                      <a:r>
                        <a:rPr lang="fi-FI" sz="3500" u="none" cap="none" strike="noStrike"/>
                        <a:t>onservatismi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sosialismi</a:t>
                      </a:r>
                      <a:endParaRPr/>
                    </a:p>
                  </a:txBody>
                  <a:tcPr marT="45725" marB="45725" marR="91450" marL="91450">
                    <a:solidFill>
                      <a:schemeClr val="accent5"/>
                    </a:solidFill>
                  </a:tcPr>
                </a:tc>
              </a:tr>
              <a:tr h="5468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Vaikutus Eurooppaan?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yhdisti kansalaisia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synnytti uusia valtioita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hajotti monikansallisia valtioita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kansojen kilpailu johti imperialismiin ja ensimmäiseen maailmansotaan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äänioikeuden laajentaminen ensin porvaristolle ja vähitellen kaikille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uudistusten jyrkkä vastustaminen lisäsi sosialismin kannatusta (esim. Venäjä)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C5C5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Neuvosto-Venäjän synty</a:t>
                      </a:r>
                      <a:endParaRPr/>
                    </a:p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kommunistisen vallankumouksen pelko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C5C5"/>
                    </a:solidFill>
                  </a:tcPr>
                </a:tc>
              </a:tr>
              <a:tr h="4628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3500" u="none" cap="none" strike="noStrike"/>
                        <a:t>Muuta?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nationalismia tuettiin rotuopilla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taloudellinen liberalismi syntyi jo 1770-luvulla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perusteet aatteelle haettiin usein uskonnosta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  <a:tc>
                  <a:txBody>
                    <a:bodyPr/>
                    <a:lstStyle/>
                    <a:p>
                      <a:pPr indent="-45720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Char char="•"/>
                      </a:pPr>
                      <a:r>
                        <a:rPr lang="fi-FI" sz="3500" u="none" cap="none" strike="noStrike"/>
                        <a:t>osa hylkäsi väkivallan keinona ajaa muutoksia, syntyi sosialidemokratia</a:t>
                      </a:r>
                      <a:endParaRPr/>
                    </a:p>
                  </a:txBody>
                  <a:tcPr marT="45725" marB="45725" marR="91450" marL="91450">
                    <a:solidFill>
                      <a:srgbClr val="FF8C8C"/>
                    </a:solidFill>
                  </a:tcPr>
                </a:tc>
              </a:tr>
            </a:tbl>
          </a:graphicData>
        </a:graphic>
      </p:graphicFrame>
      <p:sp>
        <p:nvSpPr>
          <p:cNvPr id="86" name="Google Shape;86;p3"/>
          <p:cNvSpPr txBox="1"/>
          <p:nvPr>
            <p:ph idx="11" type="ftr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4, Luku 13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Peuraharju Arita</dc:creator>
</cp:coreProperties>
</file>