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i-FI" smtClean="0"/>
              <a:t>Muokkaa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1/20/2021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i-FI" smtClean="0"/>
              <a:t>Muokkaa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1/20/2021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i-FI" smtClean="0"/>
              <a:t>Muokkaa perustyyl. napsautt.</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8" name="Date Placeholder 7"/>
          <p:cNvSpPr>
            <a:spLocks noGrp="1"/>
          </p:cNvSpPr>
          <p:nvPr>
            <p:ph type="dt" sz="half" idx="10"/>
          </p:nvPr>
        </p:nvSpPr>
        <p:spPr/>
        <p:txBody>
          <a:bodyPr/>
          <a:lstStyle/>
          <a:p>
            <a:fld id="{1CF131DD-A141-4471-BCF9-C6073EDD7E20}" type="datetimeFigureOut">
              <a:rPr lang="en-US" dirty="0"/>
              <a:t>1/20/2021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1/20/2021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1/20/2021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ov6OwblYV-Q"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ZYMZr9nEdU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Tieteiden voittokulku</a:t>
            </a:r>
            <a:endParaRPr lang="fi-FI" dirty="0"/>
          </a:p>
        </p:txBody>
      </p:sp>
      <p:sp>
        <p:nvSpPr>
          <p:cNvPr id="3" name="Alaotsikko 2"/>
          <p:cNvSpPr>
            <a:spLocks noGrp="1"/>
          </p:cNvSpPr>
          <p:nvPr>
            <p:ph type="subTitle" idx="1"/>
          </p:nvPr>
        </p:nvSpPr>
        <p:spPr/>
        <p:txBody>
          <a:bodyPr/>
          <a:lstStyle/>
          <a:p>
            <a:r>
              <a:rPr lang="fi-FI" dirty="0" smtClean="0"/>
              <a:t>Darwin ja evoluutioteoria</a:t>
            </a:r>
            <a:endParaRPr lang="fi-FI" dirty="0"/>
          </a:p>
        </p:txBody>
      </p:sp>
    </p:spTree>
    <p:extLst>
      <p:ext uri="{BB962C8B-B14F-4D97-AF65-F5344CB8AC3E}">
        <p14:creationId xmlns:p14="http://schemas.microsoft.com/office/powerpoint/2010/main" val="2502902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Darwin – Lajien synty</a:t>
            </a:r>
            <a:endParaRPr lang="fi-FI" dirty="0"/>
          </a:p>
        </p:txBody>
      </p:sp>
      <p:sp>
        <p:nvSpPr>
          <p:cNvPr id="3" name="Sisällön paikkamerkki 2"/>
          <p:cNvSpPr>
            <a:spLocks noGrp="1"/>
          </p:cNvSpPr>
          <p:nvPr>
            <p:ph idx="1"/>
          </p:nvPr>
        </p:nvSpPr>
        <p:spPr/>
        <p:txBody>
          <a:bodyPr/>
          <a:lstStyle/>
          <a:p>
            <a:pPr marL="0" lvl="0" indent="0">
              <a:spcBef>
                <a:spcPts val="400"/>
              </a:spcBef>
              <a:buClr>
                <a:schemeClr val="dk1"/>
              </a:buClr>
              <a:buSzPct val="55000"/>
              <a:buNone/>
            </a:pPr>
            <a:r>
              <a:rPr lang="fi-FI" sz="2800" i="1" dirty="0"/>
              <a:t>Jokainen joka uskoo minun tavallani, että kaikkien olentojen ruumiilliset ja henkiset elimet ovat kehittyneet luonnonvalinnan eli sopivamman eloonjäämisen sekä käytön että tavan kautta, myöntää noiden elinten muovautuneen sellaisiksi, että niiden haltijat voivat kilpailla menestyksekkäästi toisten olentojen kanssa ja siten lisääntyä määrältään.</a:t>
            </a:r>
          </a:p>
          <a:p>
            <a:pPr marL="457200" lvl="0" indent="-400050">
              <a:spcBef>
                <a:spcPts val="400"/>
              </a:spcBef>
              <a:buClr>
                <a:schemeClr val="dk1"/>
              </a:buClr>
              <a:buSzPct val="55000"/>
              <a:buNone/>
            </a:pPr>
            <a:r>
              <a:rPr lang="fi-FI" sz="2800" dirty="0"/>
              <a:t>                                Charles Darwin: Lajien synty 1859</a:t>
            </a:r>
          </a:p>
          <a:p>
            <a:endParaRPr lang="fi-FI" dirty="0"/>
          </a:p>
        </p:txBody>
      </p:sp>
    </p:spTree>
    <p:extLst>
      <p:ext uri="{BB962C8B-B14F-4D97-AF65-F5344CB8AC3E}">
        <p14:creationId xmlns:p14="http://schemas.microsoft.com/office/powerpoint/2010/main" val="417582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2"/>
          <a:stretch>
            <a:fillRect/>
          </a:stretch>
        </p:blipFill>
        <p:spPr>
          <a:xfrm>
            <a:off x="2950191" y="1219008"/>
            <a:ext cx="6291617" cy="4419983"/>
          </a:xfrm>
          <a:prstGeom prst="rect">
            <a:avLst/>
          </a:prstGeom>
        </p:spPr>
      </p:pic>
    </p:spTree>
    <p:extLst>
      <p:ext uri="{BB962C8B-B14F-4D97-AF65-F5344CB8AC3E}">
        <p14:creationId xmlns:p14="http://schemas.microsoft.com/office/powerpoint/2010/main" val="396568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Evoluutioteoria</a:t>
            </a:r>
            <a:endParaRPr lang="fi-FI" dirty="0"/>
          </a:p>
        </p:txBody>
      </p:sp>
      <p:sp>
        <p:nvSpPr>
          <p:cNvPr id="3" name="Sisällön paikkamerkki 2"/>
          <p:cNvSpPr>
            <a:spLocks noGrp="1"/>
          </p:cNvSpPr>
          <p:nvPr>
            <p:ph idx="1"/>
          </p:nvPr>
        </p:nvSpPr>
        <p:spPr/>
        <p:txBody>
          <a:bodyPr/>
          <a:lstStyle/>
          <a:p>
            <a:pPr>
              <a:buFont typeface="Wingdings" panose="05000000000000000000" pitchFamily="2" charset="2"/>
              <a:buChar char="q"/>
            </a:pPr>
            <a:r>
              <a:rPr lang="fi-FI" altLang="fi-FI" sz="2800" dirty="0"/>
              <a:t>Darwin ja lajien synty 1859</a:t>
            </a:r>
          </a:p>
          <a:p>
            <a:pPr>
              <a:buFont typeface="Wingdings" panose="05000000000000000000" pitchFamily="2" charset="2"/>
              <a:buChar char="q"/>
            </a:pPr>
            <a:r>
              <a:rPr lang="fi-FI" altLang="fi-FI" sz="2800" dirty="0"/>
              <a:t>Jatkuva taistelu – vahvin voittaa</a:t>
            </a:r>
          </a:p>
          <a:p>
            <a:pPr>
              <a:buFont typeface="Wingdings" panose="05000000000000000000" pitchFamily="2" charset="2"/>
              <a:buChar char="q"/>
            </a:pPr>
            <a:r>
              <a:rPr lang="fi-FI" altLang="fi-FI" sz="2800" dirty="0"/>
              <a:t>Usko luomiskertomukseen väheni → Korosti edistysuskoa</a:t>
            </a:r>
          </a:p>
          <a:p>
            <a:pPr>
              <a:buFont typeface="Wingdings" panose="05000000000000000000" pitchFamily="2" charset="2"/>
              <a:buChar char="q"/>
            </a:pPr>
            <a:r>
              <a:rPr lang="fi-FI" altLang="fi-FI" sz="2800" dirty="0"/>
              <a:t>Näkyi myöhemmin </a:t>
            </a:r>
            <a:r>
              <a:rPr lang="fi-FI" altLang="fi-FI" sz="2800" dirty="0" err="1"/>
              <a:t>sosiaalidarwinismina</a:t>
            </a:r>
            <a:r>
              <a:rPr lang="fi-FI" altLang="fi-FI" sz="2800" dirty="0"/>
              <a:t> ja </a:t>
            </a:r>
            <a:r>
              <a:rPr lang="fi-FI" altLang="fi-FI" sz="2800" dirty="0" err="1"/>
              <a:t>kulttuuridarwinismina</a:t>
            </a:r>
            <a:endParaRPr lang="fi-FI" altLang="fi-FI" sz="2800" dirty="0"/>
          </a:p>
          <a:p>
            <a:pPr>
              <a:buFont typeface="Wingdings" panose="05000000000000000000" pitchFamily="2" charset="2"/>
              <a:buChar char="q"/>
            </a:pPr>
            <a:r>
              <a:rPr lang="fi-FI" altLang="fi-FI" sz="2800" dirty="0">
                <a:hlinkClick r:id="rId2"/>
              </a:rPr>
              <a:t>https://www.youtube.com/watch?v=ov6OwblYV-Q</a:t>
            </a:r>
            <a:r>
              <a:rPr lang="fi-FI" altLang="fi-FI" sz="2800" dirty="0"/>
              <a:t> </a:t>
            </a:r>
          </a:p>
          <a:p>
            <a:endParaRPr lang="fi-FI" dirty="0"/>
          </a:p>
        </p:txBody>
      </p:sp>
    </p:spTree>
    <p:extLst>
      <p:ext uri="{BB962C8B-B14F-4D97-AF65-F5344CB8AC3E}">
        <p14:creationId xmlns:p14="http://schemas.microsoft.com/office/powerpoint/2010/main" val="361936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Tieteiden voittokulku</a:t>
            </a:r>
            <a:endParaRPr lang="fi-FI" dirty="0"/>
          </a:p>
        </p:txBody>
      </p:sp>
      <p:sp>
        <p:nvSpPr>
          <p:cNvPr id="5" name="Sisällön paikkamerkki 4"/>
          <p:cNvSpPr>
            <a:spLocks noGrp="1"/>
          </p:cNvSpPr>
          <p:nvPr>
            <p:ph sz="half" idx="1"/>
          </p:nvPr>
        </p:nvSpPr>
        <p:spPr/>
        <p:txBody>
          <a:bodyPr/>
          <a:lstStyle/>
          <a:p>
            <a:r>
              <a:rPr lang="fi-FI" altLang="fi-FI" sz="2400" b="1" dirty="0"/>
              <a:t>Fysiikka:</a:t>
            </a:r>
          </a:p>
          <a:p>
            <a:r>
              <a:rPr lang="fi-FI" altLang="fi-FI" b="1" dirty="0"/>
              <a:t>1. Sähköoppi </a:t>
            </a:r>
            <a:r>
              <a:rPr lang="fi-FI" altLang="fi-FI" dirty="0"/>
              <a:t>(hehkulamppu, sähkörautatie) → </a:t>
            </a:r>
            <a:r>
              <a:rPr lang="fi-FI" altLang="fi-FI" b="1" u="sng" dirty="0"/>
              <a:t>Suhteellisuusteoria</a:t>
            </a:r>
            <a:r>
              <a:rPr lang="fi-FI" altLang="fi-FI" dirty="0"/>
              <a:t> (Einstein)</a:t>
            </a:r>
          </a:p>
          <a:p>
            <a:r>
              <a:rPr lang="fi-FI" altLang="fi-FI" b="1" dirty="0"/>
              <a:t>2. Röntgen </a:t>
            </a:r>
            <a:r>
              <a:rPr lang="fi-FI" altLang="fi-FI" dirty="0"/>
              <a:t>(lääketiede)</a:t>
            </a:r>
          </a:p>
          <a:p>
            <a:endParaRPr lang="fi-FI" dirty="0"/>
          </a:p>
        </p:txBody>
      </p:sp>
      <p:sp>
        <p:nvSpPr>
          <p:cNvPr id="6" name="Sisällön paikkamerkki 5"/>
          <p:cNvSpPr>
            <a:spLocks noGrp="1"/>
          </p:cNvSpPr>
          <p:nvPr>
            <p:ph sz="half" idx="2"/>
          </p:nvPr>
        </p:nvSpPr>
        <p:spPr/>
        <p:txBody>
          <a:bodyPr/>
          <a:lstStyle/>
          <a:p>
            <a:r>
              <a:rPr lang="fi-FI" altLang="fi-FI" sz="2400" b="1" dirty="0"/>
              <a:t>Kemia:</a:t>
            </a:r>
          </a:p>
          <a:p>
            <a:r>
              <a:rPr lang="fi-FI" altLang="fi-FI" b="1" dirty="0"/>
              <a:t>1. Lääkeaineet, hygienia</a:t>
            </a:r>
          </a:p>
          <a:p>
            <a:r>
              <a:rPr lang="fi-FI" altLang="fi-FI" b="1" dirty="0"/>
              <a:t>2. Lannoitteet </a:t>
            </a:r>
            <a:r>
              <a:rPr lang="fi-FI" altLang="fi-FI" dirty="0"/>
              <a:t>(viljely)</a:t>
            </a:r>
          </a:p>
          <a:p>
            <a:endParaRPr lang="fi-FI" dirty="0"/>
          </a:p>
        </p:txBody>
      </p:sp>
    </p:spTree>
    <p:extLst>
      <p:ext uri="{BB962C8B-B14F-4D97-AF65-F5344CB8AC3E}">
        <p14:creationId xmlns:p14="http://schemas.microsoft.com/office/powerpoint/2010/main" val="230035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1000"/>
                                        <p:tgtEl>
                                          <p:spTgt spid="6">
                                            <p:txEl>
                                              <p:pRg st="1" end="1"/>
                                            </p:txEl>
                                          </p:spTgt>
                                        </p:tgtEl>
                                      </p:cBhvr>
                                    </p:animEffect>
                                    <p:anim calcmode="lin" valueType="num">
                                      <p:cBhvr>
                                        <p:cTn id="3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1000"/>
                                        <p:tgtEl>
                                          <p:spTgt spid="6">
                                            <p:txEl>
                                              <p:pRg st="2" end="2"/>
                                            </p:txEl>
                                          </p:spTgt>
                                        </p:tgtEl>
                                      </p:cBhvr>
                                    </p:animEffect>
                                    <p:anim calcmode="lin" valueType="num">
                                      <p:cBhvr>
                                        <p:cTn id="4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normAutofit fontScale="90000"/>
          </a:bodyPr>
          <a:lstStyle/>
          <a:p>
            <a:r>
              <a:rPr lang="fi-FI" dirty="0" smtClean="0"/>
              <a:t>Lääketiedettä 1800-luvun Englannissa</a:t>
            </a:r>
            <a:endParaRPr lang="fi-FI" dirty="0"/>
          </a:p>
        </p:txBody>
      </p:sp>
      <p:sp>
        <p:nvSpPr>
          <p:cNvPr id="6" name="Sisällön paikkamerkki 5"/>
          <p:cNvSpPr>
            <a:spLocks noGrp="1"/>
          </p:cNvSpPr>
          <p:nvPr>
            <p:ph idx="1"/>
          </p:nvPr>
        </p:nvSpPr>
        <p:spPr/>
        <p:txBody>
          <a:bodyPr/>
          <a:lstStyle/>
          <a:p>
            <a:pPr>
              <a:buFont typeface="Arial" panose="020B0604020202020204" pitchFamily="34" charset="0"/>
              <a:buChar char="•"/>
            </a:pPr>
            <a:r>
              <a:rPr lang="fi-FI" altLang="fi-FI" sz="3200" dirty="0"/>
              <a:t>Kuvat ovat melko raakoja, joten jos tuntuu pahalta – älä katso!</a:t>
            </a:r>
          </a:p>
          <a:p>
            <a:pPr>
              <a:buFont typeface="Arial" panose="020B0604020202020204" pitchFamily="34" charset="0"/>
              <a:buChar char="•"/>
            </a:pPr>
            <a:r>
              <a:rPr lang="fi-FI" altLang="fi-FI" sz="3200" dirty="0">
                <a:hlinkClick r:id="rId2"/>
              </a:rPr>
              <a:t>https://www.youtube.com/watch?v=ZYMZr9nEdUg</a:t>
            </a:r>
            <a:r>
              <a:rPr lang="fi-FI" altLang="fi-FI" sz="3200" dirty="0"/>
              <a:t> </a:t>
            </a:r>
          </a:p>
          <a:p>
            <a:endParaRPr lang="fi-FI" dirty="0"/>
          </a:p>
        </p:txBody>
      </p:sp>
    </p:spTree>
    <p:extLst>
      <p:ext uri="{BB962C8B-B14F-4D97-AF65-F5344CB8AC3E}">
        <p14:creationId xmlns:p14="http://schemas.microsoft.com/office/powerpoint/2010/main" val="822026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Yhteiskuntatieteet nousevat</a:t>
            </a:r>
            <a:endParaRPr lang="fi-FI" dirty="0"/>
          </a:p>
        </p:txBody>
      </p:sp>
      <p:sp>
        <p:nvSpPr>
          <p:cNvPr id="3" name="Sisällön paikkamerkki 2"/>
          <p:cNvSpPr>
            <a:spLocks noGrp="1"/>
          </p:cNvSpPr>
          <p:nvPr>
            <p:ph idx="1"/>
          </p:nvPr>
        </p:nvSpPr>
        <p:spPr/>
        <p:txBody>
          <a:bodyPr/>
          <a:lstStyle/>
          <a:p>
            <a:pPr>
              <a:buFont typeface="Wingdings" panose="05000000000000000000" pitchFamily="2" charset="2"/>
              <a:buChar char="§"/>
            </a:pPr>
            <a:r>
              <a:rPr lang="fi-FI" altLang="fi-FI" sz="2800" dirty="0"/>
              <a:t>Kehitys jatkui mm. sosiologian ja historian tutkimuksen kehityksessä</a:t>
            </a:r>
          </a:p>
          <a:p>
            <a:pPr>
              <a:buFont typeface="Wingdings" panose="05000000000000000000" pitchFamily="2" charset="2"/>
              <a:buChar char="§"/>
            </a:pPr>
            <a:r>
              <a:rPr lang="fi-FI" altLang="fi-FI" sz="2800" dirty="0"/>
              <a:t>Tiede ratkaisee kaikki ongelmat – positivismi (edistysusko)</a:t>
            </a:r>
          </a:p>
          <a:p>
            <a:endParaRPr lang="fi-FI" dirty="0"/>
          </a:p>
        </p:txBody>
      </p:sp>
    </p:spTree>
    <p:extLst>
      <p:ext uri="{BB962C8B-B14F-4D97-AF65-F5344CB8AC3E}">
        <p14:creationId xmlns:p14="http://schemas.microsoft.com/office/powerpoint/2010/main" val="414417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1800-luku – taiteiden kulta-aikaa</a:t>
            </a:r>
            <a:endParaRPr lang="fi-FI" dirty="0"/>
          </a:p>
        </p:txBody>
      </p:sp>
      <p:sp>
        <p:nvSpPr>
          <p:cNvPr id="3" name="Sisällön paikkamerkki 2"/>
          <p:cNvSpPr>
            <a:spLocks noGrp="1"/>
          </p:cNvSpPr>
          <p:nvPr>
            <p:ph idx="1"/>
          </p:nvPr>
        </p:nvSpPr>
        <p:spPr/>
        <p:txBody>
          <a:bodyPr>
            <a:normAutofit lnSpcReduction="10000"/>
          </a:bodyPr>
          <a:lstStyle/>
          <a:p>
            <a:pPr marL="91440" indent="-91440">
              <a:defRPr/>
            </a:pPr>
            <a:r>
              <a:rPr lang="fi-FI" altLang="fi-FI" sz="2400" dirty="0">
                <a:solidFill>
                  <a:schemeClr val="tx1">
                    <a:lumMod val="75000"/>
                    <a:lumOff val="25000"/>
                  </a:schemeClr>
                </a:solidFill>
              </a:rPr>
              <a:t>Taidesuuntauksia olivat esimerkiksi: </a:t>
            </a:r>
            <a:r>
              <a:rPr lang="fi-FI" altLang="fi-FI" sz="2400" u="sng" dirty="0">
                <a:solidFill>
                  <a:schemeClr val="tx1">
                    <a:lumMod val="75000"/>
                    <a:lumOff val="25000"/>
                  </a:schemeClr>
                </a:solidFill>
              </a:rPr>
              <a:t>uusklassismi</a:t>
            </a:r>
            <a:r>
              <a:rPr lang="fi-FI" altLang="fi-FI" sz="2400" dirty="0">
                <a:solidFill>
                  <a:schemeClr val="tx1">
                    <a:lumMod val="75000"/>
                    <a:lumOff val="25000"/>
                  </a:schemeClr>
                </a:solidFill>
              </a:rPr>
              <a:t>, </a:t>
            </a:r>
            <a:r>
              <a:rPr lang="fi-FI" altLang="fi-FI" sz="2400" u="sng" dirty="0">
                <a:solidFill>
                  <a:schemeClr val="tx1">
                    <a:lumMod val="75000"/>
                    <a:lumOff val="25000"/>
                  </a:schemeClr>
                </a:solidFill>
              </a:rPr>
              <a:t>romantiikka</a:t>
            </a:r>
            <a:r>
              <a:rPr lang="fi-FI" altLang="fi-FI" sz="2400" dirty="0">
                <a:solidFill>
                  <a:schemeClr val="tx1">
                    <a:lumMod val="75000"/>
                    <a:lumOff val="25000"/>
                  </a:schemeClr>
                </a:solidFill>
              </a:rPr>
              <a:t>, naturalismi, </a:t>
            </a:r>
            <a:r>
              <a:rPr lang="fi-FI" altLang="fi-FI" sz="2400" u="sng" dirty="0">
                <a:solidFill>
                  <a:schemeClr val="tx1">
                    <a:lumMod val="75000"/>
                    <a:lumOff val="25000"/>
                  </a:schemeClr>
                </a:solidFill>
              </a:rPr>
              <a:t>realismi, impressionismi</a:t>
            </a:r>
            <a:r>
              <a:rPr lang="fi-FI" altLang="fi-FI" sz="2400" dirty="0">
                <a:solidFill>
                  <a:schemeClr val="tx1">
                    <a:lumMod val="75000"/>
                    <a:lumOff val="25000"/>
                  </a:schemeClr>
                </a:solidFill>
              </a:rPr>
              <a:t>, ekspressionismi ja kansallisromantiikka</a:t>
            </a:r>
          </a:p>
          <a:p>
            <a:pPr marL="91440" indent="-91440">
              <a:defRPr/>
            </a:pPr>
            <a:r>
              <a:rPr lang="fi-FI" altLang="fi-FI" sz="2400" b="1" dirty="0">
                <a:solidFill>
                  <a:schemeClr val="tx1">
                    <a:lumMod val="75000"/>
                    <a:lumOff val="25000"/>
                  </a:schemeClr>
                </a:solidFill>
              </a:rPr>
              <a:t>Tyylit vaihtuivat nopeasti ja aikakaudet menivät päällekkäin</a:t>
            </a:r>
          </a:p>
          <a:p>
            <a:pPr marL="91440" indent="-91440">
              <a:defRPr/>
            </a:pPr>
            <a:r>
              <a:rPr lang="fi-FI" altLang="fi-FI" sz="2400" dirty="0">
                <a:solidFill>
                  <a:schemeClr val="tx1">
                    <a:lumMod val="75000"/>
                    <a:lumOff val="25000"/>
                  </a:schemeClr>
                </a:solidFill>
              </a:rPr>
              <a:t>Ei yhtä hallitsevaa tyylisuuntaa</a:t>
            </a:r>
          </a:p>
          <a:p>
            <a:pPr marL="91440" indent="-91440">
              <a:defRPr/>
            </a:pPr>
            <a:r>
              <a:rPr lang="fi-FI" altLang="fi-FI" sz="2400" dirty="0">
                <a:solidFill>
                  <a:schemeClr val="tx1">
                    <a:lumMod val="75000"/>
                    <a:lumOff val="25000"/>
                  </a:schemeClr>
                </a:solidFill>
              </a:rPr>
              <a:t>Taiteiden kysyntä kasvoi → porvaristo oli vaurastunut, mikä kasvatti kysyntää, samoin väestönkasvu, kaupungistuminen ja lukutaidon yleistyminen</a:t>
            </a:r>
          </a:p>
          <a:p>
            <a:pPr marL="91440" indent="-91440">
              <a:defRPr/>
            </a:pPr>
            <a:r>
              <a:rPr lang="fi-FI" altLang="fi-FI" sz="2400" b="1" dirty="0">
                <a:solidFill>
                  <a:schemeClr val="tx1">
                    <a:lumMod val="75000"/>
                    <a:lumOff val="25000"/>
                  </a:schemeClr>
                </a:solidFill>
              </a:rPr>
              <a:t>Teollistuminen vaikutti taiteisiin – myös teollisuuden rakennukset miellettiin taiteeksi</a:t>
            </a:r>
          </a:p>
          <a:p>
            <a:endParaRPr lang="fi-FI" dirty="0"/>
          </a:p>
        </p:txBody>
      </p:sp>
    </p:spTree>
    <p:extLst>
      <p:ext uri="{BB962C8B-B14F-4D97-AF65-F5344CB8AC3E}">
        <p14:creationId xmlns:p14="http://schemas.microsoft.com/office/powerpoint/2010/main" val="419083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TotalTime>
  <Words>221</Words>
  <Application>Microsoft Office PowerPoint</Application>
  <PresentationFormat>Laajakuva</PresentationFormat>
  <Paragraphs>30</Paragraphs>
  <Slides>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Arial</vt:lpstr>
      <vt:lpstr>Century Gothic</vt:lpstr>
      <vt:lpstr>Garamond</vt:lpstr>
      <vt:lpstr>Wingdings</vt:lpstr>
      <vt:lpstr>Savon</vt:lpstr>
      <vt:lpstr>Tieteiden voittokulku</vt:lpstr>
      <vt:lpstr>Darwin – Lajien synty</vt:lpstr>
      <vt:lpstr>PowerPoint-esitys</vt:lpstr>
      <vt:lpstr>Evoluutioteoria</vt:lpstr>
      <vt:lpstr>Tieteiden voittokulku</vt:lpstr>
      <vt:lpstr>Lääketiedettä 1800-luvun Englannissa</vt:lpstr>
      <vt:lpstr>Yhteiskuntatieteet nousevat</vt:lpstr>
      <vt:lpstr>1800-luku – taiteiden kulta-aikaa</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Tieteiden voittokulku</dc:title>
  <dc:creator>Helenius Niki</dc:creator>
  <cp:lastModifiedBy>Helenius Niki</cp:lastModifiedBy>
  <cp:revision>1</cp:revision>
  <dcterms:created xsi:type="dcterms:W3CDTF">2021-01-20T21:22:59Z</dcterms:created>
  <dcterms:modified xsi:type="dcterms:W3CDTF">2021-01-20T21:30:38Z</dcterms:modified>
</cp:coreProperties>
</file>