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216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863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3762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019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2978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257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8782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182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698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078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379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887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94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987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151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255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146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13DF560-02F9-4F04-8834-2A7AC5C30A1E}" type="datetimeFigureOut">
              <a:rPr lang="fi-FI" smtClean="0"/>
              <a:t>31.8.2023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B8E97BE-9D63-4A6F-A60F-1D825EBC1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6313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8229600" cy="4048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i-FI" sz="2800" dirty="0" err="1" smtClean="0"/>
              <a:t>Structure</a:t>
            </a:r>
            <a:r>
              <a:rPr lang="fi-FI" sz="2800" dirty="0" smtClean="0"/>
              <a:t> 1.4: </a:t>
            </a:r>
            <a:r>
              <a:rPr lang="fi-FI" sz="2800" dirty="0" err="1"/>
              <a:t>Stoichiometry</a:t>
            </a:r>
            <a:endParaRPr lang="fi-FI" sz="280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idx="1"/>
          </p:nvPr>
        </p:nvSpPr>
        <p:spPr>
          <a:xfrm>
            <a:off x="1524001" y="476250"/>
            <a:ext cx="5076825" cy="5761038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Calculate the </a:t>
            </a:r>
            <a:r>
              <a:rPr lang="en-US" dirty="0" smtClean="0"/>
              <a:t>number </a:t>
            </a:r>
            <a:r>
              <a:rPr lang="en-US" sz="2000" dirty="0"/>
              <a:t>of particles in a given amount of moles and vice versa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dirty="0" smtClean="0"/>
              <a:t>Moles can apply to atoms, molecules, ions, electrons (in fact, anything really)</a:t>
            </a:r>
            <a:endParaRPr lang="en-US" sz="2000" dirty="0"/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How do grams fit in to the </a:t>
            </a:r>
            <a:r>
              <a:rPr lang="en-US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mole concept?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Valuable formula: n = m/M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n is the number of moles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m is the mass of a substance (usually in grams)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M is the molar mass of the substance</a:t>
            </a:r>
          </a:p>
        </p:txBody>
      </p:sp>
      <p:pic>
        <p:nvPicPr>
          <p:cNvPr id="6148" name="Picture 9" descr="beak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788" y="981075"/>
            <a:ext cx="2843212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7824788" y="3789364"/>
            <a:ext cx="2843212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i-FI"/>
              <a:t>Finding # of grams of these</a:t>
            </a:r>
          </a:p>
          <a:p>
            <a:pPr algn="ctr"/>
            <a:r>
              <a:rPr lang="fi-FI"/>
              <a:t>liquids is easy, but what</a:t>
            </a:r>
          </a:p>
          <a:p>
            <a:pPr algn="ctr"/>
            <a:r>
              <a:rPr lang="fi-FI"/>
              <a:t>about number of moles?</a:t>
            </a:r>
          </a:p>
        </p:txBody>
      </p:sp>
      <p:sp>
        <p:nvSpPr>
          <p:cNvPr id="6150" name="Oval 12"/>
          <p:cNvSpPr>
            <a:spLocks noChangeArrowheads="1"/>
          </p:cNvSpPr>
          <p:nvPr/>
        </p:nvSpPr>
        <p:spPr bwMode="auto">
          <a:xfrm>
            <a:off x="6240016" y="5697538"/>
            <a:ext cx="4392612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i-FI"/>
              <a:t>One mole of anything is </a:t>
            </a:r>
          </a:p>
          <a:p>
            <a:pPr algn="ctr"/>
            <a:r>
              <a:rPr lang="fi-FI"/>
              <a:t>6.02 x 10</a:t>
            </a:r>
            <a:r>
              <a:rPr lang="fi-FI" baseline="30000"/>
              <a:t>23</a:t>
            </a:r>
            <a:r>
              <a:rPr lang="fi-FI"/>
              <a:t> of that very thing!!</a:t>
            </a:r>
          </a:p>
        </p:txBody>
      </p:sp>
    </p:spTree>
    <p:extLst>
      <p:ext uri="{BB962C8B-B14F-4D97-AF65-F5344CB8AC3E}">
        <p14:creationId xmlns:p14="http://schemas.microsoft.com/office/powerpoint/2010/main" val="125977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8914"/>
            <a:ext cx="8229600" cy="549275"/>
          </a:xfrm>
        </p:spPr>
        <p:txBody>
          <a:bodyPr/>
          <a:lstStyle/>
          <a:p>
            <a:pPr>
              <a:defRPr/>
            </a:pPr>
            <a:r>
              <a:rPr lang="fi-FI" sz="2800"/>
              <a:t>Chemical Reactions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1076"/>
            <a:ext cx="8229600" cy="4530725"/>
          </a:xfrm>
        </p:spPr>
        <p:txBody>
          <a:bodyPr>
            <a:normAutofit fontScale="92500" lnSpcReduction="10000"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Formation of new substances caused by the breaking of bonds </a:t>
            </a:r>
            <a:r>
              <a:rPr lang="en-US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(reactants) </a:t>
            </a:r>
            <a:r>
              <a:rPr lang="en-US" sz="2000" dirty="0"/>
              <a:t>and the forming of new bonds</a:t>
            </a:r>
            <a:r>
              <a:rPr lang="en-US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(products)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(OH)</a:t>
            </a:r>
            <a:r>
              <a:rPr lang="en-US" sz="2000" baseline="-25000" dirty="0">
                <a:solidFill>
                  <a:srgbClr val="FFC000"/>
                </a:solidFill>
              </a:rPr>
              <a:t>2 </a:t>
            </a:r>
            <a:r>
              <a:rPr lang="en-US" sz="2000" dirty="0">
                <a:solidFill>
                  <a:srgbClr val="FFC000"/>
                </a:solidFill>
              </a:rPr>
              <a:t>+ 2HCl </a:t>
            </a:r>
            <a:r>
              <a:rPr lang="en-US" sz="2000" dirty="0">
                <a:solidFill>
                  <a:srgbClr val="FFC000"/>
                </a:solidFill>
                <a:sym typeface="Wingdings" pitchFamily="2" charset="2"/>
              </a:rPr>
              <a:t> CaCl</a:t>
            </a:r>
            <a:r>
              <a:rPr lang="en-US" sz="2000" baseline="-25000" dirty="0">
                <a:solidFill>
                  <a:srgbClr val="FFC000"/>
                </a:solidFill>
                <a:sym typeface="Wingdings" pitchFamily="2" charset="2"/>
              </a:rPr>
              <a:t>2 </a:t>
            </a:r>
            <a:r>
              <a:rPr lang="en-US" sz="2000" dirty="0">
                <a:solidFill>
                  <a:srgbClr val="FFC000"/>
                </a:solidFill>
                <a:sym typeface="Wingdings" pitchFamily="2" charset="2"/>
              </a:rPr>
              <a:t>+ 2H</a:t>
            </a:r>
            <a:r>
              <a:rPr lang="en-US" sz="2000" baseline="-25000" dirty="0">
                <a:solidFill>
                  <a:srgbClr val="FFC000"/>
                </a:solidFill>
                <a:sym typeface="Wingdings" pitchFamily="2" charset="2"/>
              </a:rPr>
              <a:t>2</a:t>
            </a:r>
            <a:r>
              <a:rPr lang="en-US" sz="2000" dirty="0">
                <a:solidFill>
                  <a:srgbClr val="FFC000"/>
                </a:solidFill>
                <a:sym typeface="Wingdings" pitchFamily="2" charset="2"/>
              </a:rPr>
              <a:t>0</a:t>
            </a: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The </a:t>
            </a: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stoichiometry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of a reaction means that the overall reaction gains or loses no mass (conservation of mass)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The use of coefficients in a chemical reaction is essential to give information on the molar ratio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Equations for reactions should include the symbols indicating the state of matter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(s) = solid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(l) = liquid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(g) = gas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(</a:t>
            </a:r>
            <a:r>
              <a:rPr lang="en-US" sz="1800" dirty="0" err="1">
                <a:solidFill>
                  <a:schemeClr val="tx1">
                    <a:tint val="85000"/>
                  </a:schemeClr>
                </a:solidFill>
              </a:rPr>
              <a:t>aq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) = aqueous</a:t>
            </a:r>
          </a:p>
        </p:txBody>
      </p:sp>
    </p:spTree>
    <p:extLst>
      <p:ext uri="{BB962C8B-B14F-4D97-AF65-F5344CB8AC3E}">
        <p14:creationId xmlns:p14="http://schemas.microsoft.com/office/powerpoint/2010/main" val="287650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8229600" cy="620713"/>
          </a:xfrm>
        </p:spPr>
        <p:txBody>
          <a:bodyPr/>
          <a:lstStyle/>
          <a:p>
            <a:pPr>
              <a:defRPr/>
            </a:pPr>
            <a:r>
              <a:rPr lang="fi-FI" sz="2800"/>
              <a:t>Mole Concept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620714"/>
            <a:ext cx="8229600" cy="4530725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fi-FI" sz="2000" dirty="0" err="1"/>
              <a:t>Do</a:t>
            </a:r>
            <a:r>
              <a:rPr lang="fi-FI" sz="2000" dirty="0"/>
              <a:t> </a:t>
            </a:r>
            <a:r>
              <a:rPr lang="fi-FI" sz="2000" dirty="0" err="1"/>
              <a:t>not</a:t>
            </a:r>
            <a:r>
              <a:rPr lang="fi-FI" sz="2000" dirty="0"/>
              <a:t> </a:t>
            </a:r>
            <a:r>
              <a:rPr lang="fi-FI" sz="2000" dirty="0" err="1"/>
              <a:t>confuse</a:t>
            </a:r>
            <a:r>
              <a:rPr lang="fi-FI" sz="2000" dirty="0"/>
              <a:t> </a:t>
            </a:r>
            <a:r>
              <a:rPr lang="fi-FI" sz="2000" dirty="0" err="1"/>
              <a:t>terms</a:t>
            </a:r>
            <a:r>
              <a:rPr lang="fi-FI" sz="2000" dirty="0"/>
              <a:t> </a:t>
            </a:r>
            <a:r>
              <a:rPr lang="fi-FI" sz="2000" dirty="0" err="1"/>
              <a:t>mole</a:t>
            </a:r>
            <a:r>
              <a:rPr lang="fi-FI" sz="2000" dirty="0"/>
              <a:t>, </a:t>
            </a:r>
            <a:r>
              <a:rPr lang="fi-FI" sz="2000" dirty="0" err="1"/>
              <a:t>molecule</a:t>
            </a:r>
            <a:r>
              <a:rPr lang="fi-FI" sz="2000" dirty="0"/>
              <a:t>, </a:t>
            </a:r>
            <a:r>
              <a:rPr lang="fi-FI" sz="2000" dirty="0" err="1"/>
              <a:t>compound</a:t>
            </a:r>
            <a:r>
              <a:rPr lang="fi-FI" sz="2000" dirty="0"/>
              <a:t>, </a:t>
            </a:r>
            <a:r>
              <a:rPr lang="fi-FI" sz="2000" dirty="0" err="1"/>
              <a:t>mixture</a:t>
            </a:r>
            <a:r>
              <a:rPr lang="fi-FI" sz="2000" dirty="0"/>
              <a:t>, </a:t>
            </a:r>
            <a:r>
              <a:rPr lang="fi-FI" sz="2000" dirty="0" err="1"/>
              <a:t>atom</a:t>
            </a:r>
            <a:endParaRPr lang="fi-FI" sz="2000" dirty="0"/>
          </a:p>
          <a:p>
            <a:pPr marL="274320" indent="-274320">
              <a:buFont typeface="Wingdings 2"/>
              <a:buChar char=""/>
              <a:defRPr/>
            </a:pPr>
            <a:r>
              <a:rPr lang="fi-FI" sz="2000" dirty="0" err="1"/>
              <a:t>Atoms</a:t>
            </a:r>
            <a:r>
              <a:rPr lang="fi-FI" sz="2000" dirty="0"/>
              <a:t> and </a:t>
            </a:r>
            <a:r>
              <a:rPr lang="fi-FI" sz="2000" dirty="0" err="1"/>
              <a:t>molecules</a:t>
            </a:r>
            <a:r>
              <a:rPr lang="fi-FI" sz="2000" dirty="0"/>
              <a:t> </a:t>
            </a:r>
            <a:r>
              <a:rPr lang="fi-FI" sz="2000" dirty="0" err="1"/>
              <a:t>both</a:t>
            </a:r>
            <a:r>
              <a:rPr lang="fi-FI" sz="2000" dirty="0"/>
              <a:t> </a:t>
            </a:r>
            <a:r>
              <a:rPr lang="fi-FI" sz="2000" dirty="0" err="1"/>
              <a:t>have</a:t>
            </a:r>
            <a:r>
              <a:rPr lang="fi-FI" sz="2000" dirty="0"/>
              <a:t> </a:t>
            </a:r>
            <a:r>
              <a:rPr lang="fi-FI" sz="2000" dirty="0" err="1"/>
              <a:t>such</a:t>
            </a:r>
            <a:r>
              <a:rPr lang="fi-FI" sz="2000" dirty="0"/>
              <a:t> </a:t>
            </a:r>
            <a:r>
              <a:rPr lang="fi-FI" sz="2000" dirty="0" err="1"/>
              <a:t>small</a:t>
            </a:r>
            <a:r>
              <a:rPr lang="fi-FI" sz="2000" dirty="0"/>
              <a:t> </a:t>
            </a:r>
            <a:r>
              <a:rPr lang="fi-FI" sz="2000" dirty="0" err="1"/>
              <a:t>masses</a:t>
            </a:r>
            <a:r>
              <a:rPr lang="fi-FI" sz="2000" dirty="0"/>
              <a:t> </a:t>
            </a:r>
            <a:r>
              <a:rPr lang="fi-FI" sz="2000" dirty="0" err="1"/>
              <a:t>individually</a:t>
            </a:r>
            <a:r>
              <a:rPr lang="fi-FI" sz="2000" dirty="0"/>
              <a:t>, </a:t>
            </a:r>
            <a:r>
              <a:rPr lang="fi-FI" sz="2000" dirty="0" err="1"/>
              <a:t>they</a:t>
            </a:r>
            <a:r>
              <a:rPr lang="fi-FI" sz="2000" dirty="0"/>
              <a:t> </a:t>
            </a:r>
            <a:r>
              <a:rPr lang="fi-FI" sz="2000" dirty="0" err="1"/>
              <a:t>need</a:t>
            </a:r>
            <a:r>
              <a:rPr lang="fi-FI" sz="2000" dirty="0"/>
              <a:t> </a:t>
            </a:r>
            <a:r>
              <a:rPr lang="fi-FI" sz="2000" dirty="0" err="1"/>
              <a:t>be</a:t>
            </a:r>
            <a:r>
              <a:rPr lang="fi-FI" sz="2000" dirty="0"/>
              <a:t> </a:t>
            </a:r>
            <a:r>
              <a:rPr lang="fi-FI" sz="2000" dirty="0" err="1"/>
              <a:t>measured</a:t>
            </a:r>
            <a:r>
              <a:rPr lang="fi-FI" sz="2000" dirty="0"/>
              <a:t> in </a:t>
            </a:r>
            <a:r>
              <a:rPr lang="fi-FI" sz="2000" dirty="0" err="1"/>
              <a:t>larger</a:t>
            </a:r>
            <a:r>
              <a:rPr lang="fi-FI" sz="2000" dirty="0"/>
              <a:t> </a:t>
            </a:r>
            <a:r>
              <a:rPr lang="fi-FI" sz="2000" dirty="0" err="1"/>
              <a:t>numbers</a:t>
            </a:r>
            <a:r>
              <a:rPr lang="fi-FI" sz="2000" dirty="0"/>
              <a:t> to </a:t>
            </a:r>
            <a:r>
              <a:rPr lang="fi-FI" sz="2000" dirty="0" err="1"/>
              <a:t>be</a:t>
            </a:r>
            <a:r>
              <a:rPr lang="fi-FI" sz="2000" dirty="0"/>
              <a:t> </a:t>
            </a:r>
            <a:r>
              <a:rPr lang="fi-FI" sz="2000" dirty="0" err="1"/>
              <a:t>notable</a:t>
            </a:r>
            <a:endParaRPr lang="fi-FI" sz="2000" dirty="0"/>
          </a:p>
          <a:p>
            <a:pPr marL="274320" indent="-274320">
              <a:buFont typeface="Wingdings 2"/>
              <a:buChar char=""/>
              <a:defRPr/>
            </a:pPr>
            <a:r>
              <a:rPr lang="fi-FI" sz="2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Relative</a:t>
            </a:r>
            <a:r>
              <a:rPr lang="fi-FI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i-FI" sz="2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atomic</a:t>
            </a:r>
            <a:r>
              <a:rPr lang="fi-FI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i-FI" sz="2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mass</a:t>
            </a:r>
            <a:r>
              <a:rPr lang="fi-FI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</a:t>
            </a:r>
            <a:r>
              <a:rPr lang="fi-FI" sz="2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fi-FI" sz="2000" baseline="-25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fi-FI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r>
              <a:rPr lang="fi-FI" sz="2000" dirty="0">
                <a:solidFill>
                  <a:srgbClr val="FFC000"/>
                </a:solidFill>
              </a:rPr>
              <a:t> </a:t>
            </a:r>
            <a:r>
              <a:rPr lang="fi-FI" sz="2000" dirty="0" err="1"/>
              <a:t>refers</a:t>
            </a:r>
            <a:r>
              <a:rPr lang="fi-FI" sz="2000" dirty="0"/>
              <a:t> to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mean</a:t>
            </a:r>
            <a:r>
              <a:rPr lang="fi-FI" sz="2000" dirty="0"/>
              <a:t> of </a:t>
            </a:r>
            <a:r>
              <a:rPr lang="fi-FI" sz="2000" dirty="0" err="1"/>
              <a:t>all</a:t>
            </a:r>
            <a:r>
              <a:rPr lang="fi-FI" sz="2000" dirty="0"/>
              <a:t>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natrurally</a:t>
            </a:r>
            <a:r>
              <a:rPr lang="fi-FI" sz="2000" dirty="0"/>
              <a:t> </a:t>
            </a:r>
            <a:r>
              <a:rPr lang="fi-FI" sz="2000" dirty="0" err="1"/>
              <a:t>occuring</a:t>
            </a:r>
            <a:r>
              <a:rPr lang="fi-FI" sz="2000" dirty="0"/>
              <a:t> </a:t>
            </a:r>
            <a:r>
              <a:rPr lang="fi-FI" sz="2000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isotopes</a:t>
            </a:r>
            <a:r>
              <a:rPr lang="fi-FI" sz="2000" dirty="0"/>
              <a:t> of an </a:t>
            </a:r>
            <a:r>
              <a:rPr lang="fi-FI" sz="2000" dirty="0" err="1"/>
              <a:t>element</a:t>
            </a:r>
            <a:r>
              <a:rPr lang="fi-FI" sz="2000" dirty="0"/>
              <a:t>. </a:t>
            </a:r>
            <a:r>
              <a:rPr lang="fi-FI" sz="2000" dirty="0" err="1"/>
              <a:t>Consider</a:t>
            </a:r>
            <a:r>
              <a:rPr lang="fi-FI" sz="2000" dirty="0"/>
              <a:t> </a:t>
            </a:r>
            <a:r>
              <a:rPr lang="fi-FI" sz="2000" dirty="0" err="1"/>
              <a:t>relative</a:t>
            </a:r>
            <a:r>
              <a:rPr lang="fi-FI" sz="2000" dirty="0"/>
              <a:t> </a:t>
            </a:r>
            <a:r>
              <a:rPr lang="fi-FI" sz="2000" dirty="0" err="1"/>
              <a:t>molecular</a:t>
            </a:r>
            <a:r>
              <a:rPr lang="fi-FI" sz="2000" dirty="0"/>
              <a:t> </a:t>
            </a:r>
            <a:r>
              <a:rPr lang="fi-FI" sz="2000" dirty="0" err="1"/>
              <a:t>mass</a:t>
            </a:r>
            <a:r>
              <a:rPr lang="fi-FI" sz="2000" dirty="0"/>
              <a:t> as </a:t>
            </a:r>
            <a:r>
              <a:rPr lang="fi-FI" sz="2000" dirty="0" err="1"/>
              <a:t>well</a:t>
            </a:r>
            <a:r>
              <a:rPr lang="fi-FI" sz="2000" dirty="0"/>
              <a:t> as formula </a:t>
            </a:r>
            <a:r>
              <a:rPr lang="fi-FI" sz="2000" dirty="0" err="1"/>
              <a:t>mass</a:t>
            </a:r>
            <a:r>
              <a:rPr lang="fi-FI" sz="2000" dirty="0"/>
              <a:t>.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fi-FI" sz="18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 </a:t>
            </a:r>
            <a:r>
              <a:rPr lang="fi-FI" sz="1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unit</a:t>
            </a:r>
            <a:r>
              <a:rPr lang="fi-FI" sz="18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i-FI" sz="1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given</a:t>
            </a:r>
            <a:r>
              <a:rPr lang="fi-FI" sz="18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for </a:t>
            </a:r>
            <a:r>
              <a:rPr lang="fi-FI" sz="1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relative</a:t>
            </a:r>
            <a:r>
              <a:rPr lang="fi-FI" sz="18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i-FI" sz="1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masses</a:t>
            </a:r>
            <a:endParaRPr lang="fi-FI" sz="1800" dirty="0">
              <a:solidFill>
                <a:srgbClr val="FFC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fi-FI" sz="2000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Molar</a:t>
            </a:r>
            <a:r>
              <a:rPr lang="fi-FI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i-FI" sz="2000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masses</a:t>
            </a:r>
            <a:r>
              <a:rPr lang="fi-FI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</a:t>
            </a:r>
            <a:r>
              <a:rPr lang="fi-FI" sz="2000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</a:t>
            </a:r>
            <a:r>
              <a:rPr lang="fi-FI" sz="2000" baseline="-25000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fi-FI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r>
              <a:rPr lang="fi-FI" sz="2000" dirty="0"/>
              <a:t> on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other</a:t>
            </a:r>
            <a:r>
              <a:rPr lang="fi-FI" sz="2000" dirty="0"/>
              <a:t> </a:t>
            </a:r>
            <a:r>
              <a:rPr lang="fi-FI" sz="2000" dirty="0" err="1"/>
              <a:t>hand</a:t>
            </a:r>
            <a:r>
              <a:rPr lang="fi-FI" sz="2000" dirty="0"/>
              <a:t> </a:t>
            </a:r>
            <a:r>
              <a:rPr lang="fi-FI" sz="2000" dirty="0" err="1"/>
              <a:t>carry</a:t>
            </a:r>
            <a:r>
              <a:rPr lang="fi-FI" sz="2000" dirty="0"/>
              <a:t>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unit</a:t>
            </a:r>
            <a:r>
              <a:rPr lang="fi-FI" sz="2000" dirty="0"/>
              <a:t> mol</a:t>
            </a:r>
            <a:r>
              <a:rPr lang="fi-FI" sz="2000" baseline="30000" dirty="0"/>
              <a:t>-1</a:t>
            </a:r>
            <a:r>
              <a:rPr lang="fi-FI" sz="2000" dirty="0"/>
              <a:t>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fi-FI" sz="2000" dirty="0" err="1"/>
              <a:t>What</a:t>
            </a:r>
            <a:r>
              <a:rPr lang="fi-FI" sz="2000" dirty="0"/>
              <a:t> is </a:t>
            </a:r>
            <a:r>
              <a:rPr lang="fi-FI" sz="2000" dirty="0" err="1"/>
              <a:t>M</a:t>
            </a:r>
            <a:r>
              <a:rPr lang="fi-FI" sz="2000" baseline="-25000" dirty="0" err="1"/>
              <a:t>r</a:t>
            </a:r>
            <a:r>
              <a:rPr lang="fi-FI" sz="2000" dirty="0"/>
              <a:t> for </a:t>
            </a:r>
            <a:r>
              <a:rPr lang="fi-FI" sz="2000" dirty="0" err="1"/>
              <a:t>sulfuric</a:t>
            </a:r>
            <a:r>
              <a:rPr lang="fi-FI" sz="2000" dirty="0"/>
              <a:t> </a:t>
            </a:r>
            <a:r>
              <a:rPr lang="fi-FI" sz="2000" dirty="0" err="1"/>
              <a:t>acid</a:t>
            </a:r>
            <a:r>
              <a:rPr lang="fi-FI" sz="2000" dirty="0"/>
              <a:t>, H</a:t>
            </a:r>
            <a:r>
              <a:rPr lang="fi-FI" sz="2000" baseline="-25000" dirty="0"/>
              <a:t>2</a:t>
            </a:r>
            <a:r>
              <a:rPr lang="fi-FI" sz="2000" dirty="0"/>
              <a:t>SO</a:t>
            </a:r>
            <a:r>
              <a:rPr lang="fi-FI" sz="2000" baseline="-25000" dirty="0"/>
              <a:t>4</a:t>
            </a:r>
            <a:r>
              <a:rPr lang="fi-FI" sz="2000" dirty="0"/>
              <a:t>?</a:t>
            </a:r>
          </a:p>
          <a:p>
            <a:pPr marL="274320" indent="-274320">
              <a:buNone/>
              <a:defRPr/>
            </a:pPr>
            <a:endParaRPr lang="fi-FI" sz="2000" dirty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5231905" y="4365104"/>
            <a:ext cx="5616575" cy="23050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i-FI"/>
              <a:t>Always remember:</a:t>
            </a:r>
          </a:p>
          <a:p>
            <a:pPr algn="ctr"/>
            <a:endParaRPr lang="fi-FI"/>
          </a:p>
          <a:p>
            <a:pPr algn="ctr"/>
            <a:r>
              <a:rPr lang="fi-FI"/>
              <a:t>n = m/M</a:t>
            </a:r>
          </a:p>
        </p:txBody>
      </p:sp>
    </p:spTree>
    <p:extLst>
      <p:ext uri="{BB962C8B-B14F-4D97-AF65-F5344CB8AC3E}">
        <p14:creationId xmlns:p14="http://schemas.microsoft.com/office/powerpoint/2010/main" val="123575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8914"/>
            <a:ext cx="8229600" cy="549275"/>
          </a:xfrm>
        </p:spPr>
        <p:txBody>
          <a:bodyPr/>
          <a:lstStyle/>
          <a:p>
            <a:pPr>
              <a:defRPr/>
            </a:pPr>
            <a:r>
              <a:rPr lang="fi-FI" sz="2800"/>
              <a:t>Chemical Formulas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1076"/>
            <a:ext cx="8229600" cy="4530725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The </a:t>
            </a:r>
            <a:r>
              <a:rPr lang="en-US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empirical formula</a:t>
            </a:r>
            <a:r>
              <a:rPr lang="en-US" sz="2000" dirty="0"/>
              <a:t> of a compound refers to the simplest ratio of atoms of each element in the compound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A compound contains 40.00% carbon, 6.73% hydrogen and 53.27% oxygen by mass…what is its empirical formula?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Compare with the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molecular formula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</a:p>
          <a:p>
            <a:pPr marL="530352" lvl="1" indent="-274320">
              <a:buFont typeface="Wingdings 2"/>
              <a:buChar char=""/>
              <a:defRPr/>
            </a:pPr>
            <a:r>
              <a:rPr lang="en-US" sz="1400" dirty="0">
                <a:solidFill>
                  <a:schemeClr val="tx1">
                    <a:tint val="85000"/>
                  </a:schemeClr>
                </a:solidFill>
              </a:rPr>
              <a:t>Shows the actual number of atoms of each element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Taken from empirical formula of molar mass is known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 err="1">
                <a:solidFill>
                  <a:schemeClr val="tx1">
                    <a:tint val="85000"/>
                  </a:schemeClr>
                </a:solidFill>
              </a:rPr>
              <a:t>Methanal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 CH</a:t>
            </a:r>
            <a:r>
              <a:rPr lang="en-US" sz="1800" baseline="-25000" dirty="0">
                <a:solidFill>
                  <a:schemeClr val="tx1">
                    <a:tint val="85000"/>
                  </a:schemeClr>
                </a:solidFill>
              </a:rPr>
              <a:t>2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O, </a:t>
            </a:r>
            <a:r>
              <a:rPr lang="en-US" sz="1800" dirty="0" err="1">
                <a:solidFill>
                  <a:schemeClr val="tx1">
                    <a:tint val="85000"/>
                  </a:schemeClr>
                </a:solidFill>
              </a:rPr>
              <a:t>ethanoic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 acid C</a:t>
            </a:r>
            <a:r>
              <a:rPr lang="en-US" sz="1800" baseline="-25000" dirty="0">
                <a:solidFill>
                  <a:schemeClr val="tx1">
                    <a:tint val="85000"/>
                  </a:schemeClr>
                </a:solidFill>
              </a:rPr>
              <a:t>2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H</a:t>
            </a:r>
            <a:r>
              <a:rPr lang="en-US" sz="1800" baseline="-25000" dirty="0">
                <a:solidFill>
                  <a:schemeClr val="tx1">
                    <a:tint val="85000"/>
                  </a:schemeClr>
                </a:solidFill>
              </a:rPr>
              <a:t>4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O</a:t>
            </a:r>
            <a:r>
              <a:rPr lang="en-US" sz="1800" baseline="-25000" dirty="0">
                <a:solidFill>
                  <a:schemeClr val="tx1">
                    <a:tint val="85000"/>
                  </a:schemeClr>
                </a:solidFill>
              </a:rPr>
              <a:t>2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, and glucose C</a:t>
            </a:r>
            <a:r>
              <a:rPr lang="en-US" sz="1800" baseline="-25000" dirty="0">
                <a:solidFill>
                  <a:schemeClr val="tx1">
                    <a:tint val="85000"/>
                  </a:schemeClr>
                </a:solidFill>
              </a:rPr>
              <a:t>6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H</a:t>
            </a:r>
            <a:r>
              <a:rPr lang="en-US" sz="1800" baseline="-25000" dirty="0">
                <a:solidFill>
                  <a:schemeClr val="tx1">
                    <a:tint val="85000"/>
                  </a:schemeClr>
                </a:solidFill>
              </a:rPr>
              <a:t>12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O</a:t>
            </a:r>
            <a:r>
              <a:rPr lang="en-US" sz="1800" baseline="-25000" dirty="0">
                <a:solidFill>
                  <a:schemeClr val="tx1">
                    <a:tint val="85000"/>
                  </a:schemeClr>
                </a:solidFill>
              </a:rPr>
              <a:t>6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 all have the same empirical formula, different molecular formulas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Molecular formulas allow us to determine percent composition by mass</a:t>
            </a:r>
          </a:p>
        </p:txBody>
      </p:sp>
    </p:spTree>
    <p:extLst>
      <p:ext uri="{BB962C8B-B14F-4D97-AF65-F5344CB8AC3E}">
        <p14:creationId xmlns:p14="http://schemas.microsoft.com/office/powerpoint/2010/main" val="309765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8914"/>
            <a:ext cx="8229600" cy="549275"/>
          </a:xfrm>
        </p:spPr>
        <p:txBody>
          <a:bodyPr/>
          <a:lstStyle/>
          <a:p>
            <a:pPr>
              <a:defRPr/>
            </a:pPr>
            <a:r>
              <a:rPr lang="fi-FI" sz="2800"/>
              <a:t>Chemical Formulas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1076"/>
            <a:ext cx="8229600" cy="4530725"/>
          </a:xfrm>
        </p:spPr>
        <p:txBody>
          <a:bodyPr>
            <a:normAutofit/>
          </a:bodyPr>
          <a:lstStyle/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/>
              <a:t>It is also possible to find the volumes of gases that will react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/>
              <a:t>At 20 </a:t>
            </a:r>
            <a:r>
              <a:rPr lang="en-US" sz="2000" dirty="0">
                <a:sym typeface="Symbol" pitchFamily="18" charset="2"/>
              </a:rPr>
              <a:t>C, and atmospheric pressure one mole (6.02 x 10 </a:t>
            </a:r>
            <a:r>
              <a:rPr lang="en-US" sz="2000" baseline="30000" dirty="0">
                <a:sym typeface="Symbol" pitchFamily="18" charset="2"/>
              </a:rPr>
              <a:t>23</a:t>
            </a:r>
            <a:r>
              <a:rPr lang="en-US" sz="2000" dirty="0">
                <a:sym typeface="Symbol" pitchFamily="18" charset="2"/>
              </a:rPr>
              <a:t> particles) of ANY gas will occupy 24 dm</a:t>
            </a:r>
            <a:r>
              <a:rPr lang="en-US" sz="2000" baseline="30000" dirty="0">
                <a:sym typeface="Symbol" pitchFamily="18" charset="2"/>
              </a:rPr>
              <a:t>3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ym typeface="Symbol" pitchFamily="18" charset="2"/>
              </a:rPr>
              <a:t>At standard temperature and pressure (</a:t>
            </a:r>
            <a:r>
              <a:rPr lang="en-US" sz="2000" dirty="0" err="1">
                <a:sym typeface="Symbol" pitchFamily="18" charset="2"/>
              </a:rPr>
              <a:t>stp</a:t>
            </a:r>
            <a:r>
              <a:rPr lang="en-US" sz="2000" dirty="0">
                <a:sym typeface="Symbol" pitchFamily="18" charset="2"/>
              </a:rPr>
              <a:t>)-- 0C and atmospheric pressure, one mole of a gas occupies </a:t>
            </a:r>
            <a:r>
              <a:rPr lang="en-US" sz="2000" dirty="0" smtClean="0">
                <a:sym typeface="Symbol" pitchFamily="18" charset="2"/>
              </a:rPr>
              <a:t>22.7 </a:t>
            </a:r>
            <a:r>
              <a:rPr lang="en-US" sz="2000" dirty="0">
                <a:sym typeface="Symbol" pitchFamily="18" charset="2"/>
              </a:rPr>
              <a:t>dm</a:t>
            </a:r>
            <a:r>
              <a:rPr lang="en-US" sz="2000" baseline="30000" dirty="0">
                <a:sym typeface="Symbol" pitchFamily="18" charset="2"/>
              </a:rPr>
              <a:t>3</a:t>
            </a:r>
            <a:r>
              <a:rPr lang="en-US" sz="2000" dirty="0">
                <a:sym typeface="Symbol" pitchFamily="18" charset="2"/>
              </a:rPr>
              <a:t>…..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ym typeface="Symbol" pitchFamily="18" charset="2"/>
              </a:rPr>
              <a:t>These ideas are known as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molar volume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ym typeface="Symbol" pitchFamily="18" charset="2"/>
              </a:rPr>
              <a:t>All gases occupy this space…so although oxygen has a higher molecular mass than nitrogen, one mole of both will occupy the same space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ym typeface="Symbol" pitchFamily="18" charset="2"/>
              </a:rPr>
              <a:t>use the production of ammonia (NH</a:t>
            </a:r>
            <a:r>
              <a:rPr lang="en-US" sz="2000" baseline="-25000" dirty="0">
                <a:sym typeface="Symbol" pitchFamily="18" charset="2"/>
              </a:rPr>
              <a:t>3</a:t>
            </a:r>
            <a:r>
              <a:rPr lang="en-US" sz="2000" dirty="0">
                <a:sym typeface="Symbol" pitchFamily="18" charset="2"/>
              </a:rPr>
              <a:t>) to illustrate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ym typeface="Symbol" pitchFamily="18" charset="2"/>
              </a:rPr>
              <a:t>N</a:t>
            </a:r>
            <a:r>
              <a:rPr lang="en-US" sz="2000" baseline="-25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+ 3H</a:t>
            </a:r>
            <a:r>
              <a:rPr lang="en-US" sz="2000" baseline="-25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>
                <a:sym typeface="Wingdings" pitchFamily="2" charset="2"/>
              </a:rPr>
              <a:t> 2NH</a:t>
            </a:r>
            <a:r>
              <a:rPr lang="en-US" sz="2000" baseline="-25000" dirty="0">
                <a:sym typeface="Wingdings" pitchFamily="2" charset="2"/>
              </a:rPr>
              <a:t>3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ym typeface="Wingdings" pitchFamily="2" charset="2"/>
              </a:rPr>
              <a:t>1 mole N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 + 3 moles H</a:t>
            </a:r>
            <a:r>
              <a:rPr lang="en-US" sz="2000" baseline="-25000" dirty="0"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 2 moles NH</a:t>
            </a:r>
            <a:r>
              <a:rPr lang="en-US" sz="2000" baseline="-25000" dirty="0">
                <a:sym typeface="Wingdings" pitchFamily="2" charset="2"/>
              </a:rPr>
              <a:t>3</a:t>
            </a:r>
            <a:endParaRPr lang="en-US" sz="2000" dirty="0">
              <a:sym typeface="Wingdings" pitchFamily="2" charset="2"/>
            </a:endParaRP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r>
              <a:rPr lang="en-US" sz="2000" dirty="0">
                <a:sym typeface="Wingdings" pitchFamily="2" charset="2"/>
              </a:rPr>
              <a:t>so, 24dm</a:t>
            </a:r>
            <a:r>
              <a:rPr lang="en-US" sz="2000" baseline="30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 nitrogen + (3 x24) dm</a:t>
            </a:r>
            <a:r>
              <a:rPr lang="en-US" sz="2000" baseline="30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 hydrogen  2 x 24 dm</a:t>
            </a:r>
            <a:r>
              <a:rPr lang="en-US" sz="2000" baseline="30000" dirty="0">
                <a:sym typeface="Wingdings" pitchFamily="2" charset="2"/>
              </a:rPr>
              <a:t>3 </a:t>
            </a:r>
            <a:r>
              <a:rPr lang="en-US" sz="2000" dirty="0">
                <a:sym typeface="Wingdings" pitchFamily="2" charset="2"/>
              </a:rPr>
              <a:t>ammonia, or   1 dm</a:t>
            </a:r>
            <a:r>
              <a:rPr lang="en-US" sz="2000" baseline="30000" dirty="0">
                <a:sym typeface="Wingdings" pitchFamily="2" charset="2"/>
              </a:rPr>
              <a:t>3 </a:t>
            </a:r>
            <a:r>
              <a:rPr lang="en-US" sz="2000" dirty="0">
                <a:sym typeface="Wingdings" pitchFamily="2" charset="2"/>
              </a:rPr>
              <a:t>nitrogen + 3 dm</a:t>
            </a:r>
            <a:r>
              <a:rPr lang="en-US" sz="2000" baseline="30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 hydrogen  2dm</a:t>
            </a:r>
            <a:r>
              <a:rPr lang="en-US" sz="2000" baseline="30000" dirty="0">
                <a:sym typeface="Wingdings" pitchFamily="2" charset="2"/>
              </a:rPr>
              <a:t>3</a:t>
            </a:r>
            <a:r>
              <a:rPr lang="en-US" sz="2000" dirty="0">
                <a:sym typeface="Wingdings" pitchFamily="2" charset="2"/>
              </a:rPr>
              <a:t> ammonia</a:t>
            </a:r>
          </a:p>
          <a:p>
            <a:pPr marL="274320" indent="-274320">
              <a:lnSpc>
                <a:spcPct val="80000"/>
              </a:lnSpc>
              <a:buFont typeface="Wingdings 2"/>
              <a:buChar char=""/>
              <a:defRPr/>
            </a:pPr>
            <a:endParaRPr lang="fi-FI" sz="2000" dirty="0">
              <a:sym typeface="Symbol" pitchFamily="18" charset="2"/>
            </a:endParaRPr>
          </a:p>
          <a:p>
            <a:pPr marL="274320" indent="-274320">
              <a:lnSpc>
                <a:spcPct val="80000"/>
              </a:lnSpc>
              <a:buNone/>
              <a:defRPr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84284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sz="3200"/>
              <a:t>Adam’s guide to stoichiometry calculations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If given in words, use the language of chemistry (the equation)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Covert mass or volume to moles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Write down all formulas correctly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Make sure equations are balanced and balance if they are not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Find number of moles involved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Convert moles to mass or volume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Consider significant figures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Remember that mass must be conserved (equal on both sides)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You may be able to and asked to determine the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limiting reagent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/>
              <a:t>as well as a </a:t>
            </a:r>
            <a:r>
              <a:rPr lang="en-US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maximum yield </a:t>
            </a:r>
            <a:r>
              <a:rPr lang="en-US" sz="2000" dirty="0"/>
              <a:t>from a given reaction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Consider significant figures</a:t>
            </a:r>
          </a:p>
        </p:txBody>
      </p:sp>
    </p:spTree>
    <p:extLst>
      <p:ext uri="{BB962C8B-B14F-4D97-AF65-F5344CB8AC3E}">
        <p14:creationId xmlns:p14="http://schemas.microsoft.com/office/powerpoint/2010/main" val="419719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uskekivi">
  <a:themeElements>
    <a:clrScheme name="Liuskekiv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Liuskekiv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iuskekiv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TM04033929[[fn=Liuskekivi]]</Template>
  <TotalTime>2</TotalTime>
  <Words>643</Words>
  <Application>Microsoft Office PowerPoint</Application>
  <PresentationFormat>Laajakuva</PresentationFormat>
  <Paragraphs>62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Calisto MT</vt:lpstr>
      <vt:lpstr>Symbol</vt:lpstr>
      <vt:lpstr>Trebuchet MS</vt:lpstr>
      <vt:lpstr>Wingdings</vt:lpstr>
      <vt:lpstr>Wingdings 2</vt:lpstr>
      <vt:lpstr>Liuskekivi</vt:lpstr>
      <vt:lpstr>Structure 1.4: Stoichiometry</vt:lpstr>
      <vt:lpstr>Chemical Reactions</vt:lpstr>
      <vt:lpstr>Mole Concept</vt:lpstr>
      <vt:lpstr>Chemical Formulas</vt:lpstr>
      <vt:lpstr>Chemical Formulas</vt:lpstr>
      <vt:lpstr>Adam’s guide to stoichiometry calculations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1.4: Stoichiometry</dc:title>
  <dc:creator>Lerch Adam</dc:creator>
  <cp:lastModifiedBy>Lerch Adam</cp:lastModifiedBy>
  <cp:revision>2</cp:revision>
  <dcterms:created xsi:type="dcterms:W3CDTF">2023-08-21T04:16:12Z</dcterms:created>
  <dcterms:modified xsi:type="dcterms:W3CDTF">2023-08-31T05:30:02Z</dcterms:modified>
</cp:coreProperties>
</file>