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2" r:id="rId1"/>
  </p:sldMasterIdLst>
  <p:sldIdLst>
    <p:sldId id="256" r:id="rId2"/>
    <p:sldId id="264" r:id="rId3"/>
    <p:sldId id="262" r:id="rId4"/>
    <p:sldId id="257" r:id="rId5"/>
    <p:sldId id="263" r:id="rId6"/>
    <p:sldId id="266" r:id="rId7"/>
    <p:sldId id="259" r:id="rId8"/>
    <p:sldId id="260" r:id="rId9"/>
    <p:sldId id="261" r:id="rId10"/>
    <p:sldId id="267" r:id="rId11"/>
    <p:sldId id="265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99B80-6200-4814-980B-3420A40CB2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B472BF5-35B7-4C51-BA45-E06C379CE713}">
      <dgm:prSet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Aikataulu</a:t>
          </a:r>
          <a:r>
            <a:rPr lang="en-US" dirty="0"/>
            <a:t>/ </a:t>
          </a:r>
          <a:r>
            <a:rPr lang="en-US" dirty="0" err="1"/>
            <a:t>Lukusuunnitelma</a:t>
          </a:r>
        </a:p>
      </dgm:t>
    </dgm:pt>
    <dgm:pt modelId="{1F010E43-70CF-40D3-8B95-91F9062CD8AF}" type="parTrans" cxnId="{220B1294-FDA4-412B-897F-4ECF95039F5B}">
      <dgm:prSet/>
      <dgm:spPr/>
      <dgm:t>
        <a:bodyPr/>
        <a:lstStyle/>
        <a:p>
          <a:endParaRPr lang="en-US"/>
        </a:p>
      </dgm:t>
    </dgm:pt>
    <dgm:pt modelId="{2AC7E059-4C3A-4D7F-A608-7A833CF9C6EE}" type="sibTrans" cxnId="{220B1294-FDA4-412B-897F-4ECF95039F5B}">
      <dgm:prSet/>
      <dgm:spPr/>
      <dgm:t>
        <a:bodyPr/>
        <a:lstStyle/>
        <a:p>
          <a:endParaRPr lang="en-US"/>
        </a:p>
      </dgm:t>
    </dgm:pt>
    <dgm:pt modelId="{998A7694-5977-4631-A026-1E56B065F7F6}">
      <dgm:prSet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Lukutekniikat</a:t>
          </a:r>
        </a:p>
      </dgm:t>
    </dgm:pt>
    <dgm:pt modelId="{3FDD0A5F-C43C-47AA-A000-CB98FC135F99}" type="parTrans" cxnId="{CA0EE28B-1DEB-439A-B51B-49F2EF8AFE1B}">
      <dgm:prSet/>
      <dgm:spPr/>
      <dgm:t>
        <a:bodyPr/>
        <a:lstStyle/>
        <a:p>
          <a:endParaRPr lang="en-US"/>
        </a:p>
      </dgm:t>
    </dgm:pt>
    <dgm:pt modelId="{19AA690C-B959-4A92-93E3-B9AF97CEA622}" type="sibTrans" cxnId="{CA0EE28B-1DEB-439A-B51B-49F2EF8AFE1B}">
      <dgm:prSet/>
      <dgm:spPr/>
      <dgm:t>
        <a:bodyPr/>
        <a:lstStyle/>
        <a:p>
          <a:endParaRPr lang="en-US"/>
        </a:p>
      </dgm:t>
    </dgm:pt>
    <dgm:pt modelId="{E6DA0D03-4CCF-4109-B941-884AB3307CE4}">
      <dgm:prSet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Muistiinpanotekniikat</a:t>
          </a:r>
        </a:p>
      </dgm:t>
    </dgm:pt>
    <dgm:pt modelId="{133C7276-2DE9-4673-AE20-21ED897614CC}" type="parTrans" cxnId="{3166DF5B-92D4-4C47-A623-C10ED1701E78}">
      <dgm:prSet/>
      <dgm:spPr/>
      <dgm:t>
        <a:bodyPr/>
        <a:lstStyle/>
        <a:p>
          <a:endParaRPr lang="en-US"/>
        </a:p>
      </dgm:t>
    </dgm:pt>
    <dgm:pt modelId="{B610284A-F4E0-4D3E-B7F5-419A69B3B0E0}" type="sibTrans" cxnId="{3166DF5B-92D4-4C47-A623-C10ED1701E78}">
      <dgm:prSet/>
      <dgm:spPr/>
      <dgm:t>
        <a:bodyPr/>
        <a:lstStyle/>
        <a:p>
          <a:endParaRPr lang="en-US"/>
        </a:p>
      </dgm:t>
    </dgm:pt>
    <dgm:pt modelId="{C07D160E-6919-4F45-A77B-3C3F3ED7CFF4}" type="pres">
      <dgm:prSet presAssocID="{CA299B80-6200-4814-980B-3420A40CB2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8C83925-8301-4770-9667-C9E2B6FA8969}" type="pres">
      <dgm:prSet presAssocID="{CB472BF5-35B7-4C51-BA45-E06C379CE7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2645A6F-C32C-428E-A3B1-B6DB58DA0D59}" type="pres">
      <dgm:prSet presAssocID="{2AC7E059-4C3A-4D7F-A608-7A833CF9C6EE}" presName="spacer" presStyleCnt="0"/>
      <dgm:spPr/>
    </dgm:pt>
    <dgm:pt modelId="{80E77553-262E-4C3D-BF2C-057C62FFFBD2}" type="pres">
      <dgm:prSet presAssocID="{998A7694-5977-4631-A026-1E56B065F7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3345DB4-83CE-42CD-960C-96382AFD8744}" type="pres">
      <dgm:prSet presAssocID="{19AA690C-B959-4A92-93E3-B9AF97CEA622}" presName="spacer" presStyleCnt="0"/>
      <dgm:spPr/>
    </dgm:pt>
    <dgm:pt modelId="{8C795B69-BD3F-470F-ADB1-AA5C5753953A}" type="pres">
      <dgm:prSet presAssocID="{E6DA0D03-4CCF-4109-B941-884AB3307C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886BF2F-F76E-49CE-A1E1-31266617DCC2}" type="presOf" srcId="{CB472BF5-35B7-4C51-BA45-E06C379CE713}" destId="{48C83925-8301-4770-9667-C9E2B6FA8969}" srcOrd="0" destOrd="0" presId="urn:microsoft.com/office/officeart/2005/8/layout/vList2"/>
    <dgm:cxn modelId="{B5C3EFBB-93FB-48E4-93A3-CB1A578FB7BE}" type="presOf" srcId="{E6DA0D03-4CCF-4109-B941-884AB3307CE4}" destId="{8C795B69-BD3F-470F-ADB1-AA5C5753953A}" srcOrd="0" destOrd="0" presId="urn:microsoft.com/office/officeart/2005/8/layout/vList2"/>
    <dgm:cxn modelId="{CA0EE28B-1DEB-439A-B51B-49F2EF8AFE1B}" srcId="{CA299B80-6200-4814-980B-3420A40CB2E7}" destId="{998A7694-5977-4631-A026-1E56B065F7F6}" srcOrd="1" destOrd="0" parTransId="{3FDD0A5F-C43C-47AA-A000-CB98FC135F99}" sibTransId="{19AA690C-B959-4A92-93E3-B9AF97CEA622}"/>
    <dgm:cxn modelId="{3166DF5B-92D4-4C47-A623-C10ED1701E78}" srcId="{CA299B80-6200-4814-980B-3420A40CB2E7}" destId="{E6DA0D03-4CCF-4109-B941-884AB3307CE4}" srcOrd="2" destOrd="0" parTransId="{133C7276-2DE9-4673-AE20-21ED897614CC}" sibTransId="{B610284A-F4E0-4D3E-B7F5-419A69B3B0E0}"/>
    <dgm:cxn modelId="{5326C551-0A3B-42F7-8904-B84B619C8A3B}" type="presOf" srcId="{998A7694-5977-4631-A026-1E56B065F7F6}" destId="{80E77553-262E-4C3D-BF2C-057C62FFFBD2}" srcOrd="0" destOrd="0" presId="urn:microsoft.com/office/officeart/2005/8/layout/vList2"/>
    <dgm:cxn modelId="{220B1294-FDA4-412B-897F-4ECF95039F5B}" srcId="{CA299B80-6200-4814-980B-3420A40CB2E7}" destId="{CB472BF5-35B7-4C51-BA45-E06C379CE713}" srcOrd="0" destOrd="0" parTransId="{1F010E43-70CF-40D3-8B95-91F9062CD8AF}" sibTransId="{2AC7E059-4C3A-4D7F-A608-7A833CF9C6EE}"/>
    <dgm:cxn modelId="{237803C7-BCD2-469F-86EB-6FC8FD4F3CD8}" type="presOf" srcId="{CA299B80-6200-4814-980B-3420A40CB2E7}" destId="{C07D160E-6919-4F45-A77B-3C3F3ED7CFF4}" srcOrd="0" destOrd="0" presId="urn:microsoft.com/office/officeart/2005/8/layout/vList2"/>
    <dgm:cxn modelId="{2BCA7546-12EC-4347-B350-186C68BD9FD7}" type="presParOf" srcId="{C07D160E-6919-4F45-A77B-3C3F3ED7CFF4}" destId="{48C83925-8301-4770-9667-C9E2B6FA8969}" srcOrd="0" destOrd="0" presId="urn:microsoft.com/office/officeart/2005/8/layout/vList2"/>
    <dgm:cxn modelId="{EB111864-4638-450C-987E-FE667D2B0D43}" type="presParOf" srcId="{C07D160E-6919-4F45-A77B-3C3F3ED7CFF4}" destId="{82645A6F-C32C-428E-A3B1-B6DB58DA0D59}" srcOrd="1" destOrd="0" presId="urn:microsoft.com/office/officeart/2005/8/layout/vList2"/>
    <dgm:cxn modelId="{E0B808A2-9259-4A08-9357-A7028AE5C708}" type="presParOf" srcId="{C07D160E-6919-4F45-A77B-3C3F3ED7CFF4}" destId="{80E77553-262E-4C3D-BF2C-057C62FFFBD2}" srcOrd="2" destOrd="0" presId="urn:microsoft.com/office/officeart/2005/8/layout/vList2"/>
    <dgm:cxn modelId="{D3CF2E21-D1E6-40BC-B1E8-CA98A1163830}" type="presParOf" srcId="{C07D160E-6919-4F45-A77B-3C3F3ED7CFF4}" destId="{33345DB4-83CE-42CD-960C-96382AFD8744}" srcOrd="3" destOrd="0" presId="urn:microsoft.com/office/officeart/2005/8/layout/vList2"/>
    <dgm:cxn modelId="{96CE9661-7ABC-431C-A2A6-6F19F7331594}" type="presParOf" srcId="{C07D160E-6919-4F45-A77B-3C3F3ED7CFF4}" destId="{8C795B69-BD3F-470F-ADB1-AA5C575395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D1997D-9DD1-426E-BF67-089AB4DEC53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AC4E53C-D6D1-4C73-BEBB-ECDB464C4798}">
      <dgm:prSet/>
      <dgm:spPr/>
      <dgm:t>
        <a:bodyPr/>
        <a:lstStyle/>
        <a:p>
          <a:r>
            <a:rPr lang="en-US"/>
            <a:t>Miten opit?</a:t>
          </a:r>
        </a:p>
      </dgm:t>
    </dgm:pt>
    <dgm:pt modelId="{8ED326FC-2DA4-4E45-8B20-0096E273B16C}" type="parTrans" cxnId="{16CFBA94-807E-4C54-A50A-9A28E4CFB5CC}">
      <dgm:prSet/>
      <dgm:spPr/>
      <dgm:t>
        <a:bodyPr/>
        <a:lstStyle/>
        <a:p>
          <a:endParaRPr lang="en-US"/>
        </a:p>
      </dgm:t>
    </dgm:pt>
    <dgm:pt modelId="{FEEF6FD6-BA17-4A26-A5CD-CA11E1A4A329}" type="sibTrans" cxnId="{16CFBA94-807E-4C54-A50A-9A28E4CFB5CC}">
      <dgm:prSet/>
      <dgm:spPr/>
      <dgm:t>
        <a:bodyPr/>
        <a:lstStyle/>
        <a:p>
          <a:endParaRPr lang="en-US"/>
        </a:p>
      </dgm:t>
    </dgm:pt>
    <dgm:pt modelId="{CC265507-019F-4B6D-BFF1-0C664312D0BA}">
      <dgm:prSet/>
      <dgm:spPr/>
      <dgm:t>
        <a:bodyPr/>
        <a:lstStyle/>
        <a:p>
          <a:r>
            <a:rPr lang="en-US"/>
            <a:t>Millaisia opiskelutekniikoita käytät?</a:t>
          </a:r>
        </a:p>
      </dgm:t>
    </dgm:pt>
    <dgm:pt modelId="{F20D5234-E455-4258-BD55-309CA515B288}" type="parTrans" cxnId="{6DB36B3C-8965-41C8-AC94-97A9FD6DA987}">
      <dgm:prSet/>
      <dgm:spPr/>
      <dgm:t>
        <a:bodyPr/>
        <a:lstStyle/>
        <a:p>
          <a:endParaRPr lang="en-US"/>
        </a:p>
      </dgm:t>
    </dgm:pt>
    <dgm:pt modelId="{D6DAD7F2-6B83-45DD-9A75-6D43E21B9275}" type="sibTrans" cxnId="{6DB36B3C-8965-41C8-AC94-97A9FD6DA987}">
      <dgm:prSet/>
      <dgm:spPr/>
      <dgm:t>
        <a:bodyPr/>
        <a:lstStyle/>
        <a:p>
          <a:endParaRPr lang="en-US"/>
        </a:p>
      </dgm:t>
    </dgm:pt>
    <dgm:pt modelId="{E4BF49EA-5517-411C-AEA3-F6025C079BB8}" type="pres">
      <dgm:prSet presAssocID="{80D1997D-9DD1-426E-BF67-089AB4DEC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050E5B1-349F-4324-A050-3113BCC98CC9}" type="pres">
      <dgm:prSet presAssocID="{5AC4E53C-D6D1-4C73-BEBB-ECDB464C47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F7F2EA-0642-4994-BB7E-A1400CA55E0E}" type="pres">
      <dgm:prSet presAssocID="{FEEF6FD6-BA17-4A26-A5CD-CA11E1A4A329}" presName="spacer" presStyleCnt="0"/>
      <dgm:spPr/>
    </dgm:pt>
    <dgm:pt modelId="{EDC5BAC1-3896-4FBE-BAAF-021F203621B9}" type="pres">
      <dgm:prSet presAssocID="{CC265507-019F-4B6D-BFF1-0C664312D0B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6FCD9CC-11A2-4007-B8C3-A3FE87B788A2}" type="presOf" srcId="{5AC4E53C-D6D1-4C73-BEBB-ECDB464C4798}" destId="{E050E5B1-349F-4324-A050-3113BCC98CC9}" srcOrd="0" destOrd="0" presId="urn:microsoft.com/office/officeart/2005/8/layout/vList2"/>
    <dgm:cxn modelId="{63551C0D-0BE5-4D32-8658-DC888F2F86D6}" type="presOf" srcId="{80D1997D-9DD1-426E-BF67-089AB4DEC53B}" destId="{E4BF49EA-5517-411C-AEA3-F6025C079BB8}" srcOrd="0" destOrd="0" presId="urn:microsoft.com/office/officeart/2005/8/layout/vList2"/>
    <dgm:cxn modelId="{6DB36B3C-8965-41C8-AC94-97A9FD6DA987}" srcId="{80D1997D-9DD1-426E-BF67-089AB4DEC53B}" destId="{CC265507-019F-4B6D-BFF1-0C664312D0BA}" srcOrd="1" destOrd="0" parTransId="{F20D5234-E455-4258-BD55-309CA515B288}" sibTransId="{D6DAD7F2-6B83-45DD-9A75-6D43E21B9275}"/>
    <dgm:cxn modelId="{3C75C43C-ED26-44C8-A0F0-FC2E018F3FB3}" type="presOf" srcId="{CC265507-019F-4B6D-BFF1-0C664312D0BA}" destId="{EDC5BAC1-3896-4FBE-BAAF-021F203621B9}" srcOrd="0" destOrd="0" presId="urn:microsoft.com/office/officeart/2005/8/layout/vList2"/>
    <dgm:cxn modelId="{16CFBA94-807E-4C54-A50A-9A28E4CFB5CC}" srcId="{80D1997D-9DD1-426E-BF67-089AB4DEC53B}" destId="{5AC4E53C-D6D1-4C73-BEBB-ECDB464C4798}" srcOrd="0" destOrd="0" parTransId="{8ED326FC-2DA4-4E45-8B20-0096E273B16C}" sibTransId="{FEEF6FD6-BA17-4A26-A5CD-CA11E1A4A329}"/>
    <dgm:cxn modelId="{C8A99AA1-7E46-40FF-BF5D-CD6ACFBDB335}" type="presParOf" srcId="{E4BF49EA-5517-411C-AEA3-F6025C079BB8}" destId="{E050E5B1-349F-4324-A050-3113BCC98CC9}" srcOrd="0" destOrd="0" presId="urn:microsoft.com/office/officeart/2005/8/layout/vList2"/>
    <dgm:cxn modelId="{FCD9E060-B91F-493D-B05C-346D73B01DF2}" type="presParOf" srcId="{E4BF49EA-5517-411C-AEA3-F6025C079BB8}" destId="{52F7F2EA-0642-4994-BB7E-A1400CA55E0E}" srcOrd="1" destOrd="0" presId="urn:microsoft.com/office/officeart/2005/8/layout/vList2"/>
    <dgm:cxn modelId="{8F0F69E0-AD90-487F-83CA-3CC9FE44644A}" type="presParOf" srcId="{E4BF49EA-5517-411C-AEA3-F6025C079BB8}" destId="{EDC5BAC1-3896-4FBE-BAAF-021F203621B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83925-8301-4770-9667-C9E2B6FA8969}">
      <dsp:nvSpPr>
        <dsp:cNvPr id="0" name=""/>
        <dsp:cNvSpPr/>
      </dsp:nvSpPr>
      <dsp:spPr>
        <a:xfrm>
          <a:off x="0" y="34458"/>
          <a:ext cx="6012684" cy="15514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1. </a:t>
          </a:r>
          <a:r>
            <a:rPr lang="en-US" sz="3900" kern="1200" dirty="0" err="1"/>
            <a:t>Aikataulu</a:t>
          </a:r>
          <a:r>
            <a:rPr lang="en-US" sz="3900" kern="1200" dirty="0"/>
            <a:t>/ </a:t>
          </a:r>
          <a:r>
            <a:rPr lang="en-US" sz="3900" kern="1200" dirty="0" err="1"/>
            <a:t>Lukusuunnitelma</a:t>
          </a:r>
        </a:p>
      </dsp:txBody>
      <dsp:txXfrm>
        <a:off x="75734" y="110192"/>
        <a:ext cx="5861216" cy="1399952"/>
      </dsp:txXfrm>
    </dsp:sp>
    <dsp:sp modelId="{80E77553-262E-4C3D-BF2C-057C62FFFBD2}">
      <dsp:nvSpPr>
        <dsp:cNvPr id="0" name=""/>
        <dsp:cNvSpPr/>
      </dsp:nvSpPr>
      <dsp:spPr>
        <a:xfrm>
          <a:off x="0" y="1698198"/>
          <a:ext cx="6012684" cy="15514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2. </a:t>
          </a:r>
          <a:r>
            <a:rPr lang="en-US" sz="3900" kern="1200" dirty="0" err="1"/>
            <a:t>Lukutekniikat</a:t>
          </a:r>
        </a:p>
      </dsp:txBody>
      <dsp:txXfrm>
        <a:off x="75734" y="1773932"/>
        <a:ext cx="5861216" cy="1399952"/>
      </dsp:txXfrm>
    </dsp:sp>
    <dsp:sp modelId="{8C795B69-BD3F-470F-ADB1-AA5C5753953A}">
      <dsp:nvSpPr>
        <dsp:cNvPr id="0" name=""/>
        <dsp:cNvSpPr/>
      </dsp:nvSpPr>
      <dsp:spPr>
        <a:xfrm>
          <a:off x="0" y="3361939"/>
          <a:ext cx="6012684" cy="15514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3. </a:t>
          </a:r>
          <a:r>
            <a:rPr lang="en-US" sz="3900" kern="1200" dirty="0" err="1"/>
            <a:t>Muistiinpanotekniikat</a:t>
          </a:r>
        </a:p>
      </dsp:txBody>
      <dsp:txXfrm>
        <a:off x="75734" y="3437673"/>
        <a:ext cx="5861216" cy="1399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0E5B1-349F-4324-A050-3113BCC98CC9}">
      <dsp:nvSpPr>
        <dsp:cNvPr id="0" name=""/>
        <dsp:cNvSpPr/>
      </dsp:nvSpPr>
      <dsp:spPr>
        <a:xfrm>
          <a:off x="0" y="26980"/>
          <a:ext cx="5115491" cy="23850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Miten opit?</a:t>
          </a:r>
        </a:p>
      </dsp:txBody>
      <dsp:txXfrm>
        <a:off x="116426" y="143406"/>
        <a:ext cx="4882639" cy="2152156"/>
      </dsp:txXfrm>
    </dsp:sp>
    <dsp:sp modelId="{EDC5BAC1-3896-4FBE-BAAF-021F203621B9}">
      <dsp:nvSpPr>
        <dsp:cNvPr id="0" name=""/>
        <dsp:cNvSpPr/>
      </dsp:nvSpPr>
      <dsp:spPr>
        <a:xfrm>
          <a:off x="0" y="2535829"/>
          <a:ext cx="5115491" cy="238500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Millaisia opiskelutekniikoita käytät?</a:t>
          </a:r>
        </a:p>
      </dsp:txBody>
      <dsp:txXfrm>
        <a:off x="116426" y="2652255"/>
        <a:ext cx="4882639" cy="2152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7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2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1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5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7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4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7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5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untoutussaatio.fi/assets/files/2018/10/VANU-NUORTEN-OPAS.pdf" TargetMode="External"/><Relationship Id="rId2" Type="http://schemas.openxmlformats.org/officeDocument/2006/relationships/hyperlink" Target="https://oppa.onedu.fi/zine/31/cov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https:/areena.yle.fi/1-3811909" TargetMode="External"/><Relationship Id="rId4" Type="http://schemas.openxmlformats.org/officeDocument/2006/relationships/hyperlink" Target="http://OPA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aihe/artikkeli/2017/10/11/nain-teet-lukusuunnitelma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pa.onedu.fi/zine/31/article-154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ttps://kielikeskus.jyu.fi/fi/ohjeita/esteeton/akateemiset-taidot#lukemin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seepankki.proakatemia.fi/kuinka-tehda-muistiinpanoj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ffuwyJZTQ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tseaan/muistiinpanot-ja-ajatuskartat-oppimisen-apuvalineen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zCEJVtED0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9">
            <a:extLst>
              <a:ext uri="{FF2B5EF4-FFF2-40B4-BE49-F238E27FC236}">
                <a16:creationId xmlns=""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896216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3120244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=""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59837" y="495702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=""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24429" y="660294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0925" y="2530063"/>
            <a:ext cx="5435148" cy="193675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  <a:cs typeface="Calibri Light"/>
              </a:rPr>
              <a:t>Opiskelutaidoista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Anu </a:t>
            </a:r>
            <a:r>
              <a:rPr lang="en-US" dirty="0" err="1" smtClean="0">
                <a:solidFill>
                  <a:srgbClr val="FFFFFF"/>
                </a:solidFill>
              </a:rPr>
              <a:t>Jylhäsalmi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Reaaliaineen tehtävään vastaaminen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51005"/>
            <a:ext cx="10515600" cy="5016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* </a:t>
            </a:r>
            <a:r>
              <a:rPr lang="fi-FI" sz="1800" b="1" dirty="0"/>
              <a:t>Tu­tus­tu huo­lel­la teh­tä­vän­an­toon</a:t>
            </a:r>
            <a:r>
              <a:rPr lang="fi-FI" sz="1800" dirty="0"/>
              <a:t>. Vas­taa teh­tä­vän­an­toon! Saat sii­tä pis­tei­tä et ohi ai­heen me­ne­vis­tä asi­ois­ta, vaik­ka tie­täi­sit kuin­ka pal­jon.</a:t>
            </a:r>
            <a:br>
              <a:rPr lang="fi-FI" sz="1800" dirty="0"/>
            </a:br>
            <a:r>
              <a:rPr lang="fi-FI" sz="1800" dirty="0"/>
              <a:t>* </a:t>
            </a:r>
            <a:r>
              <a:rPr lang="fi-FI" sz="1800" b="1" dirty="0"/>
              <a:t>Hah­mot­te­le vas­taus­runk</a:t>
            </a:r>
            <a:r>
              <a:rPr lang="fi-FI" sz="1800" dirty="0"/>
              <a:t>o. Mitä tie­dät asi­as­ta? Mi­hin kurs­siin tai kurs­sei­hin asia liit­tyy? Mitä ku­via, kaa­vi­o­ta ym. oppi­ma­te­ri­aa­lis­sa oli ai­hees­ta? Onko mui­den oppi­ai­nei­den kurs­seil­la ol­lut ai­hees­ta? Entä tie­dät­kö ai­hees­ta muu­ten? Käy­tä kaik­ki si­nul­la ole­va tie­to hy­väk­se­si. Si­nun ei tar­vit­se kir­joit­taa vas­tauk­seen, mis­tä tie­to on pe­räi­sin, kun­han se on luo­tet­ta­vaa tie­toa.</a:t>
            </a:r>
            <a:br>
              <a:rPr lang="fi-FI" sz="1800" dirty="0"/>
            </a:br>
            <a:r>
              <a:rPr lang="fi-FI" sz="1800" dirty="0"/>
              <a:t>* Jos teh­tä­vään kuu­luu </a:t>
            </a:r>
            <a:r>
              <a:rPr lang="fi-FI" sz="1800" b="1" dirty="0"/>
              <a:t>ai­neis­to</a:t>
            </a:r>
            <a:r>
              <a:rPr lang="fi-FI" sz="1800" dirty="0"/>
              <a:t>, sitä tu­lee käyt­tää </a:t>
            </a:r>
            <a:r>
              <a:rPr lang="fi-FI" sz="1800" dirty="0" smtClean="0"/>
              <a:t>ja </a:t>
            </a:r>
            <a:r>
              <a:rPr lang="fi-FI" sz="1800" dirty="0"/>
              <a:t>sii­hen on hyvä vii­ta­ta.</a:t>
            </a:r>
            <a:br>
              <a:rPr lang="fi-FI" sz="1800" dirty="0"/>
            </a:br>
            <a:r>
              <a:rPr lang="fi-FI" sz="1800" dirty="0"/>
              <a:t>* Hyvä aloi­tus teh­tä­väl­le on mää­ri­tel­lä teh­tä­väs­sä mai­ni­tut </a:t>
            </a:r>
            <a:r>
              <a:rPr lang="fi-FI" sz="1800" b="1" dirty="0"/>
              <a:t>kä­sit­teet</a:t>
            </a:r>
            <a:r>
              <a:rPr lang="fi-FI" sz="1800" dirty="0"/>
              <a:t>. Ei ole kui­ten­kaan tar­koi­tus, että kir­joi­tat mää­ri­tel­miä suo­raan, vaan luon­te­vas­ti osa­na vas­taus­ta­si. Oppi­ai­neen omien kä­sit­tei­den käyt­tä­mi­nen on muu­ten­kin yksi hy­vän vas­tauk­sen piir­re.</a:t>
            </a:r>
            <a:br>
              <a:rPr lang="fi-FI" sz="1800" dirty="0"/>
            </a:br>
            <a:r>
              <a:rPr lang="fi-FI" sz="1800" dirty="0"/>
              <a:t>* Hyvä vas­taus on </a:t>
            </a:r>
            <a:r>
              <a:rPr lang="fi-FI" sz="1800" b="1" dirty="0"/>
              <a:t>moni­puo­li­nen</a:t>
            </a:r>
            <a:r>
              <a:rPr lang="fi-FI" sz="1800" dirty="0"/>
              <a:t>. Se kä­sit­te­lee pe­rus­tel­len asi­an eri puo­lia. Yleen­sä on tar­peen edes jon­kun ver­ran ava­ta asi­oi­ta, eikä vain lu­e­tel­la nii­tä.</a:t>
            </a:r>
            <a:br>
              <a:rPr lang="fi-FI" sz="1800" dirty="0"/>
            </a:br>
            <a:r>
              <a:rPr lang="fi-FI" sz="1800" dirty="0"/>
              <a:t>* Mai­nit­se </a:t>
            </a:r>
            <a:r>
              <a:rPr lang="fi-FI" sz="1800" b="1" dirty="0"/>
              <a:t>esi­merk­ke­jä</a:t>
            </a:r>
            <a:r>
              <a:rPr lang="fi-FI" sz="1800" dirty="0"/>
              <a:t> ja tark­ko­ja tie­to­ja, ku­ten vuo­si­lu­ku­ja, vas­tauk­ses­sa­si. Se tuo esil­le asi­an­tun­te­vuut­ta­si.</a:t>
            </a:r>
            <a:br>
              <a:rPr lang="fi-FI" sz="1800" dirty="0"/>
            </a:br>
            <a:r>
              <a:rPr lang="fi-FI" sz="1800" dirty="0"/>
              <a:t>* Osaan teh­tä­viä voi kuu­lua jon­kin</a:t>
            </a:r>
            <a:r>
              <a:rPr lang="fi-FI" sz="1800" b="1" dirty="0"/>
              <a:t> ku­vaa­jan tai ku­van piir­tä­mi­nen</a:t>
            </a:r>
            <a:r>
              <a:rPr lang="fi-FI" sz="1800" dirty="0"/>
              <a:t>. Muis­ta näis­sä huo­lel­li­suus: mer­kit­se ot­si­kot, ak­se­lit ym. tie­dot. Teh­tä­viin voi liit­tää ku­via, vaik­ka nii­tä ei pyy­det­täi­si­kään.</a:t>
            </a:r>
            <a:br>
              <a:rPr lang="fi-FI" sz="1800" dirty="0"/>
            </a:br>
            <a:r>
              <a:rPr lang="fi-FI" sz="1800" dirty="0"/>
              <a:t>* </a:t>
            </a:r>
            <a:r>
              <a:rPr lang="fi-FI" sz="1800" b="1" dirty="0"/>
              <a:t>Kir­joi­ta sel­ke­äs­ti.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* </a:t>
            </a:r>
            <a:r>
              <a:rPr lang="fi-FI" sz="1800" b="1" dirty="0"/>
              <a:t>Lo­pe­ta vas­taus</a:t>
            </a:r>
            <a:r>
              <a:rPr lang="fi-FI" sz="1800" dirty="0"/>
              <a:t>, kun asia lop­puu. Tar­kis­ta, että olet vas­tan­nut ky­syt­tyyn asi­aan!</a:t>
            </a:r>
            <a:br>
              <a:rPr lang="fi-FI" sz="1800" dirty="0"/>
            </a:br>
            <a:r>
              <a:rPr lang="fi-FI" sz="1800" dirty="0"/>
              <a:t>* </a:t>
            </a:r>
            <a:r>
              <a:rPr lang="fi-FI" sz="1800" b="1" dirty="0"/>
              <a:t>Tar­kis­ta ko­keen lo­pus­sa, että olet vas­tan­nut vaa­dit­tuun mää­rään teh­tä­viä.</a:t>
            </a:r>
            <a:r>
              <a:rPr lang="fi-FI" sz="1800" dirty="0"/>
              <a:t> Kat­so, ett­ei muis­sa teh­tä­vis­sä ole mi­tään mer­kin­tö­jä, jot­ta nii­tä ei las­ke­ta vas­tauk­siin. Jos vas­tauk­sia on lii­kaa, niin par­haat pis­teet an­ta­va teh­tä­vä jä­te­tään pois ar­vi­oin­nis­ta.</a:t>
            </a:r>
          </a:p>
        </p:txBody>
      </p:sp>
    </p:spTree>
    <p:extLst>
      <p:ext uri="{BB962C8B-B14F-4D97-AF65-F5344CB8AC3E}">
        <p14:creationId xmlns:p14="http://schemas.microsoft.com/office/powerpoint/2010/main" val="767934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8">
            <a:extLst>
              <a:ext uri="{FF2B5EF4-FFF2-40B4-BE49-F238E27FC236}">
                <a16:creationId xmlns=""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462CF2-9867-4D6A-8DDF-634B2DCE3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825314"/>
            <a:ext cx="4645250" cy="3847759"/>
          </a:xfrm>
        </p:spPr>
        <p:txBody>
          <a:bodyPr anchor="b">
            <a:normAutofit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cs typeface="Calibri Light"/>
              </a:rPr>
              <a:t>Mitä</a:t>
            </a:r>
            <a:r>
              <a:rPr lang="en-US" dirty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Calibri Light"/>
              </a:rPr>
              <a:t>käydyistä</a:t>
            </a:r>
            <a:r>
              <a:rPr lang="en-US" dirty="0" smtClean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Calibri Light"/>
              </a:rPr>
              <a:t>asioista</a:t>
            </a:r>
            <a:r>
              <a:rPr lang="en-US" dirty="0" smtClean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Calibri Light"/>
              </a:rPr>
              <a:t>aiot</a:t>
            </a:r>
            <a:r>
              <a:rPr lang="en-US" dirty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Calibri Light"/>
              </a:rPr>
              <a:t>siirtää</a:t>
            </a:r>
            <a:r>
              <a:rPr lang="en-US" dirty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Calibri Light"/>
              </a:rPr>
              <a:t>omaan</a:t>
            </a:r>
            <a:r>
              <a:rPr lang="en-US" dirty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Calibri Light"/>
              </a:rPr>
              <a:t>käyttöösi</a:t>
            </a:r>
            <a:r>
              <a:rPr lang="en-US" dirty="0">
                <a:solidFill>
                  <a:schemeClr val="bg1"/>
                </a:solidFill>
                <a:cs typeface="Calibri Light"/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90462A-B618-487A-8FF3-D6D1CD102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>
              <a:buNone/>
            </a:pPr>
            <a:endParaRPr lang="en-US"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7" name="Freeform: Shape 30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32">
            <a:extLst>
              <a:ext uri="{FF2B5EF4-FFF2-40B4-BE49-F238E27FC236}">
                <a16:creationId xmlns=""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DCC55137-C13D-439C-B0AB-58CB0A3D1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53403" y="320040"/>
            <a:ext cx="11217033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F7FA8B-B1E5-499F-BCF4-E3FF6CB6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46" y="963877"/>
            <a:ext cx="3678716" cy="4930246"/>
          </a:xfrm>
        </p:spPr>
        <p:txBody>
          <a:bodyPr>
            <a:normAutofit/>
          </a:bodyPr>
          <a:lstStyle/>
          <a:p>
            <a:pPr algn="r"/>
            <a:r>
              <a:rPr lang="en-US" sz="3700" b="1" dirty="0" err="1">
                <a:solidFill>
                  <a:schemeClr val="accent1"/>
                </a:solidFill>
                <a:cs typeface="Calibri Light"/>
              </a:rPr>
              <a:t>Lisätietoa</a:t>
            </a:r>
            <a:r>
              <a:rPr lang="en-US" sz="3700" b="1" dirty="0">
                <a:solidFill>
                  <a:schemeClr val="accent1"/>
                </a:solidFill>
                <a:cs typeface="Calibri Light"/>
              </a:rPr>
              <a:t> </a:t>
            </a:r>
            <a:r>
              <a:rPr lang="en-US" sz="3700" b="1" dirty="0" err="1">
                <a:solidFill>
                  <a:schemeClr val="accent1"/>
                </a:solidFill>
                <a:cs typeface="Calibri Light"/>
              </a:rPr>
              <a:t>opiskelutaidoista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16C835-F3CB-44CC-B31F-65D740C9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cs typeface="Calibri"/>
                <a:hlinkClick r:id="rId2"/>
              </a:rPr>
              <a:t>Tehoa opiskeluun - opas</a:t>
            </a:r>
            <a:r>
              <a:rPr lang="en-US" sz="2400">
                <a:cs typeface="Calibri"/>
              </a:rPr>
              <a:t> (</a:t>
            </a:r>
            <a:r>
              <a:rPr lang="en-US" sz="2400">
                <a:cs typeface="Calibri"/>
                <a:hlinkClick r:id="rId2"/>
              </a:rPr>
              <a:t>https://oppa.onedu.fi/zine/31/cover</a:t>
            </a:r>
            <a:r>
              <a:rPr lang="en-US" sz="2400">
                <a:cs typeface="Calibri"/>
              </a:rPr>
              <a:t>)</a:t>
            </a:r>
            <a:r>
              <a:rPr lang="en-US" sz="2400"/>
              <a:t> --&gt; oppaan takana paljon linkkejä!</a:t>
            </a:r>
          </a:p>
          <a:p>
            <a:r>
              <a:rPr lang="en-US" sz="2400">
                <a:cs typeface="Calibri"/>
                <a:hlinkClick r:id="rId3"/>
              </a:rPr>
              <a:t>Opas sujuvampaan opiskeluun</a:t>
            </a:r>
            <a:r>
              <a:rPr lang="en-US" sz="2400">
                <a:cs typeface="Calibri"/>
              </a:rPr>
              <a:t> (</a:t>
            </a:r>
            <a:r>
              <a:rPr lang="en-US" sz="2400">
                <a:cs typeface="Calibri"/>
                <a:hlinkClick r:id="rId4"/>
              </a:rPr>
              <a:t>https://kuntoutussaatio.fi/assets/files/2018/10/VANU-NUORTEN-OPAS.pdf</a:t>
            </a:r>
            <a:r>
              <a:rPr lang="en-US" sz="2400">
                <a:cs typeface="Calibri"/>
              </a:rPr>
              <a:t>) </a:t>
            </a:r>
          </a:p>
          <a:p>
            <a:r>
              <a:rPr lang="en-US" sz="2400">
                <a:cs typeface="Calibri"/>
              </a:rPr>
              <a:t>Yle Areena: Vinkkejä opiskelutekniikoihin (</a:t>
            </a:r>
            <a:r>
              <a:rPr lang="en-US" sz="2400">
                <a:hlinkClick r:id="rId5"/>
              </a:rPr>
              <a:t>https</a:t>
            </a:r>
            <a:r>
              <a:rPr lang="en-US" sz="2400">
                <a:cs typeface="Calibri"/>
                <a:hlinkClick r:id="rId5"/>
              </a:rPr>
              <a:t>://areena.yle.fi/1-3811909</a:t>
            </a:r>
            <a:r>
              <a:rPr lang="en-US" sz="2400">
                <a:cs typeface="Calibri"/>
              </a:rPr>
              <a:t>)</a:t>
            </a: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7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964560-65B2-4552-A875-85C1A179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8000" dirty="0" err="1">
                <a:solidFill>
                  <a:srgbClr val="FFFFFF"/>
                </a:solidFill>
                <a:cs typeface="Calibri Light"/>
              </a:rPr>
              <a:t>Sisältö</a:t>
            </a:r>
            <a:endParaRPr lang="en-US" sz="8000" dirty="0" err="1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2C854436-1F19-4D5F-B7EC-06427464D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110721"/>
              </p:ext>
            </p:extLst>
          </p:nvPr>
        </p:nvGraphicFramePr>
        <p:xfrm>
          <a:off x="5710238" y="783588"/>
          <a:ext cx="6012684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84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3808676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850FB5-0C12-41F3-A914-24C78AA76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105400"/>
            <a:ext cx="9833548" cy="1066802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F3F3F"/>
                </a:solidFill>
                <a:cs typeface="Calibri Light"/>
              </a:rPr>
              <a:t>Pohdintaa</a:t>
            </a:r>
            <a:r>
              <a:rPr lang="en-US" sz="4000" b="1" dirty="0">
                <a:solidFill>
                  <a:srgbClr val="3F3F3F"/>
                </a:solidFill>
                <a:cs typeface="Calibri Light"/>
              </a:rPr>
              <a:t> </a:t>
            </a:r>
            <a:r>
              <a:rPr lang="en-US" sz="4000" b="1" dirty="0" err="1">
                <a:solidFill>
                  <a:srgbClr val="3F3F3F"/>
                </a:solidFill>
                <a:cs typeface="Calibri Light"/>
              </a:rPr>
              <a:t>omasta</a:t>
            </a:r>
            <a:r>
              <a:rPr lang="en-US" sz="4000" b="1" dirty="0">
                <a:solidFill>
                  <a:srgbClr val="3F3F3F"/>
                </a:solidFill>
                <a:cs typeface="Calibri Light"/>
              </a:rPr>
              <a:t> </a:t>
            </a:r>
            <a:r>
              <a:rPr lang="en-US" sz="4000" b="1" dirty="0" err="1">
                <a:solidFill>
                  <a:srgbClr val="3F3F3F"/>
                </a:solidFill>
                <a:cs typeface="Calibri Light"/>
              </a:rPr>
              <a:t>ajankäytöstä</a:t>
            </a:r>
            <a:r>
              <a:rPr lang="en-US" sz="4000" b="1" dirty="0">
                <a:solidFill>
                  <a:srgbClr val="3F3F3F"/>
                </a:solidFill>
                <a:cs typeface="Calibri Light"/>
              </a:rPr>
              <a:t> </a:t>
            </a:r>
            <a:endParaRPr lang="en-US" sz="4000" b="1" dirty="0">
              <a:solidFill>
                <a:srgbClr val="3F3F3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0CCD0E-BA0B-4C65-A9B7-B85A3F03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638530"/>
            <a:ext cx="9833548" cy="34494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400" dirty="0">
                <a:solidFill>
                  <a:srgbClr val="FFFFFF"/>
                </a:solidFill>
                <a:cs typeface="Calibri"/>
              </a:rPr>
              <a:t>Millainen ajanhallitsija olet? Mikä ajankäytössäsi on hyvää? Mihin aikaan päivästä olet tehokkaimmillasi?</a:t>
            </a:r>
            <a:endParaRPr lang="en-US" sz="2400" dirty="0">
              <a:solidFill>
                <a:srgbClr val="FFFFFF"/>
              </a:solidFill>
              <a:cs typeface="Calibri"/>
            </a:endParaRPr>
          </a:p>
          <a:p>
            <a:r>
              <a:rPr lang="fi-FI" sz="2400" dirty="0">
                <a:solidFill>
                  <a:srgbClr val="FFFFFF"/>
                </a:solidFill>
                <a:cs typeface="Calibri"/>
              </a:rPr>
              <a:t>Mikä on pahin aikasyöppösi? Paljonko sallisit aikaa tähän? Miten muuttaisit ajankäyttöäsi? / miten käyttäisit aikasyöpöstäsi vapautuvan ajan?  </a:t>
            </a:r>
            <a:endParaRPr lang="en-US" sz="2400" dirty="0">
              <a:solidFill>
                <a:srgbClr val="FFFFFF"/>
              </a:solidFill>
              <a:cs typeface="Calibri"/>
            </a:endParaRPr>
          </a:p>
          <a:p>
            <a:r>
              <a:rPr lang="fi-FI" sz="2400" b="1" dirty="0">
                <a:solidFill>
                  <a:srgbClr val="FFFFFF"/>
                </a:solidFill>
                <a:cs typeface="Calibri"/>
              </a:rPr>
              <a:t>Teetkö lukusuunnitelman? Jos, niin miksi?</a:t>
            </a:r>
            <a:r>
              <a:rPr lang="fi-FI" sz="2400" dirty="0">
                <a:solidFill>
                  <a:srgbClr val="FFFFFF"/>
                </a:solidFill>
                <a:cs typeface="Calibri"/>
              </a:rPr>
              <a:t> Pysytkö siinä, jos teet? </a:t>
            </a:r>
          </a:p>
          <a:p>
            <a:r>
              <a:rPr lang="fi-FI" sz="2400" b="1" dirty="0">
                <a:solidFill>
                  <a:srgbClr val="FFFFFF"/>
                </a:solidFill>
                <a:cs typeface="Calibri"/>
              </a:rPr>
              <a:t>Miksi lukusuunnitelma on hyvä olla? </a:t>
            </a:r>
            <a:endParaRPr lang="en-US" sz="2400" dirty="0">
              <a:solidFill>
                <a:srgbClr val="FFFFFF"/>
              </a:solidFill>
              <a:cs typeface="Calibri"/>
            </a:endParaRPr>
          </a:p>
          <a:p>
            <a:pPr marL="457200"/>
            <a:r>
              <a:rPr lang="fi-FI" sz="2400" b="1" dirty="0">
                <a:solidFill>
                  <a:srgbClr val="FFFFFF"/>
                </a:solidFill>
                <a:cs typeface="Calibri"/>
              </a:rPr>
              <a:t>--&gt; ajankäyttö tehostuu, lukemisen aloittaminen on helpompaa, paineet vähenevät, vapaa-aika ja opiskelu tasapainoon...</a:t>
            </a:r>
            <a:endParaRPr lang="en-US" sz="2400" dirty="0">
              <a:solidFill>
                <a:srgbClr val="FFFFFF"/>
              </a:solidFill>
              <a:cs typeface="Calibri"/>
            </a:endParaRPr>
          </a:p>
          <a:p>
            <a:endParaRPr lang="en-US" sz="20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2381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9BBCF5-AA6D-4BA0-AE99-05F4C431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15" y="1463706"/>
            <a:ext cx="3841225" cy="4161194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</a:pPr>
            <a:r>
              <a:rPr lang="en-US" sz="3600" b="1" dirty="0" err="1">
                <a:solidFill>
                  <a:srgbClr val="FFFFFF"/>
                </a:solidFill>
                <a:cs typeface="Calibri Light"/>
              </a:rPr>
              <a:t>Aikataulu</a:t>
            </a:r>
            <a:r>
              <a:rPr lang="en-US" sz="3600" b="1" dirty="0">
                <a:solidFill>
                  <a:srgbClr val="FFFFFF"/>
                </a:solidFill>
                <a:cs typeface="Calibri Light"/>
              </a:rPr>
              <a:t>/</a:t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r>
              <a:rPr lang="en-US" sz="3600" b="1" dirty="0" err="1">
                <a:solidFill>
                  <a:srgbClr val="FFFFFF"/>
                </a:solidFill>
                <a:cs typeface="Calibri Light"/>
              </a:rPr>
              <a:t>Lukusuunnitelma</a:t>
            </a:r>
            <a:r>
              <a:rPr lang="en-US" sz="2800" dirty="0">
                <a:solidFill>
                  <a:srgbClr val="FFFFFF"/>
                </a:solidFill>
                <a:cs typeface="Calibri Light"/>
              </a:rPr>
              <a:t> </a:t>
            </a:r>
            <a:br>
              <a:rPr lang="en-US" sz="2800" dirty="0">
                <a:solidFill>
                  <a:srgbClr val="FFFFFF"/>
                </a:solidFill>
                <a:cs typeface="Calibri Light"/>
              </a:rPr>
            </a:br>
            <a:r>
              <a:rPr lang="en-US" sz="24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Yle: Näin teet lukusuunnitelman</a:t>
            </a:r>
            <a:r>
              <a:rPr lang="en-US" sz="2400" b="1" u="sng" dirty="0"/>
              <a:t> </a:t>
            </a:r>
            <a:r>
              <a:rPr lang="en-US" sz="2400" b="1" dirty="0"/>
              <a:t>(</a:t>
            </a:r>
            <a:r>
              <a:rPr lang="en-US" sz="24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https://yle.fi/aihe/artikkeli/2017/10/11/nain-teet-lukusuunnitelman</a:t>
            </a:r>
            <a:r>
              <a:rPr lang="en-US" sz="2400" b="1" u="sng" dirty="0"/>
              <a:t>)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93B83F-8A06-4723-9F64-6A812F87D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23" y="506899"/>
            <a:ext cx="6166405" cy="59311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sz="2200" b="1" dirty="0">
                <a:solidFill>
                  <a:srgbClr val="000000"/>
                </a:solidFill>
                <a:cs typeface="Calibri"/>
              </a:rPr>
              <a:t>1. </a:t>
            </a:r>
            <a:r>
              <a:rPr lang="fi-FI" sz="2400" b="1" dirty="0">
                <a:solidFill>
                  <a:srgbClr val="000000"/>
                </a:solidFill>
                <a:cs typeface="Calibri"/>
              </a:rPr>
              <a:t>Ensin välttämättömät menot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oppitunnit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vapaa-ajan menot, harrastukset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fi-FI" sz="2400" b="1" dirty="0">
                <a:solidFill>
                  <a:srgbClr val="000000"/>
                </a:solidFill>
                <a:cs typeface="Calibri"/>
              </a:rPr>
              <a:t>2. Lukuajat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mieti, mihin aikaan olet tehokkaimmillasi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suunnittele, mitä opiskelet milloinkin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muista aika kertaamiselle 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fi-FI" sz="2400" b="1" dirty="0">
                <a:solidFill>
                  <a:srgbClr val="000000"/>
                </a:solidFill>
                <a:cs typeface="Calibri"/>
              </a:rPr>
              <a:t>3. Vapaa-aika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mahduta ruokailut ja muut tauot suunnitelmaasi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fi-FI" sz="2400" dirty="0">
                <a:solidFill>
                  <a:srgbClr val="000000"/>
                </a:solidFill>
                <a:cs typeface="Calibri"/>
              </a:rPr>
              <a:t>varaa jokaiselle päivälle hetki, jolloin saat ajatuksesi kunnolla pois opiskelemisesta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pPr marL="0"/>
            <a:endParaRPr lang="en-US" sz="2200" dirty="0">
              <a:solidFill>
                <a:srgbClr val="000000"/>
              </a:solidFill>
              <a:cs typeface="Calibri"/>
            </a:endParaRPr>
          </a:p>
          <a:p>
            <a:endParaRPr lang="en-US" sz="22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03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=""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3148A7-7EF8-4AD4-923D-23490F66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40" y="1568495"/>
            <a:ext cx="3684358" cy="379184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Pohdintaa omasta oppimisesta ja opiskelemisesta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="" xmlns:a16="http://schemas.microsoft.com/office/drawing/2014/main" id="{2E82AD28-AE24-4EBB-A493-6CBA2CB5E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702966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52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Lukemiseen valmistautuminen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Ota jokin reaaliaineen oppikirja (tai romaani tai tietokirja) esille</a:t>
            </a:r>
          </a:p>
          <a:p>
            <a:r>
              <a:rPr lang="fi-FI" dirty="0" smtClean="0"/>
              <a:t>Mitä asioita tutkimalla saat selville, mistä kirja kertoo?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978" y="3375197"/>
            <a:ext cx="4009125" cy="275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5230250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3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22F09E-8151-4412-A033-04D57980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796902"/>
            <a:ext cx="3669161" cy="301683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FFFF"/>
                </a:solidFill>
              </a:rPr>
              <a:t>Lukutekniikat</a:t>
            </a:r>
            <a:r>
              <a:rPr lang="en-US" sz="3600" b="1" dirty="0">
                <a:solidFill>
                  <a:srgbClr val="FFFFFF"/>
                </a:solidFill>
                <a:cs typeface="Calibri Light"/>
              </a:rPr>
              <a:t/>
            </a:r>
            <a:br>
              <a:rPr lang="en-US" sz="3600" b="1" dirty="0">
                <a:solidFill>
                  <a:srgbClr val="FFFFFF"/>
                </a:solidFill>
                <a:cs typeface="Calibri Light"/>
              </a:rPr>
            </a:br>
            <a:r>
              <a:rPr lang="en-US" sz="3200" dirty="0"/>
              <a:t>(</a:t>
            </a:r>
            <a:r>
              <a:rPr lang="en-US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https://oppa.onedu.fi/zine/31/article-1541</a:t>
            </a:r>
            <a:r>
              <a:rPr lang="en-US" sz="3200" dirty="0"/>
              <a:t> ja </a:t>
            </a:r>
            <a:r>
              <a:rPr lang="en-US" sz="3200" dirty="0">
                <a:hlinkClick r:id="rId4"/>
              </a:rPr>
              <a:t>https://kielikeskus.jyu.fi/fi/ohjeita/esteeton/akateemiset-taidot#lukeminen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6E6616-A78B-48F3-8DD6-7E3434D56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251" y="297963"/>
            <a:ext cx="6740076" cy="656003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ENNEN LUKEMISTA: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mitä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tiedät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asiasta</a:t>
            </a:r>
            <a:r>
              <a:rPr lang="en-US" sz="2000" dirty="0">
                <a:solidFill>
                  <a:srgbClr val="000000"/>
                </a:solidFill>
              </a:rPr>
              <a:t>?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silmäile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läpi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opiskeltava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asia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sitten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vasta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yksityiskohdat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laita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keskittymistä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haittaavat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tekijät</a:t>
            </a:r>
            <a:r>
              <a:rPr lang="en-US" sz="2000" dirty="0">
                <a:solidFill>
                  <a:srgbClr val="000000"/>
                </a:solidFill>
              </a:rPr>
              <a:t> pois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voit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seurata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rivejä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esim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viivottimella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tauota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LUKEMISEN AIKANA: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alleviivaa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selvitä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itsellesi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vieraat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käsitteet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muokkaa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lukemaasi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muistiinpanotekniikoita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hyödyntäen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lue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ääneen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vaikka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nauhalle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voit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kuunnella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myöhemmin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LUKEMISEN JÄLKEEN: </a:t>
            </a:r>
            <a:endParaRPr lang="en-US" sz="2000" b="1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kun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laitat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tekstin</a:t>
            </a:r>
            <a:r>
              <a:rPr lang="en-US" sz="2000" dirty="0">
                <a:solidFill>
                  <a:srgbClr val="000000"/>
                </a:solidFill>
              </a:rPr>
              <a:t> pois, </a:t>
            </a:r>
            <a:r>
              <a:rPr lang="en-US" sz="2000" dirty="0" err="1">
                <a:solidFill>
                  <a:srgbClr val="000000"/>
                </a:solidFill>
              </a:rPr>
              <a:t>niin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muistele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mitä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luit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opeta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asia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toisille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vaikka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pehmolelulle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opiskele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kaverin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kanssa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--&gt; </a:t>
            </a:r>
            <a:r>
              <a:rPr lang="en-US" sz="2000" dirty="0" err="1">
                <a:solidFill>
                  <a:srgbClr val="000000"/>
                </a:solidFill>
              </a:rPr>
              <a:t>muista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kertaaminen</a:t>
            </a:r>
            <a:r>
              <a:rPr lang="en-US" sz="2000" dirty="0">
                <a:solidFill>
                  <a:srgbClr val="000000"/>
                </a:solidFill>
              </a:rPr>
              <a:t>!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43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C74F4C-EBE4-4E47-9612-8B8F616E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29" y="1217900"/>
            <a:ext cx="4627804" cy="4505322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FFFF"/>
                </a:solidFill>
              </a:rPr>
              <a:t>Muistiinpanotekniikat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>
                <a:cs typeface="Calibri Light"/>
              </a:rPr>
              <a:t>(</a:t>
            </a:r>
            <a:r>
              <a:rPr lang="en-US" sz="1400" dirty="0">
                <a:cs typeface="Calibri Ligh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http://esseepankki.proakatemia.fi/kuinka-tehda-muistiinpanoja/</a:t>
            </a:r>
            <a:r>
              <a:rPr lang="en-US" sz="1400" dirty="0">
                <a:cs typeface="Calibri Light"/>
              </a:rPr>
              <a:t>, </a:t>
            </a:r>
            <a:r>
              <a:rPr lang="en-US" sz="1400" dirty="0" err="1">
                <a:cs typeface="Calibri Light"/>
              </a:rPr>
              <a:t>suora</a:t>
            </a:r>
            <a:r>
              <a:rPr lang="en-US" sz="1400" dirty="0">
                <a:cs typeface="Calibri Light"/>
              </a:rPr>
              <a:t> </a:t>
            </a:r>
            <a:r>
              <a:rPr lang="en-US" sz="1400" dirty="0" err="1">
                <a:cs typeface="Calibri Light"/>
              </a:rPr>
              <a:t>linkki</a:t>
            </a:r>
            <a:r>
              <a:rPr lang="en-US" sz="1400" dirty="0">
                <a:cs typeface="Calibri Light"/>
              </a:rPr>
              <a:t> </a:t>
            </a:r>
            <a:r>
              <a:rPr lang="en-US" sz="1400" dirty="0" err="1">
                <a:cs typeface="Calibri Light"/>
              </a:rPr>
              <a:t>videoon</a:t>
            </a:r>
            <a:r>
              <a:rPr lang="en-US" sz="1400" dirty="0">
                <a:cs typeface="Calibri Light"/>
              </a:rPr>
              <a:t>: </a:t>
            </a:r>
            <a:r>
              <a:rPr lang="en-US" sz="1400" dirty="0">
                <a:cs typeface="Calibri Ligh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https://www.youtube.com/watch?v=AffuwyJZTQQ</a:t>
            </a:r>
            <a:r>
              <a:rPr lang="en-US" sz="1400" dirty="0">
                <a:cs typeface="Calibri Light"/>
              </a:rPr>
              <a:t> )</a:t>
            </a:r>
            <a:endParaRPr lang="fi-FI" sz="14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76102F-5152-41FD-8B45-1EAADCCB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3542" y="801866"/>
            <a:ext cx="6080374" cy="547644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1. Outline method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err="1">
                <a:solidFill>
                  <a:srgbClr val="000000"/>
                </a:solidFill>
              </a:rPr>
              <a:t>Perinteinen</a:t>
            </a:r>
            <a:r>
              <a:rPr lang="en-US" sz="2400" dirty="0">
                <a:solidFill>
                  <a:srgbClr val="000000"/>
                </a:solidFill>
              </a:rPr>
              <a:t>/</a:t>
            </a:r>
            <a:r>
              <a:rPr lang="en-US" sz="2400" dirty="0" err="1">
                <a:solidFill>
                  <a:srgbClr val="000000"/>
                </a:solidFill>
              </a:rPr>
              <a:t>hierarkinen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muistiinpanotekniikka</a:t>
            </a:r>
            <a:endParaRPr lang="en-US" sz="2400" dirty="0" err="1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2. Cornell method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err="1">
                <a:solidFill>
                  <a:srgbClr val="000000"/>
                </a:solidFill>
              </a:rPr>
              <a:t>paperi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jaetaan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kolmeen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osaan</a:t>
            </a:r>
            <a:r>
              <a:rPr lang="en-US" sz="2400" dirty="0">
                <a:solidFill>
                  <a:srgbClr val="000000"/>
                </a:solidFill>
              </a:rPr>
              <a:t>: a) </a:t>
            </a:r>
            <a:r>
              <a:rPr lang="en-US" sz="2400" dirty="0" err="1">
                <a:solidFill>
                  <a:srgbClr val="000000"/>
                </a:solidFill>
              </a:rPr>
              <a:t>varsinaiset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muistiinpanot</a:t>
            </a:r>
            <a:r>
              <a:rPr lang="en-US" sz="2400" dirty="0">
                <a:solidFill>
                  <a:srgbClr val="000000"/>
                </a:solidFill>
              </a:rPr>
              <a:t>, b) </a:t>
            </a:r>
            <a:r>
              <a:rPr lang="en-US" sz="2400" dirty="0" err="1">
                <a:solidFill>
                  <a:srgbClr val="000000"/>
                </a:solidFill>
              </a:rPr>
              <a:t>sivussa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tila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kysymyksille</a:t>
            </a:r>
            <a:r>
              <a:rPr lang="en-US" sz="2400" dirty="0">
                <a:solidFill>
                  <a:srgbClr val="000000"/>
                </a:solidFill>
              </a:rPr>
              <a:t> ja c) </a:t>
            </a:r>
            <a:r>
              <a:rPr lang="en-US" sz="2400" dirty="0" err="1">
                <a:solidFill>
                  <a:srgbClr val="000000"/>
                </a:solidFill>
              </a:rPr>
              <a:t>alla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tila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yhteenvedolle</a:t>
            </a:r>
            <a:r>
              <a:rPr lang="en-US" sz="2400" dirty="0">
                <a:solidFill>
                  <a:srgbClr val="000000"/>
                </a:solidFill>
              </a:rPr>
              <a:t>. </a:t>
            </a:r>
            <a:endParaRPr lang="en-US" sz="24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3. Mind Map method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err="1">
                <a:solidFill>
                  <a:srgbClr val="000000"/>
                </a:solidFill>
              </a:rPr>
              <a:t>hyvä</a:t>
            </a:r>
            <a:r>
              <a:rPr lang="en-US" sz="2400" dirty="0">
                <a:solidFill>
                  <a:srgbClr val="000000"/>
                </a:solidFill>
              </a:rPr>
              <a:t> tapa </a:t>
            </a:r>
            <a:r>
              <a:rPr lang="en-US" sz="2400" dirty="0" err="1">
                <a:solidFill>
                  <a:srgbClr val="000000"/>
                </a:solidFill>
              </a:rPr>
              <a:t>jäsentää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asioita</a:t>
            </a:r>
            <a:endParaRPr lang="en-US" sz="2400" dirty="0" err="1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4. Flow method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err="1">
                <a:solidFill>
                  <a:srgbClr val="000000"/>
                </a:solidFill>
              </a:rPr>
              <a:t>kaikkea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kirjoiteta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ylös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vaan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kirjaa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asiat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niin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kuin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itse</a:t>
            </a:r>
            <a:r>
              <a:rPr lang="en-US" sz="2400" dirty="0">
                <a:solidFill>
                  <a:srgbClr val="000000"/>
                </a:solidFill>
              </a:rPr>
              <a:t> ne </a:t>
            </a:r>
            <a:r>
              <a:rPr lang="en-US" sz="2400" dirty="0" err="1">
                <a:solidFill>
                  <a:srgbClr val="000000"/>
                </a:solidFill>
              </a:rPr>
              <a:t>miellät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lisäile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kysymyksiä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nuolia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jne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err="1">
                <a:solidFill>
                  <a:srgbClr val="000000"/>
                </a:solidFill>
              </a:rPr>
              <a:t>Jokaisella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persoonallinen</a:t>
            </a:r>
            <a:r>
              <a:rPr lang="en-US" sz="2400" dirty="0">
                <a:solidFill>
                  <a:srgbClr val="000000"/>
                </a:solidFill>
              </a:rPr>
              <a:t> tapa </a:t>
            </a:r>
            <a:r>
              <a:rPr lang="en-US" sz="2400" dirty="0" err="1">
                <a:solidFill>
                  <a:srgbClr val="000000"/>
                </a:solidFill>
              </a:rPr>
              <a:t>tehdä</a:t>
            </a:r>
            <a:r>
              <a:rPr lang="en-US" sz="2400" dirty="0">
                <a:solidFill>
                  <a:srgbClr val="000000"/>
                </a:solidFill>
              </a:rPr>
              <a:t>!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5. Write on the Slides Method/"lazy" method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err="1">
                <a:solidFill>
                  <a:srgbClr val="000000"/>
                </a:solidFill>
              </a:rPr>
              <a:t>täydennä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valmiita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luentomuistiinpanoja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omilla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muistiinpanoillasi</a:t>
            </a:r>
            <a:endParaRPr lang="en-US" sz="2400" dirty="0" err="1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4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3808676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12828A-9191-46B1-B32F-8BC7B4D4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105400"/>
            <a:ext cx="9833548" cy="1066802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F3F3F"/>
                </a:solidFill>
              </a:rPr>
              <a:t>Lisävinkkejä</a:t>
            </a:r>
            <a:r>
              <a:rPr lang="en-US" sz="4000" b="1" dirty="0">
                <a:solidFill>
                  <a:srgbClr val="3F3F3F"/>
                </a:solidFill>
              </a:rPr>
              <a:t> </a:t>
            </a:r>
            <a:r>
              <a:rPr lang="en-US" sz="4000" b="1" dirty="0" err="1">
                <a:solidFill>
                  <a:srgbClr val="3F3F3F"/>
                </a:solidFill>
              </a:rPr>
              <a:t>muistiinpanotekniikoihi</a:t>
            </a:r>
            <a:r>
              <a:rPr lang="en-US" sz="4000" dirty="0" err="1">
                <a:solidFill>
                  <a:srgbClr val="3F3F3F"/>
                </a:solidFill>
              </a:rPr>
              <a:t>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DB6160-FFC3-400A-8903-DABD3DEF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20660"/>
            <a:ext cx="9833548" cy="4309798"/>
          </a:xfrm>
        </p:spPr>
        <p:txBody>
          <a:bodyPr anchor="ctr">
            <a:normAutofit/>
          </a:bodyPr>
          <a:lstStyle/>
          <a:p>
            <a:r>
              <a:rPr lang="en-US" sz="2000" dirty="0" err="1">
                <a:solidFill>
                  <a:srgbClr val="FFFFFF"/>
                </a:solidFill>
              </a:rPr>
              <a:t>käytä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värejä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piirrä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kuvia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r>
              <a:rPr lang="en-US" sz="2000" dirty="0" err="1">
                <a:solidFill>
                  <a:srgbClr val="FFFFFF"/>
                </a:solidFill>
              </a:rPr>
              <a:t>merkitse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käsitteet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omaan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kohtaansa</a:t>
            </a:r>
            <a:r>
              <a:rPr lang="en-US" sz="2000" dirty="0">
                <a:solidFill>
                  <a:srgbClr val="FFFFFF"/>
                </a:solidFill>
              </a:rPr>
              <a:t> tai </a:t>
            </a:r>
            <a:r>
              <a:rPr lang="en-US" sz="2000" dirty="0" err="1">
                <a:solidFill>
                  <a:srgbClr val="FFFFFF"/>
                </a:solidFill>
              </a:rPr>
              <a:t>kirjoita</a:t>
            </a:r>
            <a:r>
              <a:rPr lang="en-US" sz="2000" dirty="0">
                <a:solidFill>
                  <a:srgbClr val="FFFFFF"/>
                </a:solidFill>
              </a:rPr>
              <a:t> ne </a:t>
            </a:r>
            <a:r>
              <a:rPr lang="en-US" sz="2000" dirty="0" err="1">
                <a:solidFill>
                  <a:srgbClr val="FFFFFF"/>
                </a:solidFill>
              </a:rPr>
              <a:t>eri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värillä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kuin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muut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muistiinpanot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r>
              <a:rPr lang="en-US" sz="2000" dirty="0" err="1">
                <a:solidFill>
                  <a:srgbClr val="FFFFFF"/>
                </a:solidFill>
              </a:rPr>
              <a:t>hyvien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muistiinpanojen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tekemiseen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lisäohjeita</a:t>
            </a:r>
            <a:r>
              <a:rPr lang="en-US" sz="2000" dirty="0">
                <a:solidFill>
                  <a:srgbClr val="FFFFFF"/>
                </a:solidFill>
              </a:rPr>
              <a:t>: </a:t>
            </a:r>
            <a:r>
              <a:rPr lang="en-US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https://www.helsinki.fi/fi/avoin-yliopisto/opiskelu/kehity-oppijana/taitava-oppija-motivoi-itseaan/muistiinpanot-ja-ajatuskartat-oppimisen-apuvalineena</a:t>
            </a:r>
            <a:r>
              <a:rPr lang="en-US" sz="2000" dirty="0">
                <a:solidFill>
                  <a:schemeClr val="bg1"/>
                </a:solidFill>
              </a:rPr>
              <a:t> </a:t>
            </a:r>
            <a:endParaRPr lang="en-US" sz="2000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FFFF"/>
                </a:solidFill>
              </a:rPr>
              <a:t>- </a:t>
            </a:r>
            <a:r>
              <a:rPr lang="en-US" sz="2000" b="1" dirty="0" err="1">
                <a:solidFill>
                  <a:srgbClr val="FFFFFF"/>
                </a:solidFill>
              </a:rPr>
              <a:t>muistikorttitekniikka</a:t>
            </a:r>
            <a:r>
              <a:rPr lang="en-US" sz="2000" b="1" dirty="0">
                <a:solidFill>
                  <a:srgbClr val="FFFFFF"/>
                </a:solidFill>
              </a:rPr>
              <a:t>:</a:t>
            </a:r>
            <a:endParaRPr lang="en-US" sz="2000" b="1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* </a:t>
            </a:r>
            <a:r>
              <a:rPr lang="en-US" sz="2000" dirty="0" err="1">
                <a:solidFill>
                  <a:srgbClr val="FFFFFF"/>
                </a:solidFill>
              </a:rPr>
              <a:t>toiselle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puolelle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opittava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asia</a:t>
            </a:r>
            <a:r>
              <a:rPr lang="en-US" sz="2000" dirty="0">
                <a:solidFill>
                  <a:srgbClr val="FFFFFF"/>
                </a:solidFill>
              </a:rPr>
              <a:t> – </a:t>
            </a:r>
            <a:r>
              <a:rPr lang="en-US" sz="2000" dirty="0" err="1">
                <a:solidFill>
                  <a:srgbClr val="FFFFFF"/>
                </a:solidFill>
              </a:rPr>
              <a:t>toiselle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puolelle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lyhyesti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tietoa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siitä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* </a:t>
            </a:r>
            <a:r>
              <a:rPr lang="en-US" sz="2000" dirty="0" err="1">
                <a:solidFill>
                  <a:srgbClr val="FFFFFF"/>
                </a:solidFill>
              </a:rPr>
              <a:t>toiselle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puolelle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kielissä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sana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kemiallinen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merkki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käsite</a:t>
            </a:r>
            <a:r>
              <a:rPr lang="en-US" sz="2000" dirty="0">
                <a:solidFill>
                  <a:srgbClr val="FFFFFF"/>
                </a:solidFill>
              </a:rPr>
              <a:t> - </a:t>
            </a:r>
            <a:r>
              <a:rPr lang="en-US" sz="2000" dirty="0" err="1">
                <a:solidFill>
                  <a:srgbClr val="FFFFFF"/>
                </a:solidFill>
              </a:rPr>
              <a:t>toiselle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selite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* </a:t>
            </a:r>
            <a:r>
              <a:rPr lang="en-US" sz="2000" dirty="0" err="1">
                <a:solidFill>
                  <a:srgbClr val="FFFFFF"/>
                </a:solidFill>
              </a:rPr>
              <a:t>voit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käyttää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kuvia</a:t>
            </a:r>
            <a:r>
              <a:rPr lang="en-US" sz="2000" dirty="0">
                <a:solidFill>
                  <a:srgbClr val="FFFFFF"/>
                </a:solidFill>
              </a:rPr>
              <a:t> ja </a:t>
            </a:r>
            <a:r>
              <a:rPr lang="en-US" sz="2000" dirty="0" err="1">
                <a:solidFill>
                  <a:srgbClr val="FFFFFF"/>
                </a:solidFill>
              </a:rPr>
              <a:t>värejä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näissäkin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* </a:t>
            </a:r>
            <a:r>
              <a:rPr lang="en-US" sz="2000" dirty="0" err="1">
                <a:solidFill>
                  <a:srgbClr val="FFFFFF"/>
                </a:solidFill>
              </a:rPr>
              <a:t>hyvä</a:t>
            </a:r>
            <a:r>
              <a:rPr lang="en-US" sz="2000" dirty="0">
                <a:solidFill>
                  <a:srgbClr val="FFFFFF"/>
                </a:solidFill>
              </a:rPr>
              <a:t> video </a:t>
            </a:r>
            <a:r>
              <a:rPr lang="en-US" sz="2000" dirty="0" err="1">
                <a:solidFill>
                  <a:srgbClr val="FFFFFF"/>
                </a:solidFill>
              </a:rPr>
              <a:t>aiheesta</a:t>
            </a:r>
            <a:r>
              <a:rPr lang="en-US" sz="2000" dirty="0">
                <a:solidFill>
                  <a:srgbClr val="FFFFFF"/>
                </a:solidFill>
              </a:rPr>
              <a:t>: </a:t>
            </a:r>
            <a:r>
              <a:rPr lang="en-US" sz="20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https://www.youtube.com/watch?v=mzCEJVtED0U</a:t>
            </a:r>
            <a:r>
              <a:rPr lang="en-US" sz="2000" dirty="0">
                <a:solidFill>
                  <a:schemeClr val="bg1"/>
                </a:solidFill>
              </a:rPr>
              <a:t> </a:t>
            </a:r>
            <a:endParaRPr lang="en-US"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304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59</TotalTime>
  <Words>252</Words>
  <Application>Microsoft Office PowerPoint</Application>
  <PresentationFormat>Laajakuva</PresentationFormat>
  <Paragraphs>68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Opiskelutaidoista</vt:lpstr>
      <vt:lpstr>Sisältö</vt:lpstr>
      <vt:lpstr>Pohdintaa omasta ajankäytöstä </vt:lpstr>
      <vt:lpstr>Aikataulu/ Lukusuunnitelma  Yle: Näin teet lukusuunnitelman (https://yle.fi/aihe/artikkeli/2017/10/11/nain-teet-lukusuunnitelman)</vt:lpstr>
      <vt:lpstr>Pohdintaa omasta oppimisesta ja opiskelemisesta</vt:lpstr>
      <vt:lpstr>Lukemiseen valmistautuminen</vt:lpstr>
      <vt:lpstr>Lukutekniikat (https://oppa.onedu.fi/zine/31/article-1541 ja https://kielikeskus.jyu.fi/fi/ohjeita/esteeton/akateemiset-taidot#lukeminen)</vt:lpstr>
      <vt:lpstr>Muistiinpanotekniikat (http://esseepankki.proakatemia.fi/kuinka-tehda-muistiinpanoja/, suora linkki videoon: https://www.youtube.com/watch?v=AffuwyJZTQQ )</vt:lpstr>
      <vt:lpstr>Lisävinkkejä muistiinpanotekniikoihin</vt:lpstr>
      <vt:lpstr>Reaaliaineen tehtävään vastaaminen</vt:lpstr>
      <vt:lpstr>Mitä käydyistä asioista aiot siirtää omaan käyttöösi?</vt:lpstr>
      <vt:lpstr>Lisätietoa opiskelutaidoista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Jylhäsalmi, Anu</cp:lastModifiedBy>
  <cp:revision>705</cp:revision>
  <dcterms:created xsi:type="dcterms:W3CDTF">2013-07-15T20:26:40Z</dcterms:created>
  <dcterms:modified xsi:type="dcterms:W3CDTF">2020-10-28T12:49:17Z</dcterms:modified>
</cp:coreProperties>
</file>