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09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/>
          <p:cNvSpPr>
            <a:spLocks noGrp="1"/>
          </p:cNvSpPr>
          <p:nvPr>
            <p:ph type="title"/>
          </p:nvPr>
        </p:nvSpPr>
        <p:spPr>
          <a:xfrm>
            <a:off x="116632" y="0"/>
            <a:ext cx="6336704" cy="576064"/>
          </a:xfrm>
        </p:spPr>
        <p:txBody>
          <a:bodyPr>
            <a:normAutofit/>
          </a:bodyPr>
          <a:lstStyle/>
          <a:p>
            <a:pPr algn="l"/>
            <a:r>
              <a:rPr lang="fi-FI" sz="2000" dirty="0" smtClean="0"/>
              <a:t>Tiilenpunainen ’Åkerö’ omena</a:t>
            </a:r>
            <a:endParaRPr lang="fi-FI" sz="2000" dirty="0"/>
          </a:p>
        </p:txBody>
      </p:sp>
      <p:sp>
        <p:nvSpPr>
          <p:cNvPr id="17" name="Sisällön paikkamerkki 16"/>
          <p:cNvSpPr>
            <a:spLocks noGrp="1"/>
          </p:cNvSpPr>
          <p:nvPr>
            <p:ph idx="1"/>
          </p:nvPr>
        </p:nvSpPr>
        <p:spPr>
          <a:xfrm>
            <a:off x="116632" y="467543"/>
            <a:ext cx="4519844" cy="7128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Åkerö-omenan alkuperä ja viljelyhistoria</a:t>
            </a:r>
          </a:p>
          <a:p>
            <a:pPr marL="0" indent="0">
              <a:buNone/>
            </a:pPr>
            <a:r>
              <a:rPr lang="fi-FI" sz="1100" dirty="0" smtClean="0"/>
              <a:t>Talvilajike ’Åkerö’ polveutuu Etelä-Ruotsista Åkerön tilalta Södermanlandista 1700-luvun loppupuoliskolla kasvaneesta puusta. Emopuu eli, noin 200-vuotiaaksi, 1990-luvulle asti. Se on epävarmaa, oliko emopuu kreivi C.G. Essenin Hollannista tuoma lajike vai siemenkylvöstä syntynyt. Se sai nimen Åkerö (</a:t>
            </a:r>
            <a:r>
              <a:rPr lang="fi-FI" sz="1100" dirty="0" err="1" smtClean="0"/>
              <a:t>syn</a:t>
            </a:r>
            <a:r>
              <a:rPr lang="fi-FI" sz="1100" dirty="0" smtClean="0"/>
              <a:t>. </a:t>
            </a:r>
            <a:r>
              <a:rPr lang="fi-FI" sz="1100" dirty="0" err="1" smtClean="0"/>
              <a:t>Åkeröäpplet</a:t>
            </a:r>
            <a:r>
              <a:rPr lang="fi-FI" sz="1100" dirty="0" smtClean="0"/>
              <a:t>, Åkerön omena) 1800-luvun puolivälissä, jonka jälkeen se alkoi nopeasti levitä viljelyyn Ruotsissa ja myös Suomessa. 1930-luvulle tultaessa se oli Suomen kolmanneksi yleisin omenalajike. </a:t>
            </a:r>
            <a:endParaRPr lang="fi-FI" sz="1100" dirty="0"/>
          </a:p>
          <a:p>
            <a:pPr marL="0" indent="0">
              <a:buNone/>
            </a:pPr>
            <a:r>
              <a:rPr lang="fi-FI" sz="1100" dirty="0" smtClean="0"/>
              <a:t>Hedelmä on lieriömäinen ja kellertävää pohjaväriä peittää tiilenpunainen lajikkeelle tunnusomainen peiteväri. Kantakuoppaan kasvaa usein nysty ja se on myös hyvä tuntomerkki. Se kypsyy korjattavaksi </a:t>
            </a:r>
            <a:r>
              <a:rPr lang="fi-FI" sz="1100" dirty="0" err="1" smtClean="0"/>
              <a:t>syys-lokakuun</a:t>
            </a:r>
            <a:r>
              <a:rPr lang="fi-FI" sz="1100" dirty="0" smtClean="0"/>
              <a:t> vaihteessa ja säilyy hyvin varastossa yli joulun. Hedelmä on rapea, mehukas ja herkullisen aromaattinen. </a:t>
            </a:r>
          </a:p>
          <a:p>
            <a:pPr marL="0" indent="0">
              <a:buNone/>
            </a:pPr>
            <a:r>
              <a:rPr lang="fi-FI" sz="1100" dirty="0" smtClean="0"/>
              <a:t>Sangen talvenkestävä ’Åkerö’ kuului vuosikymmenten </a:t>
            </a:r>
            <a:r>
              <a:rPr lang="fi-FI" sz="1100" dirty="0"/>
              <a:t>ajan kauppavakiolajikkeisiin Suomessa. </a:t>
            </a:r>
            <a:r>
              <a:rPr lang="fi-FI" sz="1100" dirty="0" smtClean="0"/>
              <a:t>Ammattiviljelyssä  lajikkeen myöhään satoikään tulo, jaksottaissatoisuus ja herkkyys tuppilohomeelle ovat sittemmin olleet vaikuttamassa siihen, että sen ammattiviljely on hiipunut. Sen sijaan kotipuutarhoissa se on edelleen suosittu.</a:t>
            </a:r>
          </a:p>
          <a:p>
            <a:pPr marL="0" indent="0">
              <a:buNone/>
            </a:pPr>
            <a:r>
              <a:rPr lang="fi-FI" sz="1100" dirty="0" smtClean="0"/>
              <a:t>’Åkerö’ on </a:t>
            </a:r>
            <a:r>
              <a:rPr lang="fi-FI" sz="1100" dirty="0"/>
              <a:t>talletettu kansalliseen geenivaraomenapuiden kokoelmaan pitkäaikaissäilytykseen </a:t>
            </a:r>
            <a:r>
              <a:rPr lang="fi-FI" sz="1100" dirty="0" smtClean="0"/>
              <a:t>lajikkeen </a:t>
            </a:r>
            <a:r>
              <a:rPr lang="fi-FI" sz="1100" dirty="0"/>
              <a:t>geneettisen monimuotoisuuden, erinomaisen talvenkestävyyden ja merkittävän viljelyhistorian vuoksi.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Viljelyhistoria Hämeessä</a:t>
            </a:r>
          </a:p>
          <a:p>
            <a:pPr marL="0" indent="0">
              <a:buNone/>
            </a:pPr>
            <a:r>
              <a:rPr lang="fi-FI" sz="1100" dirty="0" smtClean="0"/>
              <a:t>Hämeeseen Åkerö tuli viimeistään 1900-luvun alussa Tammelaan </a:t>
            </a:r>
            <a:r>
              <a:rPr lang="fi-FI" sz="1100" dirty="0" err="1" smtClean="0"/>
              <a:t>Mustialan</a:t>
            </a:r>
            <a:r>
              <a:rPr lang="fi-FI" sz="1100" dirty="0" smtClean="0"/>
              <a:t> maanviljelysopistoon koekentälle ja on hyvin mahdollista, että sitä myös myytiin </a:t>
            </a:r>
            <a:r>
              <a:rPr lang="fi-FI" sz="1100" dirty="0" err="1" smtClean="0"/>
              <a:t>Mustialasta</a:t>
            </a:r>
            <a:r>
              <a:rPr lang="fi-FI" sz="1100" dirty="0" smtClean="0"/>
              <a:t> jo tuolloin. 1900-luvun </a:t>
            </a:r>
            <a:r>
              <a:rPr lang="fi-FI" sz="1100" dirty="0"/>
              <a:t>ensimmäisen puoliskon taimihinnastoissa </a:t>
            </a:r>
            <a:r>
              <a:rPr lang="fi-FI" sz="1100" dirty="0" smtClean="0"/>
              <a:t>Åkerö oli yleisimpien </a:t>
            </a:r>
            <a:r>
              <a:rPr lang="fi-FI" sz="1100" dirty="0"/>
              <a:t>myynnissä olleiden lajikkeiden joukossa</a:t>
            </a:r>
            <a:r>
              <a:rPr lang="fi-FI" sz="1100" dirty="0" smtClean="0"/>
              <a:t>. Vanhoissa taimihinnastoissa on ilmoitettu myös punaisen keltaisen ja valkoisen Åkerön taimia. </a:t>
            </a:r>
            <a:endParaRPr lang="fi-FI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Kohdepuutarh</a:t>
            </a:r>
            <a:r>
              <a:rPr lang="fi-FI" sz="1200" dirty="0" smtClean="0">
                <a:solidFill>
                  <a:srgbClr val="FF0000"/>
                </a:solidFill>
              </a:rPr>
              <a:t>an  </a:t>
            </a:r>
            <a:r>
              <a:rPr lang="fi-FI" sz="1200" dirty="0" smtClean="0">
                <a:solidFill>
                  <a:srgbClr val="FF0000"/>
                </a:solidFill>
              </a:rPr>
              <a:t>’Åkerö’</a:t>
            </a:r>
          </a:p>
          <a:p>
            <a:pPr marL="0" indent="0">
              <a:buNone/>
            </a:pPr>
            <a:r>
              <a:rPr lang="fi-FI" sz="1100"/>
              <a:t>&lt;kuvausta kohteen omenatarhan historiasta, mistä puut hankittu ja milloin, miten satoa hyödynnetään&gt;</a:t>
            </a:r>
            <a:endParaRPr lang="fi-FI" sz="1100" dirty="0"/>
          </a:p>
        </p:txBody>
      </p:sp>
      <p:pic>
        <p:nvPicPr>
          <p:cNvPr id="1028" name="Picture 4" descr="https://www.luke.fi/wp-content/uploads/2015/02/Luke_FI_viral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045" y="7514929"/>
            <a:ext cx="692696" cy="56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iruutu 19"/>
          <p:cNvSpPr txBox="1"/>
          <p:nvPr/>
        </p:nvSpPr>
        <p:spPr>
          <a:xfrm>
            <a:off x="116632" y="8316416"/>
            <a:ext cx="6613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040" y="7528784"/>
            <a:ext cx="1451113" cy="539876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4919842" y="7268708"/>
            <a:ext cx="193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Kuvat: xxxx</a:t>
            </a:r>
            <a:endParaRPr lang="fi-FI" sz="10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81652" y="8054805"/>
            <a:ext cx="6648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rgbClr val="FF0000"/>
                </a:solidFill>
              </a:rPr>
              <a:t>Lähteet: </a:t>
            </a:r>
            <a:r>
              <a:rPr lang="fi-FI" sz="1000" dirty="0" err="1" smtClean="0"/>
              <a:t>Ahinko</a:t>
            </a:r>
            <a:r>
              <a:rPr lang="fi-FI" sz="1000" dirty="0" smtClean="0"/>
              <a:t>, H (2016) </a:t>
            </a:r>
            <a:r>
              <a:rPr lang="fi-FI" sz="1000" dirty="0" err="1" smtClean="0"/>
              <a:t>Mustialan</a:t>
            </a:r>
            <a:r>
              <a:rPr lang="fi-FI" sz="1000" dirty="0" smtClean="0"/>
              <a:t> maanviljelysopiston ja sen lähiympäristön vanhojen omenapuiden kulttuurinen ja geneettinen monimuotoisuus.  AMK opinnäytetyö, HAMK, Forssa; Collan, O (1934)  Suomen hedelmänviljelys . Hedelmätarhojamme v. 1929 kohdanneen tuhon valossa. Valtion maatalouskoetoiminnan julkaisuja </a:t>
            </a:r>
            <a:r>
              <a:rPr lang="fi-FI" sz="1000" dirty="0"/>
              <a:t> </a:t>
            </a:r>
            <a:r>
              <a:rPr lang="fi-FI" sz="1000" dirty="0" smtClean="0"/>
              <a:t>N:o 60, Helsinki; Heikkilä</a:t>
            </a:r>
            <a:r>
              <a:rPr lang="fi-FI" sz="1000" dirty="0"/>
              <a:t>, J (2018) Omenalajikkeet taimihinnastoissa vuosina 1900-1949. AMK opinnäytetyö, HAMK, </a:t>
            </a:r>
            <a:r>
              <a:rPr lang="fi-FI" sz="1000" dirty="0" err="1" smtClean="0"/>
              <a:t>Lepaa</a:t>
            </a:r>
            <a:r>
              <a:rPr lang="fi-FI" sz="1000" dirty="0" smtClean="0"/>
              <a:t>; </a:t>
            </a:r>
            <a:r>
              <a:rPr lang="fi-FI" sz="1000" dirty="0" err="1" smtClean="0"/>
              <a:t>Meurman</a:t>
            </a:r>
            <a:r>
              <a:rPr lang="fi-FI" sz="1000" dirty="0" smtClean="0"/>
              <a:t>, O (1943) Suomen hedelmäpuut ja viljellyt marjat. Ensimmäinen osa, omenat. Oy Suomen kirja, Helsinki;  </a:t>
            </a:r>
            <a:r>
              <a:rPr lang="fi-FI" sz="1000" dirty="0" err="1" smtClean="0"/>
              <a:t>Smirnoff</a:t>
            </a:r>
            <a:r>
              <a:rPr lang="fi-FI" sz="1000" dirty="0" smtClean="0"/>
              <a:t>., A (1894)  Suomen </a:t>
            </a:r>
            <a:r>
              <a:rPr lang="fi-FI" sz="1000" dirty="0" err="1" smtClean="0"/>
              <a:t>pomologiian</a:t>
            </a:r>
            <a:r>
              <a:rPr lang="fi-FI" sz="1000" dirty="0" smtClean="0"/>
              <a:t> käsikirja. Suomentanut A. Westerlund. Werner Söderström</a:t>
            </a:r>
            <a:r>
              <a:rPr lang="fi-FI" sz="1000" dirty="0"/>
              <a:t>.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4866213" y="611560"/>
            <a:ext cx="17892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/>
              <a:t>&lt;Kuvia kohdepuutarhan Kaneleista (hedelmästä, puusta, kukasta, hillosta, mehusta), vanhoja mustavalkokuvia&gt;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8052369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553</TotalTime>
  <Words>386</Words>
  <Application>Microsoft Office PowerPoint</Application>
  <PresentationFormat>Näytössä katseltava diaesitys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blank</vt:lpstr>
      <vt:lpstr>Tiilenpunainen ’Åkerö’ omena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Aromikas ’Kaneli’ omena</dc:title>
  <dc:creator>Heinonen Maarit</dc:creator>
  <cp:lastModifiedBy>Heinonen Maarit</cp:lastModifiedBy>
  <cp:revision>36</cp:revision>
  <dcterms:created xsi:type="dcterms:W3CDTF">2019-02-13T06:20:53Z</dcterms:created>
  <dcterms:modified xsi:type="dcterms:W3CDTF">2019-04-30T10:15:23Z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1836800356</vt:i4>
  </property>
  <property fmtid="{D5CDD505-2E9C-101B-9397-08002B2CF9AE}" pid="3" name="_NewReviewCycle">
    <vt:lpwstr/>
  </property>
  <property fmtid="{D5CDD505-2E9C-101B-9397-08002B2CF9AE}" pid="4" name="_EmailSubject">
    <vt:lpwstr>kuvia kanelista</vt:lpwstr>
  </property>
  <property fmtid="{D5CDD505-2E9C-101B-9397-08002B2CF9AE}" pid="5" name="_AuthorEmail">
    <vt:lpwstr>maarit.heinonen@luke.fi</vt:lpwstr>
  </property>
  <property fmtid="{D5CDD505-2E9C-101B-9397-08002B2CF9AE}" pid="6" name="_AuthorEmailDisplayName">
    <vt:lpwstr>Heinonen Maarit (Luke)</vt:lpwstr>
  </property>
</Properties>
</file>