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60" r:id="rId6"/>
    <p:sldId id="259" r:id="rId7"/>
    <p:sldId id="262" r:id="rId8"/>
    <p:sldId id="261" r:id="rId9"/>
    <p:sldId id="270" r:id="rId10"/>
    <p:sldId id="263" r:id="rId11"/>
    <p:sldId id="269" r:id="rId12"/>
    <p:sldId id="264" r:id="rId13"/>
    <p:sldId id="265" r:id="rId14"/>
    <p:sldId id="266" r:id="rId15"/>
    <p:sldId id="271" r:id="rId16"/>
    <p:sldId id="267" r:id="rId17"/>
    <p:sldId id="268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7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2FCD-F680-BA48-8804-F2BEB8F10441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D756-4264-044D-B764-97DBDCE904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89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Jaakko ja pavunvarsi)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Tuhkimo)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</a:t>
            </a:r>
            <a:r>
              <a:rPr lang="fi-FI" dirty="0" err="1"/>
              <a:t>Hobitti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756-4264-044D-B764-97DBDCE9043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60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(Esim. Liisa ihmemaassa)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(Esim. Lumikki)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756-4264-044D-B764-97DBDCE9043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6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25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0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63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1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288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0016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5655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05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4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564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0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18.8.2018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2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ulukino.fi/pan-s-labyrinth/kansansadun-funktio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128BE-4B02-6243-B814-A0430B3D4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Kertomus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917EE0-9A4C-BA4B-B6B3-3B9EC28D8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ÄI6</a:t>
            </a:r>
          </a:p>
        </p:txBody>
      </p:sp>
    </p:spTree>
    <p:extLst>
      <p:ext uri="{BB962C8B-B14F-4D97-AF65-F5344CB8AC3E}">
        <p14:creationId xmlns:p14="http://schemas.microsoft.com/office/powerpoint/2010/main" val="10413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B8F61-DD48-8C4F-B277-36610731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09286"/>
            <a:ext cx="10178322" cy="6123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Antagonisti</a:t>
            </a:r>
            <a:r>
              <a:rPr lang="fi-FI" sz="3200" dirty="0"/>
              <a:t> on päähenkilön eli protagonistin tai sankarin </a:t>
            </a:r>
            <a:r>
              <a:rPr lang="fi-FI" sz="3200" b="1" dirty="0"/>
              <a:t>vastustaja</a:t>
            </a:r>
            <a:r>
              <a:rPr lang="fi-FI" sz="3200" dirty="0"/>
              <a:t>, tarinan </a:t>
            </a:r>
            <a:r>
              <a:rPr lang="fi-FI" sz="3200" b="1" dirty="0"/>
              <a:t>konna</a:t>
            </a:r>
            <a:r>
              <a:rPr lang="fi-FI" sz="3200" dirty="0"/>
              <a:t> tai muu hahmo, joka on sankarin pyrkimysten tiellä tai edustaa vastakkaisia arvoja kuin sankari. </a:t>
            </a:r>
          </a:p>
          <a:p>
            <a:pPr marL="0" indent="0">
              <a:buNone/>
            </a:pPr>
            <a:r>
              <a:rPr lang="fi-FI" sz="3200" dirty="0"/>
              <a:t>Vastustajia ovat esim. </a:t>
            </a:r>
          </a:p>
          <a:p>
            <a:pPr lvl="1"/>
            <a:r>
              <a:rPr lang="fi-FI" sz="3200" dirty="0"/>
              <a:t>arkkivihollinen eli sankarin pahin ja vaarallisin vastustaja,</a:t>
            </a:r>
          </a:p>
          <a:p>
            <a:pPr lvl="1"/>
            <a:r>
              <a:rPr lang="fi-FI" sz="3200" dirty="0" err="1"/>
              <a:t>femme</a:t>
            </a:r>
            <a:r>
              <a:rPr lang="fi-FI" sz="3200" dirty="0"/>
              <a:t> </a:t>
            </a:r>
            <a:r>
              <a:rPr lang="fi-FI" sz="3200" dirty="0" err="1"/>
              <a:t>fatale</a:t>
            </a:r>
            <a:r>
              <a:rPr lang="fi-FI" sz="3200" dirty="0"/>
              <a:t> eli kaunis naispuolinen konna,</a:t>
            </a:r>
          </a:p>
          <a:p>
            <a:pPr lvl="1"/>
            <a:r>
              <a:rPr lang="fi-FI" sz="3200" dirty="0"/>
              <a:t>hullu tiedemies,</a:t>
            </a:r>
          </a:p>
          <a:p>
            <a:pPr lvl="1"/>
            <a:r>
              <a:rPr lang="fi-FI" sz="3200" dirty="0"/>
              <a:t>ilkeä kaksonen eli sankarin kopio, jolla on samanlainen ulkonäkö ja samat kyvyt.</a:t>
            </a:r>
          </a:p>
        </p:txBody>
      </p:sp>
    </p:spTree>
    <p:extLst>
      <p:ext uri="{BB962C8B-B14F-4D97-AF65-F5344CB8AC3E}">
        <p14:creationId xmlns:p14="http://schemas.microsoft.com/office/powerpoint/2010/main" val="360028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669C27-5AB3-CA48-983D-650F3E52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63929"/>
            <a:ext cx="10178322" cy="5115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b="1" dirty="0"/>
              <a:t>Varjo</a:t>
            </a:r>
            <a:r>
              <a:rPr lang="fi-FI" sz="3200" dirty="0"/>
              <a:t> edustaa ihmisyyden pimeää puolta, jota sankari ei halua nähdä itsessään.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Tästä syystä varjo onkin usein tarinan päävihollinen, vaikka muistuttaakin jollain tapaa sankaria: </a:t>
            </a:r>
          </a:p>
          <a:p>
            <a:pPr marL="0" indent="0">
              <a:buNone/>
            </a:pPr>
            <a:r>
              <a:rPr lang="fi-FI" sz="3200" i="1" dirty="0"/>
              <a:t>Raamatun</a:t>
            </a:r>
            <a:r>
              <a:rPr lang="fi-FI" sz="3200" dirty="0"/>
              <a:t> Saatana on langennut enkeli, </a:t>
            </a:r>
          </a:p>
          <a:p>
            <a:pPr marL="0" indent="0">
              <a:buNone/>
            </a:pPr>
            <a:r>
              <a:rPr lang="fi-FI" sz="3200" i="1" dirty="0"/>
              <a:t>Tähtien sodan</a:t>
            </a:r>
            <a:r>
              <a:rPr lang="fi-FI" sz="3200" dirty="0"/>
              <a:t> </a:t>
            </a:r>
            <a:r>
              <a:rPr lang="fi-FI" sz="3200" dirty="0" err="1"/>
              <a:t>sithit</a:t>
            </a:r>
            <a:r>
              <a:rPr lang="fi-FI" sz="3200" dirty="0"/>
              <a:t> käyttävät </a:t>
            </a:r>
            <a:r>
              <a:rPr lang="fi-FI" sz="3200" dirty="0" err="1"/>
              <a:t>jediritareista</a:t>
            </a:r>
            <a:r>
              <a:rPr lang="fi-FI" sz="3200" dirty="0"/>
              <a:t> poiketen Voiman pimeää puolta ja </a:t>
            </a:r>
          </a:p>
          <a:p>
            <a:pPr marL="0" indent="0">
              <a:buNone/>
            </a:pPr>
            <a:r>
              <a:rPr lang="fi-FI" sz="3200" dirty="0"/>
              <a:t>Harry Potterin pahin vihollinen </a:t>
            </a:r>
            <a:r>
              <a:rPr lang="fi-FI" sz="3200" dirty="0" err="1"/>
              <a:t>Voldemort</a:t>
            </a:r>
            <a:r>
              <a:rPr lang="fi-FI" sz="3200" dirty="0"/>
              <a:t> on monella tapaa samanlainen kuin Harry.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46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D2CD2-F7CA-BE4E-988B-A289E969C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70391"/>
            <a:ext cx="10178322" cy="64876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200" b="1" dirty="0"/>
              <a:t>Antisankari</a:t>
            </a:r>
            <a:r>
              <a:rPr lang="fi-FI" sz="3200" dirty="0"/>
              <a:t> on päähenkilö, jolta puuttuvat sankarin ominaisuudet eli hyveellisyys, ihanteellisuus ja pyyteettömyys, henkilö, joka epäonnistuu toistuvasti, tai henkilö, joka pyrkii tavoitteisiinsa keinoja kaihtamatta.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Apuri</a:t>
            </a:r>
            <a:r>
              <a:rPr lang="fi-FI" sz="3200" dirty="0"/>
              <a:t> on usein sankarin ystävä ja uskollisin ja lähin apulainen ja sankarin vastapari, joka korostaa sankarin taitoja ja voimia. Apuri voi olla narri eli koominen hahmo, mutta myös </a:t>
            </a:r>
            <a:r>
              <a:rPr lang="fi-FI" sz="3200" b="1" dirty="0"/>
              <a:t>vanha viisas mies tai nainen,</a:t>
            </a:r>
            <a:r>
              <a:rPr lang="fi-FI" sz="3200" dirty="0"/>
              <a:t> joka voi toimia myös </a:t>
            </a:r>
            <a:r>
              <a:rPr lang="fi-FI" sz="3200" b="1" dirty="0"/>
              <a:t>opettajana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Lisäksi yleisiä erityisiesti naispuolisia hahmoja ovat esim. neito pulassa, hyväsydäminen huora, naapurintyttö ja paha äitipuoli.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827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5C5C2-9A72-BF46-BFC9-69DBC06E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kertomustyypit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D34B7-32D9-5542-8F13-CE86AD6B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6835"/>
            <a:ext cx="10178322" cy="4432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dirty="0"/>
              <a:t>Kertomustyyppejä on luokiteltu eri tavoin.</a:t>
            </a:r>
          </a:p>
          <a:p>
            <a:pPr marL="0" indent="0">
              <a:buNone/>
            </a:pPr>
            <a:r>
              <a:rPr lang="fi-FI" sz="3200" dirty="0"/>
              <a:t>Vladimir </a:t>
            </a:r>
            <a:r>
              <a:rPr lang="fi-FI" sz="3200" dirty="0" err="1"/>
              <a:t>Proppin</a:t>
            </a:r>
            <a:r>
              <a:rPr lang="fi-FI" sz="3200" dirty="0"/>
              <a:t> mukaan ihmesaduissa on toistuvia juonenkäänteitä, joita on yhteensä 31.</a:t>
            </a:r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http://www.koulukino.fi/pan-s-labyrinth/kansansadun-funktiot</a:t>
            </a:r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Tutkija Christopher </a:t>
            </a:r>
            <a:r>
              <a:rPr lang="fi-FI" sz="3200" dirty="0" err="1"/>
              <a:t>Bookerin</a:t>
            </a:r>
            <a:r>
              <a:rPr lang="fi-FI" sz="3200" dirty="0"/>
              <a:t> mukaan kertomuksen perustyyppejä on seitsemän.</a:t>
            </a:r>
          </a:p>
          <a:p>
            <a:pPr marL="0" indent="0">
              <a:buNone/>
            </a:pPr>
            <a:r>
              <a:rPr lang="fi-FI" sz="3200" dirty="0"/>
              <a:t>Juhana Torkin mukaan niitä on lukemattomia.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923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7FEC21-A9B8-EB41-8579-A79B3B7A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29205"/>
            <a:ext cx="10178322" cy="5775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1) Hirviön voittaminen</a:t>
            </a:r>
          </a:p>
          <a:p>
            <a:pPr marL="0" indent="0">
              <a:buNone/>
            </a:pPr>
            <a:r>
              <a:rPr lang="fi-FI" sz="3200" dirty="0"/>
              <a:t>– Päähenkilön on kohdattava kylää, kaupunkia tai yhteisöä piinaava hirviö. Yleensä hirviön voittamiseen liittyy aarre.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2) Ryysyistä rikkauksiin</a:t>
            </a:r>
          </a:p>
          <a:p>
            <a:pPr marL="0" indent="0">
              <a:buNone/>
            </a:pPr>
            <a:r>
              <a:rPr lang="fi-FI" sz="3200" dirty="0"/>
              <a:t>– Köyhä päähenkilö saavuttaa rikkauksia, vaikutusvaltaa ja/tai puolison. Sitten hän menettää ne ja voittaa ne lopulta takaisin. Päähenkilö kasvaa ihmisenä. </a:t>
            </a:r>
          </a:p>
        </p:txBody>
      </p:sp>
    </p:spTree>
    <p:extLst>
      <p:ext uri="{BB962C8B-B14F-4D97-AF65-F5344CB8AC3E}">
        <p14:creationId xmlns:p14="http://schemas.microsoft.com/office/powerpoint/2010/main" val="1185529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F83F1-29CF-F54C-80EB-DB705741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06057"/>
            <a:ext cx="10178322" cy="517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/>
              <a:t>3) Tehtävä</a:t>
            </a:r>
          </a:p>
          <a:p>
            <a:pPr marL="0" indent="0">
              <a:buNone/>
            </a:pPr>
            <a:r>
              <a:rPr lang="fi-FI" sz="3200" dirty="0"/>
              <a:t>– Päähenkilö lähtee – usein apujoukon tukemana – tavoittelemaan jotain suurta ja tuntematonta. Hän kohtaa uhkia ja joutuu huikeaan seikkailuun, mutta saavuttaa lopulta tavoitteensa.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4) Matka ja paluu</a:t>
            </a:r>
          </a:p>
          <a:p>
            <a:pPr marL="0" indent="0">
              <a:buNone/>
            </a:pPr>
            <a:r>
              <a:rPr lang="fi-FI" sz="3200" dirty="0"/>
              <a:t>– Päähenkilö matkustaa outoon ja kiehtovaan maahan, josta hän palaa kokemusta rikkaampana.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673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9EFB6-BD97-C44D-94FC-D3A1CDD4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5196"/>
            <a:ext cx="10178322" cy="6759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5) Komedia</a:t>
            </a:r>
          </a:p>
          <a:p>
            <a:pPr marL="0" indent="0">
              <a:buNone/>
            </a:pPr>
            <a:r>
              <a:rPr lang="fi-FI" sz="2800" dirty="0"/>
              <a:t>– Päähenkilö/-henkilöt kohtaavat vastoinkäymisiä ja väärinkäsityksiä. Lopulta kaikki päättyy hyvin.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6) Tragedia</a:t>
            </a:r>
          </a:p>
          <a:p>
            <a:pPr marL="0" indent="0">
              <a:buNone/>
            </a:pPr>
            <a:r>
              <a:rPr lang="fi-FI" sz="2800" dirty="0"/>
              <a:t>– Päähenkilö kohtaa onnettoman kohtalon. Henkilön tuhoutuminen on oikeutettu kohtalo.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7) </a:t>
            </a:r>
            <a:r>
              <a:rPr lang="fi-FI" sz="2800" dirty="0" err="1"/>
              <a:t>Jälleensyntymä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– Päähenkilö on viaton, mutta joku toinen henkilö yrittää pilata hänen tulevaisuutensa. Päähenkilö ei tiedä tästä, kunnes tapahtuu suuri käänne, jolle vastustajakaan ei voi mitään. </a:t>
            </a:r>
          </a:p>
        </p:txBody>
      </p:sp>
    </p:spTree>
    <p:extLst>
      <p:ext uri="{BB962C8B-B14F-4D97-AF65-F5344CB8AC3E}">
        <p14:creationId xmlns:p14="http://schemas.microsoft.com/office/powerpoint/2010/main" val="2459693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89667-9A5F-474B-9A06-E4247DC7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kerronnan keinoja: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B2F5C-7306-2E44-A444-D01EF86E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9985"/>
            <a:ext cx="10178322" cy="5243331"/>
          </a:xfrm>
        </p:spPr>
        <p:txBody>
          <a:bodyPr/>
          <a:lstStyle/>
          <a:p>
            <a:pPr lvl="1"/>
            <a:r>
              <a:rPr lang="fi-FI" sz="3200" dirty="0"/>
              <a:t>kertoja</a:t>
            </a:r>
          </a:p>
          <a:p>
            <a:pPr lvl="1"/>
            <a:r>
              <a:rPr lang="fi-FI" sz="3200" dirty="0"/>
              <a:t>kuvailu</a:t>
            </a:r>
          </a:p>
          <a:p>
            <a:pPr lvl="1"/>
            <a:r>
              <a:rPr lang="fi-FI" sz="3200" dirty="0"/>
              <a:t>ajan kuvaaminen: ennakointi, takauma</a:t>
            </a:r>
          </a:p>
          <a:p>
            <a:pPr lvl="1"/>
            <a:r>
              <a:rPr lang="fi-FI" sz="3200" dirty="0"/>
              <a:t>kohtaus</a:t>
            </a:r>
          </a:p>
          <a:p>
            <a:pPr lvl="1"/>
            <a:r>
              <a:rPr lang="fi-FI" sz="3200" dirty="0"/>
              <a:t>dialogi</a:t>
            </a:r>
          </a:p>
          <a:p>
            <a:pPr lvl="1"/>
            <a:r>
              <a:rPr lang="fi-FI" sz="3200" dirty="0" err="1"/>
              <a:t>cliffhanger</a:t>
            </a:r>
            <a:r>
              <a:rPr lang="fi-FI" sz="3200" dirty="0"/>
              <a:t> = koukku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5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51B63-BE12-B143-AB6B-733DB4D4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4979" cy="1492132"/>
          </a:xfrm>
        </p:spPr>
        <p:txBody>
          <a:bodyPr>
            <a:normAutofit/>
          </a:bodyPr>
          <a:lstStyle/>
          <a:p>
            <a:r>
              <a:rPr lang="fi-FI" sz="3600" dirty="0"/>
              <a:t>Miksi kurssin aiheena on kertomuksellisuus?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EB403E-7153-6B4F-8082-195F8E21C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433646"/>
            <a:ext cx="2590711" cy="4601212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1D6CF25-6D24-0A42-8878-A24CB8DE0063}"/>
              </a:ext>
            </a:extLst>
          </p:cNvPr>
          <p:cNvSpPr/>
          <p:nvPr/>
        </p:nvSpPr>
        <p:spPr>
          <a:xfrm>
            <a:off x="1251678" y="6034858"/>
            <a:ext cx="242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0" i="0" u="none" strike="noStrike" cap="all" dirty="0">
                <a:solidFill>
                  <a:srgbClr val="363630"/>
                </a:solidFill>
                <a:effectLst/>
                <a:latin typeface="Noto Sans"/>
              </a:rPr>
              <a:t>DAGMAR HOLLMANN / </a:t>
            </a:r>
          </a:p>
          <a:p>
            <a:r>
              <a:rPr lang="fi-FI" b="0" i="0" u="none" strike="noStrike" cap="all" dirty="0">
                <a:solidFill>
                  <a:srgbClr val="363630"/>
                </a:solidFill>
                <a:effectLst/>
                <a:latin typeface="Noto Sans"/>
              </a:rPr>
              <a:t>WIKIMEDIA COMMONS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415D6C5-735C-0740-9E30-FCEC287E3291}"/>
              </a:ext>
            </a:extLst>
          </p:cNvPr>
          <p:cNvSpPr/>
          <p:nvPr/>
        </p:nvSpPr>
        <p:spPr>
          <a:xfrm>
            <a:off x="4033155" y="1433646"/>
            <a:ext cx="7743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0" i="0" u="none" strike="noStrike" dirty="0">
                <a:solidFill>
                  <a:srgbClr val="363630"/>
                </a:solidFill>
                <a:effectLst/>
                <a:latin typeface="Noto Serif"/>
              </a:rPr>
              <a:t>Kieli mahdollistaa puhumisen siitä, mitä ei ole olemassa.</a:t>
            </a:r>
          </a:p>
          <a:p>
            <a:endParaRPr lang="fi-FI" sz="3600" dirty="0">
              <a:solidFill>
                <a:srgbClr val="363630"/>
              </a:solidFill>
              <a:latin typeface="Noto Serif"/>
            </a:endParaRPr>
          </a:p>
          <a:p>
            <a:r>
              <a:rPr lang="fi-FI" sz="3600" b="0" i="0" u="none" strike="noStrike" dirty="0">
                <a:solidFill>
                  <a:srgbClr val="363630"/>
                </a:solidFill>
                <a:effectLst/>
                <a:latin typeface="Noto Serif"/>
              </a:rPr>
              <a:t>Tarut ja myytit ovat keskeinen osa kulttuurejamme.</a:t>
            </a:r>
          </a:p>
        </p:txBody>
      </p:sp>
    </p:spTree>
    <p:extLst>
      <p:ext uri="{BB962C8B-B14F-4D97-AF65-F5344CB8AC3E}">
        <p14:creationId xmlns:p14="http://schemas.microsoft.com/office/powerpoint/2010/main" val="320580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1941B-70DD-D147-A8D1-A87EC056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FF7889-5669-134A-BC06-4BE30BF5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2583"/>
            <a:ext cx="10178322" cy="43170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200" dirty="0"/>
              <a:t>Hyvä tarina tuntuu merkitykselliseltä ja eteenpäin kertomisen arvoiselta. </a:t>
            </a:r>
          </a:p>
          <a:p>
            <a:pPr marL="0" indent="0">
              <a:buNone/>
            </a:pPr>
            <a:r>
              <a:rPr lang="fi-FI" sz="3200" dirty="0"/>
              <a:t>Se herättää jonkin tunteen. Tarinassa on jotain, mihin voi uskoa. </a:t>
            </a:r>
          </a:p>
          <a:p>
            <a:pPr marL="0" indent="0">
              <a:buNone/>
            </a:pPr>
            <a:r>
              <a:rPr lang="fi-FI" sz="3200" dirty="0"/>
              <a:t>Parhaimmillaan se synnyttää myös halun toimia.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Siksi tarinat ovat käytössä niin opetuksessa, uskonnoissa, mainonnassa kuin politiikassakin.</a:t>
            </a: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22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8A7497-BE54-F34D-826C-9B2B1086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Kertomus vai tarina?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FFBD97-6DB4-E549-A809-EF8C91273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53243"/>
            <a:ext cx="10178322" cy="44263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b="1" dirty="0"/>
              <a:t>Kertomus</a:t>
            </a:r>
            <a:r>
              <a:rPr lang="fi-FI" sz="2800" dirty="0"/>
              <a:t> = tapahtuman tai tapahtumasarjan kuvaus</a:t>
            </a:r>
          </a:p>
          <a:p>
            <a:r>
              <a:rPr lang="fi-FI" sz="2800" dirty="0"/>
              <a:t>fiktiivinen tarina</a:t>
            </a:r>
          </a:p>
          <a:p>
            <a:r>
              <a:rPr lang="fi-FI" sz="2800" dirty="0"/>
              <a:t>tositapahtuma</a:t>
            </a:r>
          </a:p>
          <a:p>
            <a:pPr marL="0" indent="0">
              <a:buNone/>
            </a:pPr>
            <a:r>
              <a:rPr lang="fi-FI" sz="2800" dirty="0"/>
              <a:t>= elokuvat, novellit ja romaanit ovat kertomuksia, niin myös yrityksen vuosikertomus. 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b="1" dirty="0"/>
              <a:t>Tarina</a:t>
            </a:r>
            <a:r>
              <a:rPr lang="fi-FI" sz="2800" dirty="0"/>
              <a:t> = tapahtumasarja, josta kerrotaan</a:t>
            </a:r>
          </a:p>
          <a:p>
            <a:r>
              <a:rPr lang="fi-FI" sz="2800" dirty="0"/>
              <a:t>minimitarinassa on kolme yhteen liitettyä tapahtumaa siten, että niistä ensimmäinen edeltää ajallisesti toista ja toinen kolmatta, ja lisäksi toinen tapahtuma aiheuttaa kolmannen.</a:t>
            </a:r>
          </a:p>
        </p:txBody>
      </p:sp>
    </p:spTree>
    <p:extLst>
      <p:ext uri="{BB962C8B-B14F-4D97-AF65-F5344CB8AC3E}">
        <p14:creationId xmlns:p14="http://schemas.microsoft.com/office/powerpoint/2010/main" val="177735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288E-0FF9-8049-9E16-B51D5D04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kertomuksen peruselementtejä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DDA2C-ACBD-1E4A-9831-50AA5F74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193"/>
            <a:ext cx="10178322" cy="5405378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draaman kaari</a:t>
            </a:r>
          </a:p>
          <a:p>
            <a:r>
              <a:rPr lang="fi-FI" sz="2800" dirty="0"/>
              <a:t>henkilöhahmot</a:t>
            </a:r>
          </a:p>
          <a:p>
            <a:r>
              <a:rPr lang="fi-FI" sz="2800" dirty="0"/>
              <a:t>henkilöhahmojen tyypit</a:t>
            </a:r>
          </a:p>
          <a:p>
            <a:r>
              <a:rPr lang="fi-FI" sz="2800" dirty="0"/>
              <a:t>kertomustyypit</a:t>
            </a:r>
          </a:p>
          <a:p>
            <a:r>
              <a:rPr lang="fi-FI" sz="2800" dirty="0"/>
              <a:t>kerronnan keinoja: </a:t>
            </a:r>
          </a:p>
          <a:p>
            <a:pPr lvl="1"/>
            <a:r>
              <a:rPr lang="fi-FI" sz="2800" dirty="0"/>
              <a:t>kertoja</a:t>
            </a:r>
          </a:p>
          <a:p>
            <a:pPr lvl="1"/>
            <a:r>
              <a:rPr lang="fi-FI" sz="2800" dirty="0"/>
              <a:t>kuvailu</a:t>
            </a:r>
          </a:p>
          <a:p>
            <a:pPr lvl="1"/>
            <a:r>
              <a:rPr lang="fi-FI" sz="2800" dirty="0"/>
              <a:t>ajan kuvaaminen</a:t>
            </a:r>
          </a:p>
          <a:p>
            <a:pPr lvl="1"/>
            <a:r>
              <a:rPr lang="fi-FI" sz="2800" dirty="0"/>
              <a:t>kohtaus</a:t>
            </a:r>
          </a:p>
          <a:p>
            <a:pPr lvl="1"/>
            <a:r>
              <a:rPr lang="fi-FI" sz="2800" dirty="0"/>
              <a:t>dialogi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877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00678-8EDA-3146-BF58-89BF6559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draaman kaari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3FC520-E8E9-8746-9F4E-0C261777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237" y="1330110"/>
            <a:ext cx="5827594" cy="55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9B3F9-D421-4F4B-942B-FCF5BBD6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70128-6F15-BB42-A8D4-23C96C01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1559"/>
            <a:ext cx="10178322" cy="4398033"/>
          </a:xfrm>
        </p:spPr>
        <p:txBody>
          <a:bodyPr>
            <a:normAutofit/>
          </a:bodyPr>
          <a:lstStyle/>
          <a:p>
            <a:r>
              <a:rPr lang="fi-FI" sz="3600" dirty="0"/>
              <a:t>päähenkilö</a:t>
            </a:r>
          </a:p>
          <a:p>
            <a:r>
              <a:rPr lang="fi-FI" sz="3600" dirty="0"/>
              <a:t>sivuhenkilöt</a:t>
            </a:r>
          </a:p>
          <a:p>
            <a:r>
              <a:rPr lang="fi-FI" sz="3600" dirty="0"/>
              <a:t>taustahenkilöt</a:t>
            </a:r>
          </a:p>
        </p:txBody>
      </p:sp>
    </p:spTree>
    <p:extLst>
      <p:ext uri="{BB962C8B-B14F-4D97-AF65-F5344CB8AC3E}">
        <p14:creationId xmlns:p14="http://schemas.microsoft.com/office/powerpoint/2010/main" val="2100862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922252-6661-684C-B76F-3CC53DF1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78213"/>
            <a:ext cx="10178322" cy="879255"/>
          </a:xfrm>
        </p:spPr>
        <p:txBody>
          <a:bodyPr/>
          <a:lstStyle/>
          <a:p>
            <a:r>
              <a:rPr lang="fi-FI" dirty="0"/>
              <a:t>henkilöhahmojen 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8888D3-265E-204B-BF00-98D42C78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1296365"/>
            <a:ext cx="10822329" cy="5278055"/>
          </a:xfrm>
        </p:spPr>
        <p:txBody>
          <a:bodyPr>
            <a:noAutofit/>
          </a:bodyPr>
          <a:lstStyle/>
          <a:p>
            <a:r>
              <a:rPr lang="fi-FI" sz="2800" dirty="0"/>
              <a:t>satututkija Vladimir </a:t>
            </a:r>
            <a:r>
              <a:rPr lang="fi-FI" sz="2800" dirty="0" err="1"/>
              <a:t>Propp</a:t>
            </a:r>
            <a:r>
              <a:rPr lang="fi-FI" sz="2800" dirty="0"/>
              <a:t>: </a:t>
            </a:r>
          </a:p>
          <a:p>
            <a:endParaRPr lang="fi-FI" sz="2800" dirty="0"/>
          </a:p>
          <a:p>
            <a:pPr lvl="1"/>
            <a:r>
              <a:rPr lang="fi-FI" sz="2800" dirty="0"/>
              <a:t>sankari, </a:t>
            </a:r>
          </a:p>
          <a:p>
            <a:pPr lvl="1"/>
            <a:r>
              <a:rPr lang="fi-FI" sz="2800" dirty="0"/>
              <a:t>konna, </a:t>
            </a:r>
          </a:p>
          <a:p>
            <a:pPr lvl="1"/>
            <a:r>
              <a:rPr lang="fi-FI" sz="2800" dirty="0"/>
              <a:t>lahjoittaja, </a:t>
            </a:r>
          </a:p>
          <a:p>
            <a:pPr lvl="1"/>
            <a:r>
              <a:rPr lang="fi-FI" sz="2800" dirty="0"/>
              <a:t>auttaja, </a:t>
            </a:r>
          </a:p>
          <a:p>
            <a:pPr lvl="1"/>
            <a:r>
              <a:rPr lang="fi-FI" sz="2800" dirty="0"/>
              <a:t>etsitty henkilö (usein prinsessa) ja hänen isänsä, </a:t>
            </a:r>
          </a:p>
          <a:p>
            <a:pPr lvl="1"/>
            <a:r>
              <a:rPr lang="fi-FI" sz="2800" dirty="0" err="1"/>
              <a:t>liikkeellelähettäjä</a:t>
            </a:r>
            <a:r>
              <a:rPr lang="fi-FI" sz="2800" dirty="0"/>
              <a:t> eli tehtävän antaja, </a:t>
            </a:r>
          </a:p>
          <a:p>
            <a:pPr lvl="1"/>
            <a:r>
              <a:rPr lang="fi-FI" sz="2800" dirty="0"/>
              <a:t>väärä sankari</a:t>
            </a:r>
          </a:p>
          <a:p>
            <a:pPr marL="0" indent="0">
              <a:buNone/>
            </a:pP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52083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EBCFB-1EDF-A544-ADA9-802C9BED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87079"/>
            <a:ext cx="10178322" cy="509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Sankari</a:t>
            </a:r>
            <a:r>
              <a:rPr lang="fi-FI" sz="2800" dirty="0"/>
              <a:t> on usein päähenkilö, joka edustaa positiivisia arvoja ja on hyveellinen ja johon tarinan yleisön on tarkoitus samaistua. </a:t>
            </a:r>
          </a:p>
          <a:p>
            <a:pPr marL="0" indent="0">
              <a:buNone/>
            </a:pPr>
            <a:r>
              <a:rPr lang="fi-FI" sz="2800" dirty="0"/>
              <a:t>Sankarityyppejä ovat esim. </a:t>
            </a:r>
          </a:p>
          <a:p>
            <a:pPr lvl="1"/>
            <a:r>
              <a:rPr lang="fi-FI" sz="2800" dirty="0"/>
              <a:t>ylivertainen sankari,</a:t>
            </a:r>
          </a:p>
          <a:p>
            <a:pPr lvl="1"/>
            <a:r>
              <a:rPr lang="fi-FI" sz="2800" dirty="0"/>
              <a:t>sankariksi kasvava nuori poika tai tyttö,</a:t>
            </a:r>
          </a:p>
          <a:p>
            <a:pPr lvl="1"/>
            <a:r>
              <a:rPr lang="fi-FI" sz="2800" dirty="0"/>
              <a:t>valittu eli maailman pelastava messiashahmo ja</a:t>
            </a:r>
          </a:p>
          <a:p>
            <a:pPr lvl="1"/>
            <a:r>
              <a:rPr lang="fi-FI" sz="2800" dirty="0"/>
              <a:t>traaginen sankari, jolla on jokin heikkous, joka johtaa hänet tuhoon.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765721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{5FD452D4-2E33-1146-B525-E29B003E9B69}tf10001071</Template>
  <TotalTime>4271</TotalTime>
  <Words>419</Words>
  <Application>Microsoft Macintosh PowerPoint</Application>
  <PresentationFormat>Laajakuva</PresentationFormat>
  <Paragraphs>112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Gill Sans MT</vt:lpstr>
      <vt:lpstr>Impact</vt:lpstr>
      <vt:lpstr>Noto Sans</vt:lpstr>
      <vt:lpstr>Noto Serif</vt:lpstr>
      <vt:lpstr>Merkki</vt:lpstr>
      <vt:lpstr>Kertomus</vt:lpstr>
      <vt:lpstr>Miksi kurssin aiheena on kertomuksellisuus?</vt:lpstr>
      <vt:lpstr>Tarinan valta</vt:lpstr>
      <vt:lpstr>Kertomus vai tarina?</vt:lpstr>
      <vt:lpstr>kertomuksen peruselementtejä</vt:lpstr>
      <vt:lpstr>draaman kaari</vt:lpstr>
      <vt:lpstr>henkilöt</vt:lpstr>
      <vt:lpstr>henkilöhahmojen tyypit</vt:lpstr>
      <vt:lpstr>PowerPoint-esitys</vt:lpstr>
      <vt:lpstr>PowerPoint-esitys</vt:lpstr>
      <vt:lpstr>PowerPoint-esitys</vt:lpstr>
      <vt:lpstr>PowerPoint-esitys</vt:lpstr>
      <vt:lpstr>kertomustyypit</vt:lpstr>
      <vt:lpstr>PowerPoint-esitys</vt:lpstr>
      <vt:lpstr>PowerPoint-esitys</vt:lpstr>
      <vt:lpstr>PowerPoint-esitys</vt:lpstr>
      <vt:lpstr>kerronnan keinoja: 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Kertomus</dc:title>
  <dc:creator>Minna Artimo</dc:creator>
  <cp:lastModifiedBy>Minna Artimo</cp:lastModifiedBy>
  <cp:revision>12</cp:revision>
  <dcterms:created xsi:type="dcterms:W3CDTF">2018-08-18T10:42:41Z</dcterms:created>
  <dcterms:modified xsi:type="dcterms:W3CDTF">2018-08-21T09:54:00Z</dcterms:modified>
</cp:coreProperties>
</file>