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821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58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8895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8604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1107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1828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169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106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67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01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255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09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05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27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9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68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0E8DC-888C-4F9D-AC93-8730F5DE6618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CECBA-B08D-4F53-A7E3-359538C18F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8559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VIERASSANAT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10236494" cy="1633537"/>
          </a:xfrm>
        </p:spPr>
        <p:txBody>
          <a:bodyPr>
            <a:noAutofit/>
          </a:bodyPr>
          <a:lstStyle/>
          <a:p>
            <a:pPr algn="ctr"/>
            <a:r>
              <a:rPr lang="fi-FI" sz="2400" dirty="0"/>
              <a:t>p</a:t>
            </a:r>
            <a:r>
              <a:rPr lang="fi-FI" sz="2400" dirty="0" smtClean="0"/>
              <a:t>ossessiivisuffiksi vivisektio obligatorinen obduktio selektiivinen filosofinen teosofia kontrastiivinen subjektiivinen feministinen nepotismi </a:t>
            </a:r>
            <a:r>
              <a:rPr lang="fi-FI" sz="2400" dirty="0" err="1" smtClean="0"/>
              <a:t>animalistinen</a:t>
            </a:r>
            <a:r>
              <a:rPr lang="fi-FI" sz="2400" dirty="0" smtClean="0"/>
              <a:t> looginen absurdi megalomaaninen maanis-depressiivinen briljantti megahertsi kolonialismi altruismi egoismi kubistinen </a:t>
            </a:r>
            <a:r>
              <a:rPr lang="fi-FI" sz="2400" dirty="0" err="1" smtClean="0"/>
              <a:t>interseksuaalinen</a:t>
            </a:r>
            <a:r>
              <a:rPr lang="fi-FI" sz="2400" dirty="0" smtClean="0"/>
              <a:t> aggressiivinen interjektio naturalismi retrospektiivinen renessanssi 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00022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Vierassanojen lajit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3"/>
            <a:ext cx="10548853" cy="4089564"/>
          </a:xfrm>
        </p:spPr>
        <p:txBody>
          <a:bodyPr>
            <a:normAutofit/>
          </a:bodyPr>
          <a:lstStyle/>
          <a:p>
            <a:pPr marL="457200" lvl="0" indent="-457200">
              <a:buAutoNum type="arabicParenR"/>
            </a:pPr>
            <a:r>
              <a:rPr lang="fi-FI" sz="2800" b="1" dirty="0" smtClean="0">
                <a:solidFill>
                  <a:schemeClr val="accent5">
                    <a:lumMod val="75000"/>
                  </a:schemeClr>
                </a:solidFill>
              </a:rPr>
              <a:t>Sitaattilainat</a:t>
            </a:r>
            <a:r>
              <a:rPr lang="fi-FI" sz="2800" dirty="0" smtClean="0"/>
              <a:t> </a:t>
            </a:r>
            <a:r>
              <a:rPr lang="fi-FI" sz="2800" dirty="0"/>
              <a:t>ovat edelleen alkuperäisasussaan, esim. </a:t>
            </a:r>
            <a:r>
              <a:rPr lang="fi-FI" sz="2800" i="1" dirty="0"/>
              <a:t>speedway</a:t>
            </a:r>
            <a:r>
              <a:rPr lang="fi-FI" sz="2800" dirty="0"/>
              <a:t>, </a:t>
            </a:r>
            <a:r>
              <a:rPr lang="fi-FI" sz="2800" i="1" dirty="0"/>
              <a:t>tweed</a:t>
            </a:r>
            <a:r>
              <a:rPr lang="fi-FI" sz="2800" dirty="0"/>
              <a:t>, </a:t>
            </a:r>
            <a:r>
              <a:rPr lang="fi-FI" sz="2800" i="1" dirty="0"/>
              <a:t>blues</a:t>
            </a:r>
            <a:r>
              <a:rPr lang="fi-FI" sz="2800" dirty="0"/>
              <a:t>, </a:t>
            </a:r>
            <a:r>
              <a:rPr lang="fi-FI" sz="2800" i="1" dirty="0"/>
              <a:t>jazz</a:t>
            </a:r>
            <a:r>
              <a:rPr lang="fi-FI" sz="2800" i="1" dirty="0" smtClean="0"/>
              <a:t>.</a:t>
            </a:r>
          </a:p>
          <a:p>
            <a:pPr marL="0" lvl="0" indent="0">
              <a:buNone/>
            </a:pPr>
            <a:endParaRPr lang="fi-FI" sz="2800" dirty="0"/>
          </a:p>
          <a:p>
            <a:pPr marL="0" lvl="0" indent="0">
              <a:buNone/>
            </a:pPr>
            <a:r>
              <a:rPr lang="fi-FI" sz="2800" b="1" dirty="0" smtClean="0">
                <a:solidFill>
                  <a:schemeClr val="accent5">
                    <a:lumMod val="75000"/>
                  </a:schemeClr>
                </a:solidFill>
              </a:rPr>
              <a:t>2) Yleislainat </a:t>
            </a:r>
            <a:r>
              <a:rPr lang="fi-FI" sz="2800" dirty="0"/>
              <a:t>ovat täysin suomalaistuneet, joten niitä on vaikea tunnistaa lainaperäisiksi (</a:t>
            </a:r>
            <a:r>
              <a:rPr lang="fi-FI" sz="2800" i="1" dirty="0"/>
              <a:t>koulu</a:t>
            </a:r>
            <a:r>
              <a:rPr lang="fi-FI" sz="2800" dirty="0"/>
              <a:t> &lt;</a:t>
            </a:r>
            <a:r>
              <a:rPr lang="fi-FI" sz="2800" dirty="0" err="1"/>
              <a:t>rts</a:t>
            </a:r>
            <a:r>
              <a:rPr lang="fi-FI" sz="2800" dirty="0"/>
              <a:t>. </a:t>
            </a:r>
            <a:r>
              <a:rPr lang="fi-FI" sz="2800" i="1" dirty="0" err="1"/>
              <a:t>skola</a:t>
            </a:r>
            <a:r>
              <a:rPr lang="fi-FI" sz="2800" dirty="0"/>
              <a:t>, </a:t>
            </a:r>
            <a:r>
              <a:rPr lang="fi-FI" sz="2800" i="1" dirty="0"/>
              <a:t>taksi</a:t>
            </a:r>
            <a:r>
              <a:rPr lang="fi-FI" sz="2800" dirty="0"/>
              <a:t> &lt; engl. </a:t>
            </a:r>
            <a:r>
              <a:rPr lang="fi-FI" sz="2800" i="1" dirty="0"/>
              <a:t>taxi</a:t>
            </a:r>
            <a:r>
              <a:rPr lang="fi-FI" sz="2800" dirty="0" smtClean="0"/>
              <a:t>).</a:t>
            </a:r>
          </a:p>
          <a:p>
            <a:pPr marL="0" lvl="0" indent="0">
              <a:buNone/>
            </a:pPr>
            <a:endParaRPr lang="fi-FI" sz="2800" dirty="0" smtClean="0"/>
          </a:p>
          <a:p>
            <a:pPr marL="0" lvl="0" indent="0">
              <a:buNone/>
            </a:pPr>
            <a:r>
              <a:rPr lang="fi-FI" sz="2800" b="1" dirty="0" smtClean="0">
                <a:solidFill>
                  <a:schemeClr val="accent5">
                    <a:lumMod val="75000"/>
                  </a:schemeClr>
                </a:solidFill>
              </a:rPr>
              <a:t>3) Erikoislainat </a:t>
            </a:r>
            <a:r>
              <a:rPr lang="fi-FI" sz="2800" dirty="0"/>
              <a:t>ovat osittain suomalaistuneet, mutta niissä on edelleen vieraita äänteitä </a:t>
            </a:r>
            <a:r>
              <a:rPr lang="fi-FI" sz="2800" i="1" dirty="0">
                <a:solidFill>
                  <a:schemeClr val="accent5">
                    <a:lumMod val="75000"/>
                  </a:schemeClr>
                </a:solidFill>
              </a:rPr>
              <a:t>b</a:t>
            </a:r>
            <a:r>
              <a:rPr lang="fi-FI" sz="2800" dirty="0"/>
              <a:t>,</a:t>
            </a:r>
            <a:r>
              <a:rPr lang="fi-FI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sz="2800" i="1" dirty="0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fi-FI" sz="2800" dirty="0"/>
              <a:t>,</a:t>
            </a:r>
            <a:r>
              <a:rPr lang="fi-FI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sz="2800" i="1" dirty="0">
                <a:solidFill>
                  <a:schemeClr val="accent5">
                    <a:lumMod val="75000"/>
                  </a:schemeClr>
                </a:solidFill>
              </a:rPr>
              <a:t>f</a:t>
            </a:r>
            <a:r>
              <a:rPr lang="fi-FI" sz="2800" dirty="0"/>
              <a:t>,</a:t>
            </a:r>
            <a:r>
              <a:rPr lang="fi-FI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sz="2800" i="1" dirty="0">
                <a:solidFill>
                  <a:schemeClr val="accent5">
                    <a:lumMod val="75000"/>
                  </a:schemeClr>
                </a:solidFill>
              </a:rPr>
              <a:t>g</a:t>
            </a:r>
            <a:r>
              <a:rPr lang="fi-FI" sz="2800" dirty="0"/>
              <a:t> jne. (</a:t>
            </a:r>
            <a:r>
              <a:rPr lang="fi-FI" sz="2800" i="1" dirty="0"/>
              <a:t>metodi </a:t>
            </a:r>
            <a:r>
              <a:rPr lang="fi-FI" sz="2800" dirty="0"/>
              <a:t>&lt; engl. </a:t>
            </a:r>
            <a:r>
              <a:rPr lang="fi-FI" sz="2800" i="1" dirty="0" err="1"/>
              <a:t>method</a:t>
            </a:r>
            <a:r>
              <a:rPr lang="fi-FI" sz="2800" dirty="0"/>
              <a:t>, </a:t>
            </a:r>
            <a:r>
              <a:rPr lang="fi-FI" sz="2800" i="1" dirty="0"/>
              <a:t>fasaani</a:t>
            </a:r>
            <a:r>
              <a:rPr lang="fi-FI" sz="2800" dirty="0"/>
              <a:t> &lt; </a:t>
            </a:r>
            <a:r>
              <a:rPr lang="fi-FI" sz="2800" dirty="0" err="1"/>
              <a:t>rts</a:t>
            </a:r>
            <a:r>
              <a:rPr lang="fi-FI" sz="2800" dirty="0"/>
              <a:t>. </a:t>
            </a:r>
            <a:r>
              <a:rPr lang="fi-FI" sz="2800" i="1" dirty="0" err="1"/>
              <a:t>fasan</a:t>
            </a:r>
            <a:r>
              <a:rPr lang="fi-FI" sz="2800" dirty="0"/>
              <a:t>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204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Kirjoitussääntöjä</a:t>
            </a:r>
            <a:r>
              <a:rPr lang="fi-FI" sz="4000" b="1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2"/>
            <a:ext cx="10694131" cy="4166477"/>
          </a:xfrm>
          <a:solidFill>
            <a:schemeClr val="accent3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lvl="0"/>
            <a:r>
              <a:rPr lang="fi-FI" dirty="0" smtClean="0"/>
              <a:t>-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oli</a:t>
            </a:r>
            <a:r>
              <a:rPr lang="fi-FI" dirty="0"/>
              <a:t>-, -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omi</a:t>
            </a:r>
            <a:r>
              <a:rPr lang="fi-FI" dirty="0"/>
              <a:t>-, -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oni</a:t>
            </a:r>
            <a:r>
              <a:rPr lang="fi-FI" dirty="0"/>
              <a:t>- ja -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ovi</a:t>
            </a:r>
            <a:r>
              <a:rPr lang="fi-FI" dirty="0"/>
              <a:t>-loppuisissa sanoissa on lyhyt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dirty="0"/>
              <a:t>: </a:t>
            </a:r>
            <a:r>
              <a:rPr lang="fi-FI" i="1" dirty="0"/>
              <a:t>mete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i="1" dirty="0"/>
              <a:t>ri, ekon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i="1" dirty="0"/>
              <a:t>mi, alk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i="1" dirty="0"/>
              <a:t>vi</a:t>
            </a:r>
            <a:r>
              <a:rPr lang="fi-FI" dirty="0" smtClean="0"/>
              <a:t>.</a:t>
            </a:r>
          </a:p>
          <a:p>
            <a:pPr marL="0" lvl="0" indent="0">
              <a:buNone/>
            </a:pPr>
            <a:endParaRPr lang="fi-FI" sz="1800" dirty="0"/>
          </a:p>
          <a:p>
            <a:pPr lvl="0"/>
            <a:r>
              <a:rPr lang="fi-FI" dirty="0"/>
              <a:t>-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io</a:t>
            </a:r>
            <a:r>
              <a:rPr lang="fi-FI" dirty="0"/>
              <a:t>-lopun edellä on usein 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pitkä vokaali</a:t>
            </a:r>
            <a:r>
              <a:rPr lang="fi-FI" dirty="0"/>
              <a:t>: </a:t>
            </a:r>
            <a:r>
              <a:rPr lang="fi-FI" i="1" dirty="0"/>
              <a:t>herb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aa</a:t>
            </a:r>
            <a:r>
              <a:rPr lang="fi-FI" i="1" dirty="0"/>
              <a:t>rio</a:t>
            </a:r>
            <a:r>
              <a:rPr lang="fi-FI" dirty="0"/>
              <a:t>, </a:t>
            </a:r>
            <a:r>
              <a:rPr lang="fi-FI" i="1" dirty="0"/>
              <a:t>korr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oo</a:t>
            </a:r>
            <a:r>
              <a:rPr lang="fi-FI" i="1" dirty="0"/>
              <a:t>sio</a:t>
            </a:r>
            <a:r>
              <a:rPr lang="fi-FI" dirty="0"/>
              <a:t>, </a:t>
            </a:r>
            <a:r>
              <a:rPr lang="fi-FI" i="1" dirty="0"/>
              <a:t>devalv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aa</a:t>
            </a:r>
            <a:r>
              <a:rPr lang="fi-FI" i="1" dirty="0"/>
              <a:t>tio.</a:t>
            </a:r>
            <a:r>
              <a:rPr lang="fi-FI" dirty="0"/>
              <a:t> </a:t>
            </a:r>
            <a:endParaRPr lang="fi-FI" dirty="0" smtClean="0"/>
          </a:p>
          <a:p>
            <a:pPr marL="0" lvl="0" indent="0">
              <a:buNone/>
            </a:pPr>
            <a:endParaRPr lang="fi-FI" sz="1800" dirty="0" smtClean="0"/>
          </a:p>
          <a:p>
            <a:pPr lvl="0"/>
            <a:r>
              <a:rPr lang="fi-FI" dirty="0" smtClean="0"/>
              <a:t>-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tio</a:t>
            </a:r>
            <a:r>
              <a:rPr lang="fi-FI" dirty="0"/>
              <a:t>- ja -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sio</a:t>
            </a:r>
            <a:r>
              <a:rPr lang="fi-FI" dirty="0"/>
              <a:t>-lopun edellä vokaalit ovat pitkiä 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fi-FI" dirty="0"/>
              <a:t>:tä lukuun ottamatta: </a:t>
            </a:r>
            <a:r>
              <a:rPr lang="fi-FI" i="1" dirty="0"/>
              <a:t>sens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aa</a:t>
            </a:r>
            <a:r>
              <a:rPr lang="fi-FI" i="1" dirty="0"/>
              <a:t>tio, </a:t>
            </a:r>
            <a:r>
              <a:rPr lang="fi-FI" i="1" dirty="0" err="1"/>
              <a:t>sed</a:t>
            </a:r>
            <a:r>
              <a:rPr lang="fi-FI" b="1" i="1" dirty="0" err="1">
                <a:solidFill>
                  <a:schemeClr val="accent5">
                    <a:lumMod val="75000"/>
                  </a:schemeClr>
                </a:solidFill>
              </a:rPr>
              <a:t>aa</a:t>
            </a:r>
            <a:r>
              <a:rPr lang="fi-FI" i="1" dirty="0" err="1"/>
              <a:t>tio</a:t>
            </a:r>
            <a:r>
              <a:rPr lang="fi-FI" i="1" dirty="0"/>
              <a:t> </a:t>
            </a:r>
            <a:r>
              <a:rPr lang="fi-FI" dirty="0"/>
              <a:t>(vrt. </a:t>
            </a:r>
            <a:r>
              <a:rPr lang="fi-FI" i="1" dirty="0"/>
              <a:t>telev</a:t>
            </a:r>
            <a:r>
              <a:rPr lang="fi-FI" i="1" u="sng" dirty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fi-FI" i="1" dirty="0"/>
              <a:t>sio, trad</a:t>
            </a:r>
            <a:r>
              <a:rPr lang="fi-FI" i="1" u="sng" dirty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fi-FI" i="1" dirty="0"/>
              <a:t>tio</a:t>
            </a:r>
            <a:r>
              <a:rPr lang="fi-FI" dirty="0" smtClean="0"/>
              <a:t>).</a:t>
            </a:r>
          </a:p>
          <a:p>
            <a:pPr marL="0" lvl="0" indent="0">
              <a:buNone/>
            </a:pPr>
            <a:endParaRPr lang="fi-FI" sz="1800" dirty="0"/>
          </a:p>
          <a:p>
            <a:pPr lvl="0"/>
            <a:r>
              <a:rPr lang="fi-FI" dirty="0"/>
              <a:t>Ensimmäistä tavua kauempana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b</a:t>
            </a:r>
            <a:r>
              <a:rPr lang="fi-FI" dirty="0"/>
              <a:t>:n,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fi-FI" dirty="0"/>
              <a:t>:n,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g</a:t>
            </a:r>
            <a:r>
              <a:rPr lang="fi-FI" dirty="0"/>
              <a:t>:n ja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f</a:t>
            </a:r>
            <a:r>
              <a:rPr lang="fi-FI" dirty="0"/>
              <a:t>:n edellä vokaali on lyhyt: </a:t>
            </a:r>
            <a:r>
              <a:rPr lang="fi-FI" i="1" dirty="0"/>
              <a:t>am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e</a:t>
            </a:r>
            <a:r>
              <a:rPr lang="fi-FI" i="1" dirty="0"/>
              <a:t>ba</a:t>
            </a:r>
            <a:r>
              <a:rPr lang="fi-FI" dirty="0"/>
              <a:t>, </a:t>
            </a:r>
            <a:r>
              <a:rPr lang="fi-FI" i="1" dirty="0"/>
              <a:t>katastr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i="1" dirty="0"/>
              <a:t>fi</a:t>
            </a:r>
            <a:r>
              <a:rPr lang="fi-FI" dirty="0"/>
              <a:t>, </a:t>
            </a:r>
            <a:r>
              <a:rPr lang="fi-FI" i="1" dirty="0"/>
              <a:t>met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i="1" dirty="0"/>
              <a:t>di,</a:t>
            </a:r>
            <a:r>
              <a:rPr lang="fi-FI" dirty="0"/>
              <a:t> </a:t>
            </a:r>
            <a:r>
              <a:rPr lang="fi-FI" i="1" dirty="0"/>
              <a:t>kat</a:t>
            </a:r>
            <a:r>
              <a:rPr lang="fi-FI" b="1" i="1" dirty="0">
                <a:solidFill>
                  <a:schemeClr val="accent5">
                    <a:lumMod val="75000"/>
                  </a:schemeClr>
                </a:solidFill>
              </a:rPr>
              <a:t>o</a:t>
            </a:r>
            <a:r>
              <a:rPr lang="fi-FI" i="1" dirty="0"/>
              <a:t>di</a:t>
            </a:r>
            <a:r>
              <a:rPr lang="fi-FI" dirty="0"/>
              <a:t>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77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kirjoitussääntöjä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3"/>
            <a:ext cx="10224113" cy="359931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i-FI" sz="3200" i="1" dirty="0"/>
              <a:t>-</a:t>
            </a:r>
            <a:r>
              <a:rPr lang="fi-FI" sz="3200" i="1" dirty="0">
                <a:solidFill>
                  <a:srgbClr val="00B050"/>
                </a:solidFill>
              </a:rPr>
              <a:t>ia</a:t>
            </a:r>
            <a:r>
              <a:rPr lang="fi-FI" sz="3200" dirty="0"/>
              <a:t>-loppuisissa vierassanoissa on lyhyt vokaali: </a:t>
            </a:r>
            <a:r>
              <a:rPr lang="fi-FI" sz="3200" i="1" dirty="0"/>
              <a:t>Austr</a:t>
            </a:r>
            <a:r>
              <a:rPr lang="fi-FI" sz="3200" b="1" i="1" dirty="0">
                <a:solidFill>
                  <a:srgbClr val="00B050"/>
                </a:solidFill>
              </a:rPr>
              <a:t>a</a:t>
            </a:r>
            <a:r>
              <a:rPr lang="fi-FI" sz="3200" i="1" dirty="0"/>
              <a:t>lia</a:t>
            </a:r>
            <a:r>
              <a:rPr lang="fi-FI" sz="3200" dirty="0"/>
              <a:t>, </a:t>
            </a:r>
            <a:r>
              <a:rPr lang="fi-FI" sz="3200" i="1" dirty="0"/>
              <a:t>Ose</a:t>
            </a:r>
            <a:r>
              <a:rPr lang="fi-FI" sz="3200" b="1" i="1" dirty="0">
                <a:solidFill>
                  <a:srgbClr val="00B050"/>
                </a:solidFill>
              </a:rPr>
              <a:t>a</a:t>
            </a:r>
            <a:r>
              <a:rPr lang="fi-FI" sz="3200" i="1" dirty="0"/>
              <a:t>nia</a:t>
            </a:r>
            <a:r>
              <a:rPr lang="fi-FI" sz="3200" dirty="0"/>
              <a:t>, </a:t>
            </a:r>
            <a:r>
              <a:rPr lang="fi-FI" sz="3200" i="1" dirty="0"/>
              <a:t>monog</a:t>
            </a:r>
            <a:r>
              <a:rPr lang="fi-FI" sz="3200" b="1" i="1" dirty="0">
                <a:solidFill>
                  <a:srgbClr val="00B050"/>
                </a:solidFill>
              </a:rPr>
              <a:t>a</a:t>
            </a:r>
            <a:r>
              <a:rPr lang="fi-FI" sz="3200" i="1" dirty="0"/>
              <a:t>mia, </a:t>
            </a:r>
            <a:r>
              <a:rPr lang="fi-FI" sz="3200" i="1" dirty="0" err="1"/>
              <a:t>idi</a:t>
            </a:r>
            <a:r>
              <a:rPr lang="fi-FI" sz="3200" b="1" i="1" dirty="0" err="1">
                <a:solidFill>
                  <a:srgbClr val="00B050"/>
                </a:solidFill>
              </a:rPr>
              <a:t>o</a:t>
            </a:r>
            <a:r>
              <a:rPr lang="fi-FI" sz="3200" i="1" dirty="0" err="1"/>
              <a:t>tia</a:t>
            </a:r>
            <a:r>
              <a:rPr lang="fi-FI" sz="3200" dirty="0" smtClean="0"/>
              <a:t>.</a:t>
            </a:r>
          </a:p>
          <a:p>
            <a:pPr marL="0" lvl="0" indent="0">
              <a:buNone/>
            </a:pPr>
            <a:endParaRPr lang="fi-FI" sz="3200" dirty="0"/>
          </a:p>
          <a:p>
            <a:pPr lvl="0"/>
            <a:r>
              <a:rPr lang="fi-FI" sz="3200" dirty="0"/>
              <a:t>-</a:t>
            </a:r>
            <a:r>
              <a:rPr lang="fi-FI" sz="3200" i="1" dirty="0" err="1">
                <a:solidFill>
                  <a:srgbClr val="00B050"/>
                </a:solidFill>
              </a:rPr>
              <a:t>beli</a:t>
            </a:r>
            <a:r>
              <a:rPr lang="fi-FI" sz="3200" i="1" dirty="0"/>
              <a:t>-</a:t>
            </a:r>
            <a:r>
              <a:rPr lang="fi-FI" sz="3200" dirty="0"/>
              <a:t>, -</a:t>
            </a:r>
            <a:r>
              <a:rPr lang="fi-FI" sz="3200" i="1" dirty="0" err="1">
                <a:solidFill>
                  <a:srgbClr val="00B050"/>
                </a:solidFill>
              </a:rPr>
              <a:t>beri</a:t>
            </a:r>
            <a:r>
              <a:rPr lang="fi-FI" sz="3200" dirty="0"/>
              <a:t>- ja -</a:t>
            </a:r>
            <a:r>
              <a:rPr lang="fi-FI" sz="3200" i="1" dirty="0" err="1">
                <a:solidFill>
                  <a:srgbClr val="00B050"/>
                </a:solidFill>
              </a:rPr>
              <a:t>deri</a:t>
            </a:r>
            <a:r>
              <a:rPr lang="fi-FI" sz="3200" dirty="0"/>
              <a:t>-loppujen edellä on yleensä pitkä vokaali: kat</a:t>
            </a:r>
            <a:r>
              <a:rPr lang="fi-FI" sz="3200" b="1" dirty="0">
                <a:solidFill>
                  <a:srgbClr val="00B050"/>
                </a:solidFill>
              </a:rPr>
              <a:t>ee</a:t>
            </a:r>
            <a:r>
              <a:rPr lang="fi-FI" sz="3200" dirty="0"/>
              <a:t>deri, mak</a:t>
            </a:r>
            <a:r>
              <a:rPr lang="fi-FI" sz="3200" b="1" dirty="0">
                <a:solidFill>
                  <a:srgbClr val="00B050"/>
                </a:solidFill>
              </a:rPr>
              <a:t>aa</a:t>
            </a:r>
            <a:r>
              <a:rPr lang="fi-FI" sz="3200" dirty="0"/>
              <a:t>beri (poikkeus: </a:t>
            </a:r>
            <a:r>
              <a:rPr lang="fi-FI" sz="3200" i="1" dirty="0"/>
              <a:t>des</a:t>
            </a:r>
            <a:r>
              <a:rPr lang="fi-FI" sz="3200" b="1" i="1" dirty="0"/>
              <a:t>i</a:t>
            </a:r>
            <a:r>
              <a:rPr lang="fi-FI" sz="3200" i="1" dirty="0"/>
              <a:t>beli</a:t>
            </a:r>
            <a:r>
              <a:rPr lang="fi-FI" sz="3200" dirty="0" smtClean="0"/>
              <a:t>).</a:t>
            </a:r>
          </a:p>
          <a:p>
            <a:pPr marL="0" lvl="0" indent="0">
              <a:buNone/>
            </a:pPr>
            <a:endParaRPr lang="fi-FI" sz="3200" dirty="0"/>
          </a:p>
          <a:p>
            <a:pPr lvl="0"/>
            <a:r>
              <a:rPr lang="fi-FI" sz="3200" dirty="0"/>
              <a:t>-</a:t>
            </a:r>
            <a:r>
              <a:rPr lang="fi-FI" sz="3200" i="1" dirty="0">
                <a:solidFill>
                  <a:srgbClr val="00B050"/>
                </a:solidFill>
              </a:rPr>
              <a:t>eli</a:t>
            </a:r>
            <a:r>
              <a:rPr lang="fi-FI" sz="3200" dirty="0"/>
              <a:t>-, -</a:t>
            </a:r>
            <a:r>
              <a:rPr lang="fi-FI" sz="3200" i="1" dirty="0">
                <a:solidFill>
                  <a:srgbClr val="00B050"/>
                </a:solidFill>
              </a:rPr>
              <a:t>eri</a:t>
            </a:r>
            <a:r>
              <a:rPr lang="fi-FI" sz="3200" dirty="0"/>
              <a:t>- ja –</a:t>
            </a:r>
            <a:r>
              <a:rPr lang="fi-FI" sz="3200" i="1" dirty="0">
                <a:solidFill>
                  <a:srgbClr val="00B050"/>
                </a:solidFill>
              </a:rPr>
              <a:t>ori</a:t>
            </a:r>
            <a:r>
              <a:rPr lang="fi-FI" sz="3200" dirty="0"/>
              <a:t>-lopun edellä on </a:t>
            </a:r>
            <a:r>
              <a:rPr lang="fi-FI" sz="3200" i="1" dirty="0">
                <a:solidFill>
                  <a:srgbClr val="00B050"/>
                </a:solidFill>
              </a:rPr>
              <a:t>kk</a:t>
            </a:r>
            <a:r>
              <a:rPr lang="fi-FI" sz="3200" i="1" dirty="0"/>
              <a:t>, </a:t>
            </a:r>
            <a:r>
              <a:rPr lang="fi-FI" sz="3200" i="1" dirty="0" err="1">
                <a:solidFill>
                  <a:srgbClr val="00B050"/>
                </a:solidFill>
              </a:rPr>
              <a:t>pp</a:t>
            </a:r>
            <a:r>
              <a:rPr lang="fi-FI" sz="3200" dirty="0"/>
              <a:t> tai </a:t>
            </a:r>
            <a:r>
              <a:rPr lang="fi-FI" sz="3200" i="1" dirty="0" err="1">
                <a:solidFill>
                  <a:srgbClr val="00B050"/>
                </a:solidFill>
              </a:rPr>
              <a:t>tt</a:t>
            </a:r>
            <a:r>
              <a:rPr lang="fi-FI" sz="3200" dirty="0"/>
              <a:t>: </a:t>
            </a:r>
            <a:r>
              <a:rPr lang="fi-FI" sz="3200" i="1" dirty="0"/>
              <a:t>am</a:t>
            </a:r>
            <a:r>
              <a:rPr lang="fi-FI" sz="3200" b="1" i="1" dirty="0">
                <a:solidFill>
                  <a:srgbClr val="00B050"/>
                </a:solidFill>
              </a:rPr>
              <a:t>pp</a:t>
            </a:r>
            <a:r>
              <a:rPr lang="fi-FI" sz="3200" i="1" dirty="0"/>
              <a:t>eli</a:t>
            </a:r>
            <a:r>
              <a:rPr lang="fi-FI" sz="3200" dirty="0"/>
              <a:t>, </a:t>
            </a:r>
            <a:r>
              <a:rPr lang="fi-FI" sz="3200" i="1" dirty="0"/>
              <a:t>moo</a:t>
            </a:r>
            <a:r>
              <a:rPr lang="fi-FI" sz="3200" b="1" i="1" dirty="0">
                <a:solidFill>
                  <a:srgbClr val="00B050"/>
                </a:solidFill>
              </a:rPr>
              <a:t>tt</a:t>
            </a:r>
            <a:r>
              <a:rPr lang="fi-FI" sz="3200" i="1" dirty="0"/>
              <a:t>ori</a:t>
            </a:r>
            <a:r>
              <a:rPr lang="fi-FI" sz="3200" dirty="0"/>
              <a:t>, </a:t>
            </a:r>
            <a:r>
              <a:rPr lang="fi-FI" sz="3200" i="1" dirty="0"/>
              <a:t>skoo</a:t>
            </a:r>
            <a:r>
              <a:rPr lang="fi-FI" sz="3200" b="1" i="1" dirty="0">
                <a:solidFill>
                  <a:srgbClr val="00B050"/>
                </a:solidFill>
              </a:rPr>
              <a:t>tt</a:t>
            </a:r>
            <a:r>
              <a:rPr lang="fi-FI" sz="3200" i="1" dirty="0"/>
              <a:t>eri</a:t>
            </a:r>
            <a:r>
              <a:rPr lang="fi-FI" sz="32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07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Suhu-</a:t>
            </a:r>
            <a:r>
              <a:rPr lang="fi-FI" b="1" i="1" dirty="0"/>
              <a:t>s </a:t>
            </a:r>
            <a:r>
              <a:rPr lang="fi-FI" b="1" dirty="0" smtClean="0"/>
              <a:t>vierassanoissa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0" y="2336873"/>
            <a:ext cx="11164151" cy="4021198"/>
          </a:xfrm>
        </p:spPr>
        <p:txBody>
          <a:bodyPr>
            <a:normAutofit fontScale="92500"/>
          </a:bodyPr>
          <a:lstStyle/>
          <a:p>
            <a:r>
              <a:rPr lang="fi-FI" sz="2800" dirty="0" smtClean="0"/>
              <a:t>Koska </a:t>
            </a:r>
            <a:r>
              <a:rPr lang="fi-FI" sz="2800" dirty="0"/>
              <a:t>suomen kielessä yhtä äännettä vastaa yleensä yksi kirjain, suhu-s:n merkkinä on </a:t>
            </a:r>
            <a:r>
              <a:rPr lang="fi-FI" sz="2800" b="1" i="1" dirty="0">
                <a:solidFill>
                  <a:srgbClr val="0070C0"/>
                </a:solidFill>
              </a:rPr>
              <a:t>š</a:t>
            </a:r>
            <a:r>
              <a:rPr lang="fi-FI" sz="2800" dirty="0"/>
              <a:t>. </a:t>
            </a:r>
            <a:endParaRPr lang="fi-FI" sz="2800" dirty="0" smtClean="0"/>
          </a:p>
          <a:p>
            <a:pPr marL="0" indent="0">
              <a:buNone/>
            </a:pPr>
            <a:endParaRPr lang="fi-FI" sz="1900" dirty="0"/>
          </a:p>
          <a:p>
            <a:pPr lvl="0"/>
            <a:r>
              <a:rPr lang="fi-FI" sz="2800" dirty="0"/>
              <a:t>Suhu-</a:t>
            </a:r>
            <a:r>
              <a:rPr lang="fi-FI" sz="2800" i="1" dirty="0"/>
              <a:t>s</a:t>
            </a:r>
            <a:r>
              <a:rPr lang="fi-FI" sz="2800" dirty="0"/>
              <a:t> voidaan kirjoittaa </a:t>
            </a:r>
            <a:r>
              <a:rPr lang="fi-FI" sz="2800" dirty="0">
                <a:solidFill>
                  <a:srgbClr val="0070C0"/>
                </a:solidFill>
              </a:rPr>
              <a:t>tavalliseksi </a:t>
            </a:r>
            <a:r>
              <a:rPr lang="fi-FI" sz="2800" i="1" dirty="0">
                <a:solidFill>
                  <a:srgbClr val="0070C0"/>
                </a:solidFill>
              </a:rPr>
              <a:t>s</a:t>
            </a:r>
            <a:r>
              <a:rPr lang="fi-FI" sz="2800" dirty="0">
                <a:solidFill>
                  <a:srgbClr val="0070C0"/>
                </a:solidFill>
              </a:rPr>
              <a:t>-kirjaimeksi, jos ei ole vaaraa, että vierassana sekoittuu johonkin toiseen suomen kielen sanaan </a:t>
            </a:r>
            <a:r>
              <a:rPr lang="fi-FI" sz="2800" dirty="0"/>
              <a:t>(vrt. </a:t>
            </a:r>
            <a:r>
              <a:rPr lang="fi-FI" sz="2800" i="1" dirty="0"/>
              <a:t>sakki </a:t>
            </a:r>
            <a:r>
              <a:rPr lang="fi-FI" sz="2800" dirty="0"/>
              <a:t>– </a:t>
            </a:r>
            <a:r>
              <a:rPr lang="fi-FI" sz="2800" i="1" dirty="0"/>
              <a:t>šakki</a:t>
            </a:r>
            <a:r>
              <a:rPr lang="fi-FI" sz="2800" dirty="0"/>
              <a:t>), esim. </a:t>
            </a:r>
            <a:r>
              <a:rPr lang="fi-FI" sz="2800" i="1" dirty="0"/>
              <a:t>sampoo</a:t>
            </a:r>
            <a:r>
              <a:rPr lang="fi-FI" sz="2800" dirty="0"/>
              <a:t>, </a:t>
            </a:r>
            <a:r>
              <a:rPr lang="fi-FI" sz="2800" i="1" dirty="0"/>
              <a:t>sekki</a:t>
            </a:r>
            <a:r>
              <a:rPr lang="fi-FI" sz="2800" dirty="0"/>
              <a:t>, </a:t>
            </a:r>
            <a:r>
              <a:rPr lang="fi-FI" sz="2800" i="1" dirty="0"/>
              <a:t>sinsilla</a:t>
            </a:r>
            <a:r>
              <a:rPr lang="fi-FI" sz="2800" dirty="0"/>
              <a:t>, </a:t>
            </a:r>
            <a:r>
              <a:rPr lang="fi-FI" sz="2800" i="1" dirty="0"/>
              <a:t>saali</a:t>
            </a:r>
            <a:r>
              <a:rPr lang="fi-FI" sz="2800" dirty="0"/>
              <a:t>, </a:t>
            </a:r>
            <a:r>
              <a:rPr lang="fi-FI" sz="2800" i="1" dirty="0"/>
              <a:t>sakaali</a:t>
            </a:r>
            <a:r>
              <a:rPr lang="fi-FI" sz="2800" dirty="0"/>
              <a:t>, </a:t>
            </a:r>
            <a:r>
              <a:rPr lang="fi-FI" sz="2800" i="1" dirty="0"/>
              <a:t>saketti</a:t>
            </a:r>
            <a:r>
              <a:rPr lang="fi-FI" sz="2800" dirty="0"/>
              <a:t>, </a:t>
            </a:r>
            <a:r>
              <a:rPr lang="fi-FI" sz="2800" i="1" dirty="0"/>
              <a:t>samppanja</a:t>
            </a:r>
            <a:r>
              <a:rPr lang="fi-FI" sz="2800" dirty="0"/>
              <a:t>, </a:t>
            </a:r>
            <a:r>
              <a:rPr lang="fi-FI" sz="2800" i="1" dirty="0"/>
              <a:t>sortsit</a:t>
            </a:r>
            <a:r>
              <a:rPr lang="fi-FI" sz="2800" dirty="0"/>
              <a:t>, </a:t>
            </a:r>
            <a:r>
              <a:rPr lang="fi-FI" sz="2800" i="1" dirty="0"/>
              <a:t>fasismi</a:t>
            </a:r>
            <a:r>
              <a:rPr lang="fi-FI" sz="2800" dirty="0"/>
              <a:t>, </a:t>
            </a:r>
            <a:r>
              <a:rPr lang="fi-FI" sz="2800" i="1" dirty="0"/>
              <a:t>apassi</a:t>
            </a:r>
            <a:r>
              <a:rPr lang="fi-FI" sz="2800" dirty="0"/>
              <a:t>, </a:t>
            </a:r>
            <a:r>
              <a:rPr lang="fi-FI" sz="2800" i="1" dirty="0"/>
              <a:t>sabotaasi</a:t>
            </a:r>
            <a:r>
              <a:rPr lang="fi-FI" sz="2800" dirty="0"/>
              <a:t>, </a:t>
            </a:r>
            <a:r>
              <a:rPr lang="fi-FI" sz="2800" i="1" dirty="0"/>
              <a:t>tussi </a:t>
            </a:r>
            <a:r>
              <a:rPr lang="fi-FI" sz="2800" dirty="0"/>
              <a:t>jne</a:t>
            </a:r>
            <a:r>
              <a:rPr lang="fi-FI" sz="2800" dirty="0" smtClean="0"/>
              <a:t>.</a:t>
            </a:r>
          </a:p>
          <a:p>
            <a:pPr marL="0" lvl="0" indent="0">
              <a:buNone/>
            </a:pPr>
            <a:endParaRPr lang="fi-FI" sz="1500" dirty="0"/>
          </a:p>
          <a:p>
            <a:pPr lvl="0"/>
            <a:r>
              <a:rPr lang="fi-FI" sz="2800" dirty="0"/>
              <a:t>Vain sitaattilainoissa käytetään suhu-</a:t>
            </a:r>
            <a:r>
              <a:rPr lang="fi-FI" sz="2800" i="1" dirty="0"/>
              <a:t>s</a:t>
            </a:r>
            <a:r>
              <a:rPr lang="fi-FI" sz="2800" dirty="0"/>
              <a:t>:n merkkinä </a:t>
            </a:r>
            <a:r>
              <a:rPr lang="fi-FI" sz="2800" b="1" i="1" dirty="0" err="1">
                <a:solidFill>
                  <a:srgbClr val="0070C0"/>
                </a:solidFill>
              </a:rPr>
              <a:t>sh</a:t>
            </a:r>
            <a:r>
              <a:rPr lang="fi-FI" sz="2800" dirty="0" err="1"/>
              <a:t>:ta</a:t>
            </a:r>
            <a:r>
              <a:rPr lang="fi-FI" sz="2800" dirty="0"/>
              <a:t>: </a:t>
            </a:r>
            <a:r>
              <a:rPr lang="fi-FI" sz="2800" i="1" dirty="0">
                <a:solidFill>
                  <a:srgbClr val="0070C0"/>
                </a:solidFill>
              </a:rPr>
              <a:t>sh</a:t>
            </a:r>
            <a:r>
              <a:rPr lang="fi-FI" sz="2800" i="1" dirty="0"/>
              <a:t>erry</a:t>
            </a:r>
            <a:r>
              <a:rPr lang="fi-FI" sz="2800" dirty="0"/>
              <a:t>, </a:t>
            </a:r>
            <a:r>
              <a:rPr lang="fi-FI" sz="2800" i="1" dirty="0">
                <a:solidFill>
                  <a:srgbClr val="0070C0"/>
                </a:solidFill>
              </a:rPr>
              <a:t>sh</a:t>
            </a:r>
            <a:r>
              <a:rPr lang="fi-FI" sz="2800" i="1" dirty="0"/>
              <a:t>ow</a:t>
            </a:r>
            <a:r>
              <a:rPr lang="fi-FI" sz="2800" dirty="0" smtClean="0"/>
              <a:t>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055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Liitteitä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0320" y="2095186"/>
            <a:ext cx="1840689" cy="42690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800" i="1" dirty="0" smtClean="0">
                <a:solidFill>
                  <a:srgbClr val="7030A0"/>
                </a:solidFill>
              </a:rPr>
              <a:t>Alkuja:</a:t>
            </a:r>
          </a:p>
          <a:p>
            <a:r>
              <a:rPr lang="fi-FI" i="1" dirty="0" smtClean="0"/>
              <a:t>mono-</a:t>
            </a:r>
            <a:endParaRPr lang="fi-FI" dirty="0"/>
          </a:p>
          <a:p>
            <a:r>
              <a:rPr lang="fi-FI" i="1" dirty="0"/>
              <a:t>uni-</a:t>
            </a:r>
            <a:endParaRPr lang="fi-FI" dirty="0"/>
          </a:p>
          <a:p>
            <a:r>
              <a:rPr lang="fi-FI" i="1" dirty="0"/>
              <a:t>di- </a:t>
            </a:r>
            <a:endParaRPr lang="fi-FI" dirty="0"/>
          </a:p>
          <a:p>
            <a:r>
              <a:rPr lang="fi-FI" i="1" dirty="0" err="1"/>
              <a:t>bi</a:t>
            </a:r>
            <a:r>
              <a:rPr lang="fi-FI" i="1" dirty="0"/>
              <a:t>-</a:t>
            </a:r>
            <a:endParaRPr lang="fi-FI" dirty="0"/>
          </a:p>
          <a:p>
            <a:r>
              <a:rPr lang="en-US" i="1" dirty="0"/>
              <a:t>tri-</a:t>
            </a:r>
            <a:endParaRPr lang="fi-FI" dirty="0"/>
          </a:p>
          <a:p>
            <a:r>
              <a:rPr lang="en-US" i="1" dirty="0" err="1"/>
              <a:t>deka</a:t>
            </a:r>
            <a:r>
              <a:rPr lang="en-US" i="1" dirty="0"/>
              <a:t>-</a:t>
            </a:r>
            <a:endParaRPr lang="fi-FI" dirty="0"/>
          </a:p>
          <a:p>
            <a:r>
              <a:rPr lang="en-US" i="1" dirty="0"/>
              <a:t>poly-</a:t>
            </a:r>
            <a:endParaRPr lang="fi-FI" dirty="0"/>
          </a:p>
          <a:p>
            <a:r>
              <a:rPr lang="en-US" i="1" dirty="0"/>
              <a:t>super-</a:t>
            </a:r>
            <a:endParaRPr lang="fi-FI" dirty="0"/>
          </a:p>
          <a:p>
            <a:r>
              <a:rPr lang="fi-FI" i="1" dirty="0" smtClean="0"/>
              <a:t>milli-</a:t>
            </a:r>
            <a:endParaRPr lang="fi-FI" dirty="0"/>
          </a:p>
          <a:p>
            <a:r>
              <a:rPr lang="fi-FI" i="1" dirty="0"/>
              <a:t>mikro-</a:t>
            </a:r>
            <a:endParaRPr lang="fi-FI" dirty="0"/>
          </a:p>
          <a:p>
            <a:r>
              <a:rPr lang="fi-FI" i="1" dirty="0" smtClean="0"/>
              <a:t>nano-</a:t>
            </a:r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5594122" y="2336872"/>
            <a:ext cx="5994497" cy="41199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Loppuja</a:t>
            </a:r>
            <a:r>
              <a:rPr lang="fi-FI" b="1" dirty="0"/>
              <a:t>: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i="1" dirty="0"/>
              <a:t>-</a:t>
            </a:r>
            <a:r>
              <a:rPr lang="fi-FI" i="1" dirty="0" err="1"/>
              <a:t>logia</a:t>
            </a:r>
            <a:endParaRPr lang="fi-FI" dirty="0"/>
          </a:p>
          <a:p>
            <a:r>
              <a:rPr lang="fi-FI" i="1" dirty="0"/>
              <a:t>-</a:t>
            </a:r>
            <a:r>
              <a:rPr lang="fi-FI" i="1" dirty="0" err="1"/>
              <a:t>nomia</a:t>
            </a:r>
            <a:endParaRPr lang="fi-FI" dirty="0"/>
          </a:p>
          <a:p>
            <a:r>
              <a:rPr lang="fi-FI" i="1" dirty="0"/>
              <a:t>-</a:t>
            </a:r>
            <a:r>
              <a:rPr lang="fi-FI" i="1" dirty="0" err="1"/>
              <a:t>filia</a:t>
            </a:r>
            <a:endParaRPr lang="fi-FI" dirty="0"/>
          </a:p>
          <a:p>
            <a:r>
              <a:rPr lang="fi-FI" i="1" dirty="0"/>
              <a:t>-fobia</a:t>
            </a:r>
            <a:endParaRPr lang="fi-FI" dirty="0"/>
          </a:p>
          <a:p>
            <a:r>
              <a:rPr lang="en-US" i="1" dirty="0"/>
              <a:t>-mania</a:t>
            </a:r>
            <a:endParaRPr lang="fi-FI" dirty="0"/>
          </a:p>
          <a:p>
            <a:r>
              <a:rPr lang="en-US" i="1" dirty="0"/>
              <a:t>-</a:t>
            </a:r>
            <a:r>
              <a:rPr lang="en-US" i="1" dirty="0" err="1"/>
              <a:t>ismi</a:t>
            </a:r>
            <a:endParaRPr lang="fi-FI" dirty="0"/>
          </a:p>
          <a:p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3444740" y="2582779"/>
            <a:ext cx="24184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pre-</a:t>
            </a:r>
            <a:endParaRPr lang="fi-FI" sz="2400" dirty="0" smtClean="0"/>
          </a:p>
          <a:p>
            <a:r>
              <a:rPr lang="en-US" sz="2400" i="1" dirty="0" smtClean="0"/>
              <a:t>post-</a:t>
            </a:r>
            <a:endParaRPr lang="fi-FI" sz="2400" dirty="0" smtClean="0"/>
          </a:p>
          <a:p>
            <a:r>
              <a:rPr lang="en-US" sz="2400" i="1" dirty="0" err="1" smtClean="0"/>
              <a:t>meso</a:t>
            </a:r>
            <a:r>
              <a:rPr lang="en-US" sz="2400" i="1" dirty="0" smtClean="0"/>
              <a:t>-</a:t>
            </a:r>
            <a:endParaRPr lang="fi-FI" sz="2400" dirty="0" smtClean="0"/>
          </a:p>
          <a:p>
            <a:r>
              <a:rPr lang="en-US" sz="2400" i="1" dirty="0" err="1" smtClean="0"/>
              <a:t>dia</a:t>
            </a:r>
            <a:r>
              <a:rPr lang="en-US" sz="2400" i="1" dirty="0" smtClean="0"/>
              <a:t>-</a:t>
            </a:r>
            <a:endParaRPr lang="fi-FI" sz="2400" dirty="0" smtClean="0"/>
          </a:p>
          <a:p>
            <a:r>
              <a:rPr lang="en-US" sz="2400" i="1" dirty="0" smtClean="0"/>
              <a:t>inter-</a:t>
            </a:r>
            <a:endParaRPr lang="fi-FI" sz="2400" dirty="0" smtClean="0"/>
          </a:p>
          <a:p>
            <a:r>
              <a:rPr lang="en-US" sz="2400" i="1" dirty="0" smtClean="0"/>
              <a:t>sub-</a:t>
            </a:r>
            <a:endParaRPr lang="fi-FI" sz="2400" dirty="0" smtClean="0"/>
          </a:p>
          <a:p>
            <a:r>
              <a:rPr lang="en-US" sz="2400" i="1" dirty="0" err="1" smtClean="0"/>
              <a:t>ir</a:t>
            </a:r>
            <a:r>
              <a:rPr lang="en-US" sz="2400" i="1" dirty="0" smtClean="0"/>
              <a:t>-</a:t>
            </a:r>
            <a:endParaRPr lang="fi-FI" sz="2400" dirty="0" smtClean="0"/>
          </a:p>
          <a:p>
            <a:r>
              <a:rPr lang="fi-FI" sz="2400" i="1" dirty="0" smtClean="0"/>
              <a:t>ex-</a:t>
            </a:r>
            <a:endParaRPr lang="fi-FI" sz="2400" dirty="0" smtClean="0"/>
          </a:p>
          <a:p>
            <a:r>
              <a:rPr lang="fi-FI" sz="2400" i="1" dirty="0" err="1" smtClean="0"/>
              <a:t>syn</a:t>
            </a:r>
            <a:r>
              <a:rPr lang="fi-FI" sz="2400" i="1" dirty="0" smtClean="0"/>
              <a:t>-</a:t>
            </a:r>
            <a:endParaRPr lang="fi-FI" sz="2400" dirty="0" smtClean="0"/>
          </a:p>
          <a:p>
            <a:r>
              <a:rPr lang="fi-FI" sz="2400" i="1" dirty="0" smtClean="0"/>
              <a:t>de-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1133162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28</TotalTime>
  <Words>371</Words>
  <Application>Microsoft Office PowerPoint</Application>
  <PresentationFormat>Laajakuva</PresentationFormat>
  <Paragraphs>59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Berliini</vt:lpstr>
      <vt:lpstr>VIERASSANAT</vt:lpstr>
      <vt:lpstr>Vierassanojen lajit</vt:lpstr>
      <vt:lpstr>Kirjoitussääntöjä:</vt:lpstr>
      <vt:lpstr>Lisää kirjoitussääntöjä</vt:lpstr>
      <vt:lpstr>Suhu-s vierassanoissa</vt:lpstr>
      <vt:lpstr>Liitteitä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VIERASSANAT</dc:title>
  <dc:creator>Virtanen Ulla</dc:creator>
  <cp:lastModifiedBy>Virtanen Ulla</cp:lastModifiedBy>
  <cp:revision>4</cp:revision>
  <dcterms:created xsi:type="dcterms:W3CDTF">2015-11-02T05:54:23Z</dcterms:created>
  <dcterms:modified xsi:type="dcterms:W3CDTF">2017-11-24T07:36:21Z</dcterms:modified>
</cp:coreProperties>
</file>