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rels" ContentType="application/vnd.openxmlformats-package.relationships+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handoutMasterIdLst>
    <p:handoutMasterId r:id="rId26"/>
  </p:handoutMasterIdLst>
  <p:sldIdLst>
    <p:sldId id="256" r:id="rId2"/>
    <p:sldId id="257" r:id="rId3"/>
    <p:sldId id="258" r:id="rId4"/>
    <p:sldId id="259" r:id="rId5"/>
    <p:sldId id="260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61" r:id="rId15"/>
    <p:sldId id="262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3" frameSlides="1"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665"/>
  </p:normalViewPr>
  <p:slideViewPr>
    <p:cSldViewPr snapToGrid="0" snapToObjects="1">
      <p:cViewPr varScale="1">
        <p:scale>
          <a:sx n="107" d="100"/>
          <a:sy n="107" d="100"/>
        </p:scale>
        <p:origin x="1760" y="1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handoutMaster" Target="handoutMasters/handoutMaster1.xml"/><Relationship Id="rId27" Type="http://schemas.openxmlformats.org/officeDocument/2006/relationships/presProps" Target="presProps.xml"/><Relationship Id="rId28" Type="http://schemas.openxmlformats.org/officeDocument/2006/relationships/viewProps" Target="viewProps.xml"/><Relationship Id="rId29" Type="http://schemas.openxmlformats.org/officeDocument/2006/relationships/theme" Target="theme/theme1.xml"/><Relationship Id="rId30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152F47E-F6C7-0F4D-9BB3-6874534386A5}" type="datetimeFigureOut">
              <a:rPr lang="en-US" smtClean="0"/>
              <a:t>10/26/17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9C5E6F6-BC31-A943-B44D-D069198AF6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272067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D07EB5-726B-2849-A5F5-2F888FF3A69F}" type="datetimeFigureOut">
              <a:rPr lang="en-US" smtClean="0"/>
              <a:t>10/26/17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708CC-80C8-3A4A-B272-B62C6CC530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59009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D07EB5-726B-2849-A5F5-2F888FF3A69F}" type="datetimeFigureOut">
              <a:rPr lang="en-US" smtClean="0"/>
              <a:t>10/26/17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708CC-80C8-3A4A-B272-B62C6CC530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72805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D07EB5-726B-2849-A5F5-2F888FF3A69F}" type="datetimeFigureOut">
              <a:rPr lang="en-US" smtClean="0"/>
              <a:t>10/26/17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708CC-80C8-3A4A-B272-B62C6CC530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43494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D07EB5-726B-2849-A5F5-2F888FF3A69F}" type="datetimeFigureOut">
              <a:rPr lang="en-US" smtClean="0"/>
              <a:t>10/26/17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708CC-80C8-3A4A-B272-B62C6CC530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77197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D07EB5-726B-2849-A5F5-2F888FF3A69F}" type="datetimeFigureOut">
              <a:rPr lang="en-US" smtClean="0"/>
              <a:t>10/26/17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708CC-80C8-3A4A-B272-B62C6CC530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46189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D07EB5-726B-2849-A5F5-2F888FF3A69F}" type="datetimeFigureOut">
              <a:rPr lang="en-US" smtClean="0"/>
              <a:t>10/26/17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708CC-80C8-3A4A-B272-B62C6CC530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89489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D07EB5-726B-2849-A5F5-2F888FF3A69F}" type="datetimeFigureOut">
              <a:rPr lang="en-US" smtClean="0"/>
              <a:t>10/26/17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708CC-80C8-3A4A-B272-B62C6CC530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04086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D07EB5-726B-2849-A5F5-2F888FF3A69F}" type="datetimeFigureOut">
              <a:rPr lang="en-US" smtClean="0"/>
              <a:t>10/26/17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708CC-80C8-3A4A-B272-B62C6CC530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41381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D07EB5-726B-2849-A5F5-2F888FF3A69F}" type="datetimeFigureOut">
              <a:rPr lang="en-US" smtClean="0"/>
              <a:t>10/26/17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708CC-80C8-3A4A-B272-B62C6CC530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99334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D07EB5-726B-2849-A5F5-2F888FF3A69F}" type="datetimeFigureOut">
              <a:rPr lang="en-US" smtClean="0"/>
              <a:t>10/26/17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708CC-80C8-3A4A-B272-B62C6CC530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02844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D07EB5-726B-2849-A5F5-2F888FF3A69F}" type="datetimeFigureOut">
              <a:rPr lang="en-US" smtClean="0"/>
              <a:t>10/26/17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708CC-80C8-3A4A-B272-B62C6CC530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99201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D07EB5-726B-2849-A5F5-2F888FF3A69F}" type="datetimeFigureOut">
              <a:rPr lang="en-US" smtClean="0"/>
              <a:t>10/26/17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0708CC-80C8-3A4A-B272-B62C6CC530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12811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hyperlink" Target="https://www.theguardian.com/world/2017/oct/18/xi-jinping-speech-new-era-chinese-power-party-congress" TargetMode="External"/><Relationship Id="rId3" Type="http://schemas.openxmlformats.org/officeDocument/2006/relationships/image" Target="../media/image3.jp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1.jp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2.jp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>
                <a:latin typeface="Grinched 2.0"/>
                <a:cs typeface="Grinched 2.0"/>
              </a:rPr>
              <a:t>Theoretical Perspectives: Realism</a:t>
            </a:r>
            <a:endParaRPr lang="en-US" dirty="0">
              <a:latin typeface="Grinched 2.0"/>
              <a:cs typeface="Grinched 2.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 smtClean="0">
              <a:latin typeface="Grinched 2.0"/>
              <a:cs typeface="Grinched 2.0"/>
            </a:endParaRPr>
          </a:p>
        </p:txBody>
      </p:sp>
    </p:spTree>
    <p:extLst>
      <p:ext uri="{BB962C8B-B14F-4D97-AF65-F5344CB8AC3E}">
        <p14:creationId xmlns:p14="http://schemas.microsoft.com/office/powerpoint/2010/main" val="34904581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latin typeface="Grinched 2.0"/>
                <a:cs typeface="Grinched 2.0"/>
              </a:rPr>
              <a:t>2. All states possess some offensive military capacity</a:t>
            </a:r>
            <a:endParaRPr lang="en-US" dirty="0">
              <a:latin typeface="Grinched 2.0"/>
              <a:cs typeface="Grinched 2.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Gill Sans Light"/>
                <a:cs typeface="Gill Sans Light"/>
              </a:rPr>
              <a:t>Each state has the power to inflict harm upon its </a:t>
            </a:r>
            <a:r>
              <a:rPr lang="en-US" dirty="0" smtClean="0">
                <a:latin typeface="Gill Sans Light"/>
                <a:cs typeface="Gill Sans Light"/>
              </a:rPr>
              <a:t>neighbors</a:t>
            </a:r>
            <a:endParaRPr lang="en-US" dirty="0" smtClean="0">
              <a:latin typeface="Gill Sans Light"/>
              <a:cs typeface="Gill Sans Light"/>
            </a:endParaRPr>
          </a:p>
          <a:p>
            <a:endParaRPr lang="en-US" dirty="0" smtClean="0">
              <a:latin typeface="Gill Sans Light"/>
              <a:cs typeface="Gill Sans Light"/>
            </a:endParaRPr>
          </a:p>
          <a:p>
            <a:r>
              <a:rPr lang="en-US" dirty="0" smtClean="0">
                <a:latin typeface="Gill Sans Light"/>
                <a:cs typeface="Gill Sans Light"/>
              </a:rPr>
              <a:t>Capacity varies massively between states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72943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latin typeface="Grinched 2.0"/>
                <a:cs typeface="Grinched 2.0"/>
              </a:rPr>
              <a:t>3. States can never </a:t>
            </a:r>
            <a:r>
              <a:rPr lang="en-US" u="sng" dirty="0" smtClean="0">
                <a:solidFill>
                  <a:srgbClr val="3366FF"/>
                </a:solidFill>
                <a:latin typeface="Grinched 2.0"/>
                <a:cs typeface="Grinched 2.0"/>
              </a:rPr>
              <a:t>know</a:t>
            </a:r>
            <a:r>
              <a:rPr lang="en-US" dirty="0" smtClean="0">
                <a:latin typeface="Grinched 2.0"/>
                <a:cs typeface="Grinched 2.0"/>
              </a:rPr>
              <a:t> the intentions of other states</a:t>
            </a:r>
            <a:endParaRPr lang="en-US" dirty="0">
              <a:latin typeface="Grinched 2.0"/>
              <a:cs typeface="Grinched 2.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>
                <a:latin typeface="Gill Sans Light"/>
                <a:cs typeface="Gill Sans Light"/>
              </a:rPr>
              <a:t>States ultimately want to know whether other states are determined to use force to alter the balance of power (</a:t>
            </a:r>
            <a:r>
              <a:rPr lang="en-US" b="1" dirty="0">
                <a:solidFill>
                  <a:srgbClr val="3366FF"/>
                </a:solidFill>
                <a:latin typeface="Gill Sans Light"/>
                <a:cs typeface="Gill Sans Light"/>
              </a:rPr>
              <a:t>revisionist</a:t>
            </a:r>
            <a:r>
              <a:rPr lang="en-US" dirty="0">
                <a:solidFill>
                  <a:srgbClr val="3366FF"/>
                </a:solidFill>
                <a:latin typeface="Gill Sans Light"/>
                <a:cs typeface="Gill Sans Light"/>
              </a:rPr>
              <a:t> </a:t>
            </a:r>
            <a:r>
              <a:rPr lang="en-US" dirty="0">
                <a:latin typeface="Gill Sans Light"/>
                <a:cs typeface="Gill Sans Light"/>
              </a:rPr>
              <a:t>states), or whether they are satisfied enough with it that they have no interest in using force to change it (</a:t>
            </a:r>
            <a:r>
              <a:rPr lang="en-US" b="1" dirty="0">
                <a:solidFill>
                  <a:srgbClr val="3366FF"/>
                </a:solidFill>
                <a:latin typeface="Gill Sans Light"/>
                <a:cs typeface="Gill Sans Light"/>
              </a:rPr>
              <a:t>status quo</a:t>
            </a:r>
            <a:r>
              <a:rPr lang="en-US" dirty="0">
                <a:latin typeface="Gill Sans Light"/>
                <a:cs typeface="Gill Sans Light"/>
              </a:rPr>
              <a:t> states). </a:t>
            </a:r>
            <a:endParaRPr lang="en-US" dirty="0" smtClean="0">
              <a:latin typeface="Gill Sans Light"/>
              <a:cs typeface="Gill Sans Light"/>
            </a:endParaRPr>
          </a:p>
          <a:p>
            <a:endParaRPr lang="en-US" dirty="0" smtClean="0">
              <a:latin typeface="Gill Sans Light"/>
              <a:cs typeface="Gill Sans Light"/>
            </a:endParaRPr>
          </a:p>
          <a:p>
            <a:r>
              <a:rPr lang="en-US" dirty="0">
                <a:latin typeface="Gill Sans Light"/>
                <a:cs typeface="Gill Sans Light"/>
              </a:rPr>
              <a:t>I</a:t>
            </a:r>
            <a:r>
              <a:rPr lang="en-US" dirty="0" smtClean="0">
                <a:latin typeface="Gill Sans Light"/>
                <a:cs typeface="Gill Sans Light"/>
              </a:rPr>
              <a:t>t </a:t>
            </a:r>
            <a:r>
              <a:rPr lang="en-US" dirty="0">
                <a:latin typeface="Gill Sans Light"/>
                <a:cs typeface="Gill Sans Light"/>
              </a:rPr>
              <a:t>is almost impossible to discern another state’s intentions with a high degree of certainty. </a:t>
            </a:r>
            <a:endParaRPr lang="en-US" dirty="0" smtClean="0">
              <a:latin typeface="Gill Sans Light"/>
              <a:cs typeface="Gill Sans Light"/>
            </a:endParaRPr>
          </a:p>
          <a:p>
            <a:endParaRPr lang="en-US" dirty="0" smtClean="0">
              <a:latin typeface="Gill Sans Light"/>
              <a:cs typeface="Gill Sans Light"/>
            </a:endParaRPr>
          </a:p>
          <a:p>
            <a:r>
              <a:rPr lang="en-US" dirty="0" smtClean="0">
                <a:latin typeface="Gill Sans Light"/>
                <a:cs typeface="Gill Sans Light"/>
              </a:rPr>
              <a:t>Unlike </a:t>
            </a:r>
            <a:r>
              <a:rPr lang="en-US" dirty="0">
                <a:latin typeface="Gill Sans Light"/>
                <a:cs typeface="Gill Sans Light"/>
              </a:rPr>
              <a:t>military capabilities, intentions cannot be empirically verified. </a:t>
            </a:r>
            <a:r>
              <a:rPr lang="en-US" dirty="0" smtClean="0">
                <a:latin typeface="Gill Sans Light"/>
                <a:cs typeface="Gill Sans Light"/>
              </a:rPr>
              <a:t>Intentions </a:t>
            </a:r>
            <a:r>
              <a:rPr lang="en-US" dirty="0">
                <a:latin typeface="Gill Sans Light"/>
                <a:cs typeface="Gill Sans Light"/>
              </a:rPr>
              <a:t>are in the minds of decision-</a:t>
            </a:r>
            <a:r>
              <a:rPr lang="en-US" dirty="0" smtClean="0">
                <a:latin typeface="Gill Sans Light"/>
                <a:cs typeface="Gill Sans Light"/>
              </a:rPr>
              <a:t>makers</a:t>
            </a:r>
            <a:endParaRPr lang="en-US" dirty="0">
              <a:latin typeface="Gill Sans Light"/>
              <a:cs typeface="Gill Sans Light"/>
            </a:endParaRPr>
          </a:p>
          <a:p>
            <a:endParaRPr lang="en-US" dirty="0" smtClean="0">
              <a:latin typeface="Gill Sans Light"/>
              <a:cs typeface="Gill Sans Light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98742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latin typeface="Grinched 2.0"/>
                <a:cs typeface="Grinched 2.0"/>
              </a:rPr>
              <a:t>4. The primary goal of all states is survival</a:t>
            </a:r>
            <a:endParaRPr lang="en-US" dirty="0">
              <a:latin typeface="Grinched 2.0"/>
              <a:cs typeface="Grinched 2.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latin typeface="Gill Sans Light"/>
                <a:cs typeface="Gill Sans Light"/>
              </a:rPr>
              <a:t>States also have other goals  - e.g. prosperity, protecting human rights</a:t>
            </a:r>
          </a:p>
          <a:p>
            <a:endParaRPr lang="en-US" dirty="0" smtClean="0">
              <a:latin typeface="Gill Sans Light"/>
              <a:cs typeface="Gill Sans Light"/>
            </a:endParaRPr>
          </a:p>
          <a:p>
            <a:r>
              <a:rPr lang="en-US" dirty="0" smtClean="0">
                <a:latin typeface="Gill Sans Light"/>
                <a:cs typeface="Gill Sans Light"/>
              </a:rPr>
              <a:t>Survival is primary goal – if a state does not survive it will not achieve </a:t>
            </a:r>
            <a:r>
              <a:rPr lang="en-US" b="1" dirty="0" smtClean="0">
                <a:solidFill>
                  <a:srgbClr val="3366FF"/>
                </a:solidFill>
                <a:latin typeface="Gill Sans Light"/>
                <a:cs typeface="Gill Sans Light"/>
              </a:rPr>
              <a:t>any</a:t>
            </a:r>
            <a:r>
              <a:rPr lang="en-US" dirty="0" smtClean="0">
                <a:latin typeface="Gill Sans Light"/>
                <a:cs typeface="Gill Sans Light"/>
              </a:rPr>
              <a:t> of its goals</a:t>
            </a:r>
            <a:endParaRPr lang="en-US" dirty="0">
              <a:latin typeface="Gill Sans Light"/>
              <a:cs typeface="Gill Sans Light"/>
            </a:endParaRPr>
          </a:p>
          <a:p>
            <a:endParaRPr lang="en-US" dirty="0" smtClean="0">
              <a:latin typeface="Gill Sans Light"/>
              <a:cs typeface="Gill Sans Light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80588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latin typeface="Grinched 2.0"/>
                <a:cs typeface="Grinched 2.0"/>
              </a:rPr>
              <a:t>5</a:t>
            </a:r>
            <a:r>
              <a:rPr lang="en-US" dirty="0" smtClean="0">
                <a:latin typeface="Grinched 2.0"/>
                <a:cs typeface="Grinched 2.0"/>
              </a:rPr>
              <a:t>. States are rational actors</a:t>
            </a:r>
            <a:endParaRPr lang="en-US" dirty="0">
              <a:latin typeface="Grinched 2.0"/>
              <a:cs typeface="Grinched 2.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latin typeface="Gill Sans Light"/>
                <a:cs typeface="Gill Sans Light"/>
              </a:rPr>
              <a:t>States are </a:t>
            </a:r>
            <a:r>
              <a:rPr lang="en-US" dirty="0">
                <a:latin typeface="Gill Sans Light"/>
                <a:cs typeface="Gill Sans Light"/>
              </a:rPr>
              <a:t>capable of coming up with sound strategies that maximize their prospects for survival. </a:t>
            </a:r>
            <a:endParaRPr lang="en-US" dirty="0" smtClean="0">
              <a:latin typeface="Gill Sans Light"/>
              <a:cs typeface="Gill Sans Light"/>
            </a:endParaRPr>
          </a:p>
          <a:p>
            <a:endParaRPr lang="en-US" dirty="0" smtClean="0">
              <a:latin typeface="Gill Sans Light"/>
              <a:cs typeface="Gill Sans Light"/>
            </a:endParaRPr>
          </a:p>
          <a:p>
            <a:r>
              <a:rPr lang="en-US" dirty="0" smtClean="0">
                <a:latin typeface="Gill Sans Light"/>
                <a:cs typeface="Gill Sans Light"/>
              </a:rPr>
              <a:t>They may miscalculate </a:t>
            </a:r>
            <a:r>
              <a:rPr lang="en-US" dirty="0">
                <a:latin typeface="Gill Sans Light"/>
                <a:cs typeface="Gill Sans Light"/>
              </a:rPr>
              <a:t>from time to time. Because states operate with imperfect information in a complicated world, they sometimes make serious mistakes. </a:t>
            </a:r>
          </a:p>
          <a:p>
            <a:endParaRPr lang="en-US" dirty="0" smtClean="0">
              <a:latin typeface="Gill Sans Light"/>
              <a:cs typeface="Gill Sans Light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4387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Grinched 2.0"/>
                <a:cs typeface="Grinched 2.0"/>
              </a:rPr>
              <a:t>It gets more confusing</a:t>
            </a:r>
            <a:r>
              <a:rPr lang="is-IS" dirty="0" smtClean="0">
                <a:latin typeface="Grinched 2.0"/>
                <a:cs typeface="Grinched 2.0"/>
              </a:rPr>
              <a:t>…</a:t>
            </a:r>
            <a:endParaRPr lang="en-US" dirty="0">
              <a:latin typeface="Grinched 2.0"/>
              <a:cs typeface="Grinched 2.0"/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20000"/>
          </a:bodyPr>
          <a:lstStyle/>
          <a:p>
            <a:pPr algn="ctr"/>
            <a:r>
              <a:rPr lang="en-US" dirty="0" smtClean="0">
                <a:latin typeface="Gill Sans"/>
                <a:cs typeface="Gill Sans"/>
              </a:rPr>
              <a:t>Offensive Structural Realism</a:t>
            </a:r>
            <a:endParaRPr lang="en-US" dirty="0">
              <a:latin typeface="Gill Sans"/>
              <a:cs typeface="Gill Sans"/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>
                <a:latin typeface="Gill Sans Light"/>
                <a:cs typeface="Gill Sans Light"/>
              </a:rPr>
              <a:t>It makes sense for states to pursue as much as power as possible</a:t>
            </a:r>
          </a:p>
          <a:p>
            <a:pPr marL="0" indent="0">
              <a:buNone/>
            </a:pPr>
            <a:endParaRPr lang="en-US" dirty="0" smtClean="0">
              <a:latin typeface="Gill Sans Light"/>
              <a:cs typeface="Gill Sans Light"/>
            </a:endParaRPr>
          </a:p>
          <a:p>
            <a:r>
              <a:rPr lang="en-US" dirty="0" smtClean="0">
                <a:latin typeface="Gill Sans Light"/>
                <a:cs typeface="Gill Sans Light"/>
              </a:rPr>
              <a:t>States should pursue hegemony where possible</a:t>
            </a:r>
          </a:p>
          <a:p>
            <a:endParaRPr lang="en-US" dirty="0">
              <a:latin typeface="Gill Sans Light"/>
              <a:cs typeface="Gill Sans Light"/>
            </a:endParaRPr>
          </a:p>
          <a:p>
            <a:r>
              <a:rPr lang="en-US" dirty="0" smtClean="0">
                <a:latin typeface="Gill Sans Light"/>
                <a:cs typeface="Gill Sans Light"/>
              </a:rPr>
              <a:t>Key writer: John </a:t>
            </a:r>
            <a:r>
              <a:rPr lang="en-US" dirty="0" err="1" smtClean="0">
                <a:latin typeface="Gill Sans Light"/>
                <a:cs typeface="Gill Sans Light"/>
              </a:rPr>
              <a:t>Mearsheimer</a:t>
            </a:r>
            <a:endParaRPr lang="en-US" dirty="0">
              <a:latin typeface="Gill Sans Light"/>
              <a:cs typeface="Gill Sans Light"/>
            </a:endParaRP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>
            <a:normAutofit fontScale="92500" lnSpcReduction="20000"/>
          </a:bodyPr>
          <a:lstStyle/>
          <a:p>
            <a:pPr algn="ctr"/>
            <a:r>
              <a:rPr lang="en-US" dirty="0" smtClean="0">
                <a:latin typeface="Gill Sans"/>
                <a:cs typeface="Gill Sans"/>
              </a:rPr>
              <a:t>Defensive Structural Realism</a:t>
            </a:r>
            <a:endParaRPr lang="en-US" dirty="0">
              <a:latin typeface="Gill Sans"/>
              <a:cs typeface="Gill Sans"/>
            </a:endParaRPr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>
                <a:latin typeface="Gill Sans Light"/>
                <a:cs typeface="Gill Sans Light"/>
              </a:rPr>
              <a:t>Unwise for states to </a:t>
            </a:r>
            <a:r>
              <a:rPr lang="en-US" dirty="0" smtClean="0">
                <a:latin typeface="Gill Sans Light"/>
                <a:cs typeface="Gill Sans Light"/>
              </a:rPr>
              <a:t>maximize </a:t>
            </a:r>
            <a:r>
              <a:rPr lang="en-US" dirty="0" smtClean="0">
                <a:latin typeface="Gill Sans Light"/>
                <a:cs typeface="Gill Sans Light"/>
              </a:rPr>
              <a:t>their share of power as the global political system will punish them if they attempt to gain too much</a:t>
            </a:r>
          </a:p>
          <a:p>
            <a:endParaRPr lang="en-US" dirty="0" smtClean="0">
              <a:latin typeface="Gill Sans Light"/>
              <a:cs typeface="Gill Sans Light"/>
            </a:endParaRPr>
          </a:p>
          <a:p>
            <a:r>
              <a:rPr lang="en-US" dirty="0" smtClean="0">
                <a:latin typeface="Gill Sans Light"/>
                <a:cs typeface="Gill Sans Light"/>
              </a:rPr>
              <a:t>Pursuit of hegemony is foolish</a:t>
            </a:r>
          </a:p>
          <a:p>
            <a:endParaRPr lang="en-US" dirty="0" smtClean="0">
              <a:latin typeface="Gill Sans Light"/>
              <a:cs typeface="Gill Sans Light"/>
            </a:endParaRPr>
          </a:p>
          <a:p>
            <a:r>
              <a:rPr lang="en-US" dirty="0" smtClean="0">
                <a:latin typeface="Gill Sans Light"/>
                <a:cs typeface="Gill Sans Light"/>
              </a:rPr>
              <a:t>Key writer: Kenneth Waltz</a:t>
            </a:r>
            <a:endParaRPr lang="en-US" dirty="0">
              <a:latin typeface="Gill Sans Light"/>
              <a:cs typeface="Gill Sans Light"/>
            </a:endParaRPr>
          </a:p>
        </p:txBody>
      </p:sp>
    </p:spTree>
    <p:extLst>
      <p:ext uri="{BB962C8B-B14F-4D97-AF65-F5344CB8AC3E}">
        <p14:creationId xmlns:p14="http://schemas.microsoft.com/office/powerpoint/2010/main" val="32675181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  <p:bldP spid="6" grpId="0" build="p"/>
      <p:bldP spid="7" grpId="0" build="p"/>
      <p:bldP spid="8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latin typeface="Grinched 2.0"/>
                <a:cs typeface="Grinched 2.0"/>
              </a:rPr>
              <a:t>What is the key difference between offensive and defensive structural realists?</a:t>
            </a:r>
            <a:endParaRPr lang="en-US" dirty="0">
              <a:latin typeface="Grinched 2.0"/>
              <a:cs typeface="Grinched 2.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57200" y="2418914"/>
            <a:ext cx="82296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dirty="0" smtClean="0">
                <a:solidFill>
                  <a:srgbClr val="FF6600"/>
                </a:solidFill>
                <a:latin typeface="Grinched 2.0"/>
                <a:cs typeface="Grinched 2.0"/>
              </a:rPr>
              <a:t>HOW MUCH POWER IS ENOUGH?</a:t>
            </a:r>
            <a:endParaRPr lang="en-US" sz="7200" dirty="0">
              <a:solidFill>
                <a:srgbClr val="FF6600"/>
              </a:solidFill>
              <a:latin typeface="Grinched 2.0"/>
              <a:cs typeface="Grinched 2.0"/>
            </a:endParaRPr>
          </a:p>
        </p:txBody>
      </p:sp>
    </p:spTree>
    <p:extLst>
      <p:ext uri="{BB962C8B-B14F-4D97-AF65-F5344CB8AC3E}">
        <p14:creationId xmlns:p14="http://schemas.microsoft.com/office/powerpoint/2010/main" val="27999977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latin typeface="Grinched 2.0"/>
                <a:cs typeface="Grinched 2.0"/>
              </a:rPr>
              <a:t>Hegemony – Offensive Realism</a:t>
            </a:r>
            <a:endParaRPr lang="en-US" dirty="0">
              <a:latin typeface="Grinched 2.0"/>
              <a:cs typeface="Grinched 2.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Gill Sans Light"/>
                <a:cs typeface="Gill Sans Light"/>
              </a:rPr>
              <a:t>Offensive realists argue that states should always be looking for opportunities to gain more power and should do so whenever it seems feasible. </a:t>
            </a:r>
            <a:endParaRPr lang="en-US" dirty="0" smtClean="0">
              <a:latin typeface="Gill Sans Light"/>
              <a:cs typeface="Gill Sans Light"/>
            </a:endParaRPr>
          </a:p>
          <a:p>
            <a:endParaRPr lang="en-US" dirty="0" smtClean="0">
              <a:latin typeface="Gill Sans Light"/>
              <a:cs typeface="Gill Sans Light"/>
            </a:endParaRPr>
          </a:p>
          <a:p>
            <a:r>
              <a:rPr lang="en-US" dirty="0" smtClean="0">
                <a:latin typeface="Gill Sans Light"/>
                <a:cs typeface="Gill Sans Light"/>
              </a:rPr>
              <a:t>States </a:t>
            </a:r>
            <a:r>
              <a:rPr lang="en-US" dirty="0">
                <a:latin typeface="Gill Sans Light"/>
                <a:cs typeface="Gill Sans Light"/>
              </a:rPr>
              <a:t>should maximize power, and their ultimate goal should be hegemony, because that is the best way to guarantee </a:t>
            </a:r>
            <a:r>
              <a:rPr lang="en-US" dirty="0" smtClean="0">
                <a:latin typeface="Gill Sans Light"/>
                <a:cs typeface="Gill Sans Light"/>
              </a:rPr>
              <a:t>survival</a:t>
            </a:r>
            <a:endParaRPr lang="en-US" dirty="0">
              <a:latin typeface="Gill Sans Light"/>
              <a:cs typeface="Gill Sans Light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7105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latin typeface="Grinched 2.0"/>
                <a:cs typeface="Grinched 2.0"/>
              </a:rPr>
              <a:t>Hegemony – Defensive Realism</a:t>
            </a:r>
            <a:endParaRPr lang="en-US" dirty="0">
              <a:latin typeface="Grinched 2.0"/>
              <a:cs typeface="Grinched 2.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>
                <a:latin typeface="Gill Sans Light"/>
                <a:cs typeface="Gill Sans Light"/>
              </a:rPr>
              <a:t>While defensive realists recognize that the international system creates strong incentives to gain additional increments of power, they maintain that it is strategically foolish to pursue </a:t>
            </a:r>
            <a:r>
              <a:rPr lang="en-US" b="1" u="sng" dirty="0">
                <a:latin typeface="Gill Sans Light"/>
                <a:cs typeface="Gill Sans Light"/>
              </a:rPr>
              <a:t>hegemony</a:t>
            </a:r>
            <a:r>
              <a:rPr lang="en-US" dirty="0">
                <a:latin typeface="Gill Sans Light"/>
                <a:cs typeface="Gill Sans Light"/>
              </a:rPr>
              <a:t>. </a:t>
            </a:r>
            <a:endParaRPr lang="en-US" dirty="0" smtClean="0">
              <a:latin typeface="Gill Sans Light"/>
              <a:cs typeface="Gill Sans Light"/>
            </a:endParaRPr>
          </a:p>
          <a:p>
            <a:endParaRPr lang="en-US" dirty="0" smtClean="0">
              <a:latin typeface="Gill Sans Light"/>
              <a:cs typeface="Gill Sans Light"/>
            </a:endParaRPr>
          </a:p>
          <a:p>
            <a:r>
              <a:rPr lang="en-US" dirty="0" smtClean="0">
                <a:latin typeface="Gill Sans Light"/>
                <a:cs typeface="Gill Sans Light"/>
              </a:rPr>
              <a:t>States should </a:t>
            </a:r>
            <a:r>
              <a:rPr lang="en-US" dirty="0">
                <a:latin typeface="Gill Sans Light"/>
                <a:cs typeface="Gill Sans Light"/>
              </a:rPr>
              <a:t>not maximize power, but should instead strive for what Kenneth Waltz calls an ‘appropriate amount of power’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2358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latin typeface="Grinched 2.0"/>
                <a:cs typeface="Grinched 2.0"/>
              </a:rPr>
              <a:t>Why show restraint? Reason 1</a:t>
            </a:r>
            <a:endParaRPr lang="en-US" dirty="0">
              <a:latin typeface="Grinched 2.0"/>
              <a:cs typeface="Grinched 2.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>
                <a:latin typeface="Gill Sans Light"/>
                <a:cs typeface="Gill Sans Light"/>
              </a:rPr>
              <a:t>Defensive </a:t>
            </a:r>
            <a:r>
              <a:rPr lang="en-US" dirty="0">
                <a:latin typeface="Gill Sans Light"/>
                <a:cs typeface="Gill Sans Light"/>
              </a:rPr>
              <a:t>realists emphasize that if any state becomes too powerful, balancing will </a:t>
            </a:r>
            <a:r>
              <a:rPr lang="en-US" dirty="0" smtClean="0">
                <a:latin typeface="Gill Sans Light"/>
                <a:cs typeface="Gill Sans Light"/>
              </a:rPr>
              <a:t>occur. </a:t>
            </a:r>
          </a:p>
          <a:p>
            <a:endParaRPr lang="en-US" dirty="0">
              <a:latin typeface="Gill Sans Light"/>
              <a:cs typeface="Gill Sans Light"/>
            </a:endParaRPr>
          </a:p>
          <a:p>
            <a:r>
              <a:rPr lang="en-US" dirty="0" smtClean="0">
                <a:latin typeface="Gill Sans Light"/>
                <a:cs typeface="Gill Sans Light"/>
              </a:rPr>
              <a:t>E.g. </a:t>
            </a:r>
            <a:r>
              <a:rPr lang="en-US" dirty="0">
                <a:latin typeface="Gill Sans Light"/>
                <a:cs typeface="Gill Sans Light"/>
              </a:rPr>
              <a:t>Napoleonic France (1792–1815), Imperial Germany (1900–18), and Nazi Germany (1933–45) </a:t>
            </a:r>
            <a:endParaRPr lang="en-US" dirty="0" smtClean="0">
              <a:latin typeface="Gill Sans Light"/>
              <a:cs typeface="Gill Sans Light"/>
            </a:endParaRPr>
          </a:p>
          <a:p>
            <a:endParaRPr lang="en-US" dirty="0">
              <a:latin typeface="Gill Sans Light"/>
              <a:cs typeface="Gill Sans Light"/>
            </a:endParaRPr>
          </a:p>
          <a:p>
            <a:r>
              <a:rPr lang="en-US" dirty="0">
                <a:latin typeface="Gill Sans Light"/>
                <a:cs typeface="Gill Sans Light"/>
              </a:rPr>
              <a:t>Otto von Bismarck’s genius, according to the </a:t>
            </a:r>
            <a:r>
              <a:rPr lang="en-US" dirty="0" smtClean="0">
                <a:latin typeface="Gill Sans Light"/>
                <a:cs typeface="Gill Sans Light"/>
              </a:rPr>
              <a:t>defensive </a:t>
            </a:r>
            <a:r>
              <a:rPr lang="en-US" dirty="0">
                <a:latin typeface="Gill Sans Light"/>
                <a:cs typeface="Gill Sans Light"/>
              </a:rPr>
              <a:t>realists, was that he understood that too much power was bad for Germany, because it would cause its </a:t>
            </a:r>
            <a:r>
              <a:rPr lang="en-US" dirty="0" smtClean="0">
                <a:latin typeface="Gill Sans Light"/>
                <a:cs typeface="Gill Sans Light"/>
              </a:rPr>
              <a:t>neighbors </a:t>
            </a:r>
            <a:r>
              <a:rPr lang="en-US" dirty="0">
                <a:latin typeface="Gill Sans Light"/>
                <a:cs typeface="Gill Sans Light"/>
              </a:rPr>
              <a:t>to balance against it. </a:t>
            </a:r>
            <a:endParaRPr lang="en-US" dirty="0" smtClean="0">
              <a:latin typeface="Gill Sans Light"/>
              <a:cs typeface="Gill Sans Light"/>
            </a:endParaRPr>
          </a:p>
          <a:p>
            <a:endParaRPr lang="en-US" dirty="0">
              <a:latin typeface="Gill Sans Light"/>
              <a:cs typeface="Gill Sans Light"/>
            </a:endParaRPr>
          </a:p>
          <a:p>
            <a:r>
              <a:rPr lang="en-US" dirty="0" smtClean="0">
                <a:latin typeface="Gill Sans Light"/>
                <a:cs typeface="Gill Sans Light"/>
              </a:rPr>
              <a:t>So</a:t>
            </a:r>
            <a:r>
              <a:rPr lang="en-US" dirty="0">
                <a:latin typeface="Gill Sans Light"/>
                <a:cs typeface="Gill Sans Light"/>
              </a:rPr>
              <a:t>, </a:t>
            </a:r>
            <a:r>
              <a:rPr lang="en-US" dirty="0" smtClean="0">
                <a:latin typeface="Gill Sans Light"/>
                <a:cs typeface="Gill Sans Light"/>
              </a:rPr>
              <a:t>he halted German expansion after </a:t>
            </a:r>
            <a:r>
              <a:rPr lang="en-US" dirty="0">
                <a:latin typeface="Gill Sans Light"/>
                <a:cs typeface="Gill Sans Light"/>
              </a:rPr>
              <a:t>winning stunning victories in the Austro-Prussian (1866) and Franco- Prussian (1870–1) Wars. </a:t>
            </a:r>
          </a:p>
          <a:p>
            <a:endParaRPr lang="en-US" dirty="0">
              <a:latin typeface="Gill Sans Light"/>
              <a:cs typeface="Gill Sans Light"/>
            </a:endParaRP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5630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latin typeface="Grinched 2.0"/>
                <a:cs typeface="Grinched 2.0"/>
              </a:rPr>
              <a:t>Why show restraint? Reason 2</a:t>
            </a:r>
            <a:endParaRPr lang="en-US" dirty="0">
              <a:latin typeface="Grinched 2.0"/>
              <a:cs typeface="Grinched 2.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>
                <a:latin typeface="Gill Sans Light"/>
                <a:cs typeface="Gill Sans Light"/>
              </a:rPr>
              <a:t>There is </a:t>
            </a:r>
            <a:r>
              <a:rPr lang="en-US" dirty="0">
                <a:latin typeface="Gill Sans Light"/>
                <a:cs typeface="Gill Sans Light"/>
              </a:rPr>
              <a:t>an </a:t>
            </a:r>
            <a:r>
              <a:rPr lang="en-US" dirty="0" smtClean="0">
                <a:latin typeface="Gill Sans Light"/>
                <a:cs typeface="Gill Sans Light"/>
              </a:rPr>
              <a:t>offence–defense </a:t>
            </a:r>
            <a:r>
              <a:rPr lang="en-US" dirty="0">
                <a:latin typeface="Gill Sans Light"/>
                <a:cs typeface="Gill Sans Light"/>
              </a:rPr>
              <a:t>balance, which indicates how easy or difficult it is to conquer territory or defeat a defender in battle. </a:t>
            </a:r>
            <a:endParaRPr lang="en-US" dirty="0" smtClean="0">
              <a:latin typeface="Gill Sans Light"/>
              <a:cs typeface="Gill Sans Light"/>
            </a:endParaRPr>
          </a:p>
          <a:p>
            <a:endParaRPr lang="en-US" dirty="0" smtClean="0">
              <a:latin typeface="Gill Sans Light"/>
              <a:cs typeface="Gill Sans Light"/>
            </a:endParaRPr>
          </a:p>
          <a:p>
            <a:r>
              <a:rPr lang="en-US" dirty="0" smtClean="0">
                <a:latin typeface="Gill Sans Light"/>
                <a:cs typeface="Gill Sans Light"/>
              </a:rPr>
              <a:t>The the </a:t>
            </a:r>
            <a:r>
              <a:rPr lang="en-US" dirty="0" smtClean="0">
                <a:latin typeface="Gill Sans Light"/>
                <a:cs typeface="Gill Sans Light"/>
              </a:rPr>
              <a:t>offence–defense </a:t>
            </a:r>
            <a:r>
              <a:rPr lang="en-US" dirty="0">
                <a:latin typeface="Gill Sans Light"/>
                <a:cs typeface="Gill Sans Light"/>
              </a:rPr>
              <a:t>balance is usually heavily weighted in the defender’s </a:t>
            </a:r>
            <a:r>
              <a:rPr lang="en-US" dirty="0" smtClean="0">
                <a:latin typeface="Gill Sans Light"/>
                <a:cs typeface="Gill Sans Light"/>
              </a:rPr>
              <a:t>favor</a:t>
            </a:r>
            <a:r>
              <a:rPr lang="en-US" dirty="0" smtClean="0">
                <a:latin typeface="Gill Sans Light"/>
                <a:cs typeface="Gill Sans Light"/>
              </a:rPr>
              <a:t>.  </a:t>
            </a:r>
          </a:p>
          <a:p>
            <a:endParaRPr lang="en-US" dirty="0">
              <a:latin typeface="Gill Sans Light"/>
              <a:cs typeface="Gill Sans Light"/>
            </a:endParaRPr>
          </a:p>
          <a:p>
            <a:r>
              <a:rPr lang="en-US" dirty="0" smtClean="0">
                <a:latin typeface="Gill Sans Light"/>
                <a:cs typeface="Gill Sans Light"/>
              </a:rPr>
              <a:t>Any </a:t>
            </a:r>
            <a:r>
              <a:rPr lang="en-US" dirty="0">
                <a:latin typeface="Gill Sans Light"/>
                <a:cs typeface="Gill Sans Light"/>
              </a:rPr>
              <a:t>state that attempts to gain large amounts of additional power is likely to end up fighting a series of losing wars. </a:t>
            </a:r>
            <a:endParaRPr lang="en-US" dirty="0" smtClean="0">
              <a:latin typeface="Gill Sans Light"/>
              <a:cs typeface="Gill Sans Light"/>
            </a:endParaRPr>
          </a:p>
          <a:p>
            <a:endParaRPr lang="en-US" dirty="0" smtClean="0">
              <a:latin typeface="Gill Sans Light"/>
              <a:cs typeface="Gill Sans Light"/>
            </a:endParaRPr>
          </a:p>
          <a:p>
            <a:r>
              <a:rPr lang="en-US" dirty="0" smtClean="0">
                <a:latin typeface="Gill Sans Light"/>
                <a:cs typeface="Gill Sans Light"/>
              </a:rPr>
              <a:t>Accordingly</a:t>
            </a:r>
            <a:r>
              <a:rPr lang="en-US" dirty="0">
                <a:latin typeface="Gill Sans Light"/>
                <a:cs typeface="Gill Sans Light"/>
              </a:rPr>
              <a:t>, states will recognize the futility of offence and </a:t>
            </a:r>
            <a:r>
              <a:rPr lang="en-US" dirty="0" smtClean="0">
                <a:latin typeface="Gill Sans Light"/>
                <a:cs typeface="Gill Sans Light"/>
              </a:rPr>
              <a:t>concentrate </a:t>
            </a:r>
            <a:r>
              <a:rPr lang="en-US" dirty="0">
                <a:latin typeface="Gill Sans Light"/>
                <a:cs typeface="Gill Sans Light"/>
              </a:rPr>
              <a:t>instead on maintaining their position in the balance of power. If they do go on the offensive, their aims will be limited. </a:t>
            </a:r>
          </a:p>
          <a:p>
            <a:endParaRPr lang="en-US" dirty="0">
              <a:latin typeface="Gill Sans Light"/>
              <a:cs typeface="Gill Sans Light"/>
            </a:endParaRP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00702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Grinched 2.0"/>
                <a:cs typeface="Grinched 2.0"/>
              </a:rPr>
              <a:t>	</a:t>
            </a:r>
            <a:r>
              <a:rPr lang="en-US" dirty="0" smtClean="0">
                <a:latin typeface="Grinched 2.0"/>
                <a:cs typeface="Grinched 2.0"/>
              </a:rPr>
              <a:t>Realism in Global Politics</a:t>
            </a:r>
            <a:endParaRPr lang="en-US" dirty="0">
              <a:latin typeface="Grinched 2.0"/>
              <a:cs typeface="Grinched 2.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Gill Sans Light"/>
                <a:cs typeface="Gill Sans Light"/>
              </a:rPr>
              <a:t>Realism is a theoretical perspective in which power is seen as the currency of global politics</a:t>
            </a:r>
          </a:p>
          <a:p>
            <a:endParaRPr lang="en-US" dirty="0" smtClean="0">
              <a:latin typeface="Gill Sans Light"/>
              <a:cs typeface="Gill Sans Light"/>
            </a:endParaRPr>
          </a:p>
          <a:p>
            <a:r>
              <a:rPr lang="en-US" dirty="0" smtClean="0">
                <a:latin typeface="Gill Sans Light"/>
                <a:cs typeface="Gill Sans Light"/>
              </a:rPr>
              <a:t>States are concerned with how much power they have and how much power they have relative to other states</a:t>
            </a:r>
          </a:p>
          <a:p>
            <a:endParaRPr lang="en-US" dirty="0" smtClean="0">
              <a:latin typeface="Gill Sans Light"/>
              <a:cs typeface="Gill Sans Light"/>
            </a:endParaRPr>
          </a:p>
          <a:p>
            <a:r>
              <a:rPr lang="en-US" dirty="0" smtClean="0">
                <a:latin typeface="Gill Sans Light"/>
                <a:cs typeface="Gill Sans Light"/>
              </a:rPr>
              <a:t>Global Politics IS Power Politics</a:t>
            </a:r>
            <a:endParaRPr lang="en-US" dirty="0">
              <a:latin typeface="Gill Sans Light"/>
              <a:cs typeface="Gill Sans Light"/>
            </a:endParaRPr>
          </a:p>
        </p:txBody>
      </p:sp>
    </p:spTree>
    <p:extLst>
      <p:ext uri="{BB962C8B-B14F-4D97-AF65-F5344CB8AC3E}">
        <p14:creationId xmlns:p14="http://schemas.microsoft.com/office/powerpoint/2010/main" val="2945792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latin typeface="Grinched 2.0"/>
                <a:cs typeface="Grinched 2.0"/>
              </a:rPr>
              <a:t>Why show restraint? Reason 3</a:t>
            </a:r>
            <a:endParaRPr lang="en-US" dirty="0">
              <a:latin typeface="Grinched 2.0"/>
              <a:cs typeface="Grinched 2.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>
                <a:latin typeface="Gill Sans Light"/>
                <a:cs typeface="Gill Sans Light"/>
              </a:rPr>
              <a:t>Even </a:t>
            </a:r>
            <a:r>
              <a:rPr lang="en-US" dirty="0">
                <a:latin typeface="Gill Sans Light"/>
                <a:cs typeface="Gill Sans Light"/>
              </a:rPr>
              <a:t>when conquest is feasible, it does not pay: the costs outweigh the benefits. </a:t>
            </a:r>
            <a:endParaRPr lang="en-US" dirty="0" smtClean="0">
              <a:latin typeface="Gill Sans Light"/>
              <a:cs typeface="Gill Sans Light"/>
            </a:endParaRPr>
          </a:p>
          <a:p>
            <a:endParaRPr lang="en-US" dirty="0" smtClean="0">
              <a:latin typeface="Gill Sans Light"/>
              <a:cs typeface="Gill Sans Light"/>
            </a:endParaRPr>
          </a:p>
          <a:p>
            <a:r>
              <a:rPr lang="en-US" dirty="0" smtClean="0">
                <a:latin typeface="Gill Sans Light"/>
                <a:cs typeface="Gill Sans Light"/>
              </a:rPr>
              <a:t>Because </a:t>
            </a:r>
            <a:r>
              <a:rPr lang="en-US" dirty="0">
                <a:latin typeface="Gill Sans Light"/>
                <a:cs typeface="Gill Sans Light"/>
              </a:rPr>
              <a:t>of nationalism, it is especially difficult, sometimes impossible, for the conqueror to subdue the conquered. </a:t>
            </a:r>
            <a:endParaRPr lang="en-US" dirty="0" smtClean="0">
              <a:latin typeface="Gill Sans Light"/>
              <a:cs typeface="Gill Sans Light"/>
            </a:endParaRPr>
          </a:p>
          <a:p>
            <a:endParaRPr lang="en-US" dirty="0" smtClean="0">
              <a:latin typeface="Gill Sans Light"/>
              <a:cs typeface="Gill Sans Light"/>
            </a:endParaRPr>
          </a:p>
          <a:p>
            <a:r>
              <a:rPr lang="en-US" dirty="0" smtClean="0">
                <a:latin typeface="Gill Sans Light"/>
                <a:cs typeface="Gill Sans Light"/>
              </a:rPr>
              <a:t>The </a:t>
            </a:r>
            <a:r>
              <a:rPr lang="en-US" dirty="0">
                <a:latin typeface="Gill Sans Light"/>
                <a:cs typeface="Gill Sans Light"/>
              </a:rPr>
              <a:t>ideology of </a:t>
            </a:r>
            <a:r>
              <a:rPr lang="en-US" dirty="0" smtClean="0">
                <a:latin typeface="Gill Sans Light"/>
                <a:cs typeface="Gill Sans Light"/>
              </a:rPr>
              <a:t>nationalism</a:t>
            </a:r>
            <a:r>
              <a:rPr lang="en-US" dirty="0">
                <a:latin typeface="Gill Sans Light"/>
                <a:cs typeface="Gill Sans Light"/>
              </a:rPr>
              <a:t> </a:t>
            </a:r>
            <a:r>
              <a:rPr lang="en-US" dirty="0" smtClean="0">
                <a:latin typeface="Gill Sans Light"/>
                <a:cs typeface="Gill Sans Light"/>
              </a:rPr>
              <a:t>is </a:t>
            </a:r>
            <a:r>
              <a:rPr lang="en-US" dirty="0">
                <a:latin typeface="Gill Sans Light"/>
                <a:cs typeface="Gill Sans Light"/>
              </a:rPr>
              <a:t>all about self-determination, which virtually guarantees that occupied populations will rise up against the occupier </a:t>
            </a:r>
          </a:p>
          <a:p>
            <a:endParaRPr lang="en-US" dirty="0">
              <a:latin typeface="Gill Sans Light"/>
              <a:cs typeface="Gill Sans Light"/>
            </a:endParaRP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17843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457200" y="2723789"/>
            <a:ext cx="8229600" cy="1143000"/>
          </a:xfrm>
        </p:spPr>
        <p:txBody>
          <a:bodyPr>
            <a:noAutofit/>
          </a:bodyPr>
          <a:lstStyle/>
          <a:p>
            <a:r>
              <a:rPr lang="en-US" sz="6600" dirty="0" smtClean="0">
                <a:latin typeface="Grinched 2.0"/>
                <a:cs typeface="Grinched 2.0"/>
              </a:rPr>
              <a:t>Conquest is not only difficult but, when it is successful, leads to many difficulties and few benefits</a:t>
            </a:r>
            <a:endParaRPr lang="en-US" sz="6600" dirty="0">
              <a:latin typeface="Grinched 2.0"/>
              <a:cs typeface="Grinched 2.0"/>
            </a:endParaRPr>
          </a:p>
        </p:txBody>
      </p:sp>
    </p:spTree>
    <p:extLst>
      <p:ext uri="{BB962C8B-B14F-4D97-AF65-F5344CB8AC3E}">
        <p14:creationId xmlns:p14="http://schemas.microsoft.com/office/powerpoint/2010/main" val="36268446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latin typeface="Grinched 2.0"/>
                <a:cs typeface="Grinched 2.0"/>
              </a:rPr>
              <a:t>How do Offensive Realists respond?</a:t>
            </a:r>
            <a:endParaRPr lang="en-US" dirty="0">
              <a:latin typeface="Grinched 2.0"/>
              <a:cs typeface="Grinched 2.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>
                <a:latin typeface="Gill Sans Light"/>
                <a:cs typeface="Gill Sans Light"/>
              </a:rPr>
              <a:t>Claim balancing </a:t>
            </a:r>
            <a:r>
              <a:rPr lang="en-US" dirty="0">
                <a:latin typeface="Gill Sans Light"/>
                <a:cs typeface="Gill Sans Light"/>
              </a:rPr>
              <a:t>is often </a:t>
            </a:r>
            <a:r>
              <a:rPr lang="en-US" dirty="0" smtClean="0">
                <a:latin typeface="Gill Sans Light"/>
                <a:cs typeface="Gill Sans Light"/>
              </a:rPr>
              <a:t>inefficient</a:t>
            </a:r>
            <a:r>
              <a:rPr lang="en-US" dirty="0">
                <a:latin typeface="Gill Sans Light"/>
                <a:cs typeface="Gill Sans Light"/>
              </a:rPr>
              <a:t>, especially when it comes to forming balancing coalitions, and that this inefficiency provides opportunities for a clever aggressor to take advantage of its adversaries. </a:t>
            </a:r>
            <a:endParaRPr lang="en-US" dirty="0" smtClean="0">
              <a:latin typeface="Gill Sans Light"/>
              <a:cs typeface="Gill Sans Light"/>
            </a:endParaRPr>
          </a:p>
          <a:p>
            <a:endParaRPr lang="en-US" dirty="0" smtClean="0">
              <a:latin typeface="Gill Sans Light"/>
              <a:cs typeface="Gill Sans Light"/>
            </a:endParaRPr>
          </a:p>
          <a:p>
            <a:r>
              <a:rPr lang="en-US" dirty="0">
                <a:latin typeface="Gill Sans Light"/>
                <a:cs typeface="Gill Sans Light"/>
              </a:rPr>
              <a:t>take issue with the claim that the defender has a significant advantage over the attacker, and thus offence hardly ever pays. </a:t>
            </a:r>
            <a:endParaRPr lang="en-US" dirty="0" smtClean="0">
              <a:latin typeface="Gill Sans Light"/>
              <a:cs typeface="Gill Sans Light"/>
            </a:endParaRPr>
          </a:p>
          <a:p>
            <a:endParaRPr lang="en-US" dirty="0" smtClean="0">
              <a:latin typeface="Gill Sans Light"/>
              <a:cs typeface="Gill Sans Light"/>
            </a:endParaRPr>
          </a:p>
          <a:p>
            <a:r>
              <a:rPr lang="en-US" dirty="0">
                <a:latin typeface="Gill Sans Light"/>
                <a:cs typeface="Gill Sans Light"/>
              </a:rPr>
              <a:t>acknowledge that sometimes conquest does not </a:t>
            </a:r>
            <a:r>
              <a:rPr lang="en-US" dirty="0" smtClean="0">
                <a:latin typeface="Gill Sans Light"/>
                <a:cs typeface="Gill Sans Light"/>
              </a:rPr>
              <a:t>pay</a:t>
            </a:r>
            <a:r>
              <a:rPr lang="en-US" dirty="0">
                <a:latin typeface="Gill Sans Light"/>
                <a:cs typeface="Gill Sans Light"/>
              </a:rPr>
              <a:t> </a:t>
            </a:r>
            <a:r>
              <a:rPr lang="en-US" dirty="0" smtClean="0">
                <a:latin typeface="Gill Sans Light"/>
                <a:cs typeface="Gill Sans Light"/>
              </a:rPr>
              <a:t>but they </a:t>
            </a:r>
            <a:r>
              <a:rPr lang="en-US" dirty="0">
                <a:latin typeface="Gill Sans Light"/>
                <a:cs typeface="Gill Sans Light"/>
              </a:rPr>
              <a:t>also point out that sometimes it does. 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45678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latin typeface="Grinched 2.0"/>
                <a:cs typeface="Grinched 2.0"/>
              </a:rPr>
              <a:t>Anything in common?</a:t>
            </a:r>
            <a:endParaRPr lang="en-US" dirty="0">
              <a:latin typeface="Grinched 2.0"/>
              <a:cs typeface="Grinched 2.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>
                <a:latin typeface="Gill Sans Light"/>
                <a:cs typeface="Gill Sans Light"/>
              </a:rPr>
              <a:t>Both defensive and offensive realists agree, however, that nuclear weapons have little utility for offensive purposes, except where only one side in a conflict has them</a:t>
            </a:r>
            <a:r>
              <a:rPr lang="en-US" dirty="0" smtClean="0">
                <a:latin typeface="Gill Sans Light"/>
                <a:cs typeface="Gill Sans Light"/>
              </a:rPr>
              <a:t>.</a:t>
            </a:r>
          </a:p>
          <a:p>
            <a:endParaRPr lang="en-US" dirty="0" smtClean="0">
              <a:latin typeface="Gill Sans Light"/>
              <a:cs typeface="Gill Sans Light"/>
            </a:endParaRPr>
          </a:p>
          <a:p>
            <a:r>
              <a:rPr lang="en-US" dirty="0" smtClean="0">
                <a:latin typeface="Gill Sans Light"/>
                <a:cs typeface="Gill Sans Light"/>
              </a:rPr>
              <a:t> </a:t>
            </a:r>
            <a:r>
              <a:rPr lang="en-US" dirty="0">
                <a:latin typeface="Gill Sans Light"/>
                <a:cs typeface="Gill Sans Light"/>
              </a:rPr>
              <a:t>The reason is simple: if both sides have a survivable retaliatory capability, neither gains an advantage from striking first. </a:t>
            </a:r>
            <a:endParaRPr lang="en-US" dirty="0" smtClean="0">
              <a:latin typeface="Gill Sans Light"/>
              <a:cs typeface="Gill Sans Light"/>
            </a:endParaRPr>
          </a:p>
          <a:p>
            <a:endParaRPr lang="en-US" dirty="0" smtClean="0">
              <a:latin typeface="Gill Sans Light"/>
              <a:cs typeface="Gill Sans Light"/>
            </a:endParaRPr>
          </a:p>
          <a:p>
            <a:r>
              <a:rPr lang="en-US" dirty="0" smtClean="0">
                <a:latin typeface="Gill Sans Light"/>
                <a:cs typeface="Gill Sans Light"/>
              </a:rPr>
              <a:t>Moreover</a:t>
            </a:r>
            <a:r>
              <a:rPr lang="en-US" dirty="0">
                <a:latin typeface="Gill Sans Light"/>
                <a:cs typeface="Gill Sans Light"/>
              </a:rPr>
              <a:t>, both camps agree that conventional war between nuclear-armed states is possible but not likely, because of the danger of escalation to the nuclear level. 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12095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latin typeface="Grinched 2.0"/>
                <a:cs typeface="Grinched 2.0"/>
              </a:rPr>
              <a:t>Case Study: Realism and the Rise of China</a:t>
            </a:r>
            <a:endParaRPr lang="en-US" dirty="0">
              <a:latin typeface="Grinched 2.0"/>
              <a:cs typeface="Grinched 2.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 smtClean="0">
                <a:latin typeface="Gill Sans Light"/>
                <a:cs typeface="Gill Sans Light"/>
              </a:rPr>
              <a:t>We are going to try and apply what we have learnt by comparing how defensive and offensive realists might view the recent rise of China as a world </a:t>
            </a:r>
            <a:r>
              <a:rPr lang="en-US" dirty="0" smtClean="0">
                <a:latin typeface="Gill Sans Light"/>
                <a:cs typeface="Gill Sans Light"/>
              </a:rPr>
              <a:t>power</a:t>
            </a:r>
          </a:p>
          <a:p>
            <a:pPr marL="0" indent="0">
              <a:buNone/>
            </a:pPr>
            <a:r>
              <a:rPr lang="en-US" dirty="0" smtClean="0">
                <a:latin typeface="Gill Sans Light"/>
                <a:cs typeface="Gill Sans Light"/>
                <a:hlinkClick r:id="rId2"/>
              </a:rPr>
              <a:t>https://www.theguardian.com/world/2017/oct/18/xi-jinping-speech-new-era-chinese-power-party-congress</a:t>
            </a:r>
            <a:endParaRPr lang="en-US" dirty="0" smtClean="0">
              <a:latin typeface="Gill Sans Light"/>
              <a:cs typeface="Gill Sans Light"/>
            </a:endParaRPr>
          </a:p>
          <a:p>
            <a:pPr marL="0" indent="0">
              <a:buNone/>
            </a:pPr>
            <a:endParaRPr lang="en-US" dirty="0">
              <a:latin typeface="Gill Sans Light"/>
              <a:cs typeface="Gill Sans Light"/>
            </a:endParaRPr>
          </a:p>
        </p:txBody>
      </p:sp>
      <p:pic>
        <p:nvPicPr>
          <p:cNvPr id="6" name="Content Placeholder 5" descr="us-china.jpg"/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24712" b="-24712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38909291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362888" y="2829221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latin typeface="Grinched 2.0"/>
                <a:cs typeface="Grinched 2.0"/>
              </a:rPr>
              <a:t>WHY DO STATES WANT POWER?</a:t>
            </a:r>
            <a:endParaRPr lang="en-US" dirty="0">
              <a:latin typeface="Grinched 2.0"/>
              <a:cs typeface="Grinched 2.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134021" y="4112154"/>
            <a:ext cx="6622691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dirty="0" smtClean="0">
                <a:solidFill>
                  <a:srgbClr val="008000"/>
                </a:solidFill>
                <a:latin typeface="Grinched 2.0"/>
                <a:cs typeface="Grinched 2.0"/>
              </a:rPr>
              <a:t>Classical Realist Theory</a:t>
            </a:r>
            <a:endParaRPr lang="en-US" sz="7200" dirty="0">
              <a:solidFill>
                <a:srgbClr val="008000"/>
              </a:solidFill>
              <a:latin typeface="Grinched 2.0"/>
              <a:cs typeface="Grinched 2.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286421" y="227991"/>
            <a:ext cx="6622691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dirty="0" smtClean="0">
                <a:solidFill>
                  <a:srgbClr val="0000FF"/>
                </a:solidFill>
                <a:latin typeface="Grinched 2.0"/>
                <a:cs typeface="Grinched 2.0"/>
              </a:rPr>
              <a:t>Structural Realist Theory</a:t>
            </a:r>
            <a:endParaRPr lang="en-US" sz="7200" dirty="0">
              <a:solidFill>
                <a:srgbClr val="0000FF"/>
              </a:solidFill>
              <a:latin typeface="Grinched 2.0"/>
              <a:cs typeface="Grinched 2.0"/>
            </a:endParaRPr>
          </a:p>
        </p:txBody>
      </p:sp>
    </p:spTree>
    <p:extLst>
      <p:ext uri="{BB962C8B-B14F-4D97-AF65-F5344CB8AC3E}">
        <p14:creationId xmlns:p14="http://schemas.microsoft.com/office/powerpoint/2010/main" val="9119132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Grinched 2.0"/>
                <a:cs typeface="Grinched 2.0"/>
              </a:rPr>
              <a:t>Classical Realism</a:t>
            </a:r>
            <a:endParaRPr lang="en-US" dirty="0">
              <a:latin typeface="Grinched 2.0"/>
              <a:cs typeface="Grinched 2.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>
                <a:latin typeface="Gill Sans Light"/>
                <a:cs typeface="Gill Sans Light"/>
              </a:rPr>
              <a:t>Human nature to want power</a:t>
            </a:r>
          </a:p>
          <a:p>
            <a:endParaRPr lang="en-US" dirty="0" smtClean="0">
              <a:latin typeface="Gill Sans Light"/>
              <a:cs typeface="Gill Sans Light"/>
            </a:endParaRPr>
          </a:p>
          <a:p>
            <a:r>
              <a:rPr lang="en-US" dirty="0" smtClean="0">
                <a:latin typeface="Gill Sans Light"/>
                <a:cs typeface="Gill Sans Light"/>
              </a:rPr>
              <a:t>States are led with by individuals with an innate need to dominate their rivals</a:t>
            </a:r>
            <a:endParaRPr lang="en-US" dirty="0">
              <a:latin typeface="Gill Sans Light"/>
              <a:cs typeface="Gill Sans Light"/>
            </a:endParaRPr>
          </a:p>
        </p:txBody>
      </p:sp>
      <p:pic>
        <p:nvPicPr>
          <p:cNvPr id="5" name="Content Placeholder 4" descr="Morgenthau-portrait.jpg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299" r="20299"/>
          <a:stretch>
            <a:fillRect/>
          </a:stretch>
        </p:blipFill>
        <p:spPr/>
      </p:pic>
      <p:sp>
        <p:nvSpPr>
          <p:cNvPr id="6" name="TextBox 5"/>
          <p:cNvSpPr txBox="1"/>
          <p:nvPr/>
        </p:nvSpPr>
        <p:spPr>
          <a:xfrm>
            <a:off x="4648200" y="6126163"/>
            <a:ext cx="4038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latin typeface="Gill Sans Light"/>
                <a:cs typeface="Gill Sans Light"/>
              </a:rPr>
              <a:t>Hans Morgenthau</a:t>
            </a:r>
            <a:endParaRPr lang="en-US" dirty="0">
              <a:latin typeface="Gill Sans Light"/>
              <a:cs typeface="Gill Sans Light"/>
            </a:endParaRPr>
          </a:p>
        </p:txBody>
      </p:sp>
    </p:spTree>
    <p:extLst>
      <p:ext uri="{BB962C8B-B14F-4D97-AF65-F5344CB8AC3E}">
        <p14:creationId xmlns:p14="http://schemas.microsoft.com/office/powerpoint/2010/main" val="16587154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Grinched 2.0"/>
                <a:cs typeface="Grinched 2.0"/>
              </a:rPr>
              <a:t>Structural Realism</a:t>
            </a:r>
            <a:endParaRPr lang="en-US" dirty="0">
              <a:latin typeface="Grinched 2.0"/>
              <a:cs typeface="Grinched 2.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>
                <a:latin typeface="Gill Sans Light"/>
                <a:cs typeface="Gill Sans Light"/>
              </a:rPr>
              <a:t>States pursue power because of the nature of the international system</a:t>
            </a:r>
          </a:p>
          <a:p>
            <a:endParaRPr lang="en-US" dirty="0" smtClean="0">
              <a:latin typeface="Gill Sans Light"/>
              <a:cs typeface="Gill Sans Light"/>
            </a:endParaRPr>
          </a:p>
          <a:p>
            <a:r>
              <a:rPr lang="en-US" dirty="0" smtClean="0">
                <a:latin typeface="Gill Sans Light"/>
                <a:cs typeface="Gill Sans Light"/>
              </a:rPr>
              <a:t>‘States are trapped in an iron cage where they have little option but to compete with each other for power to ensure their own survival’</a:t>
            </a:r>
            <a:endParaRPr lang="en-US" dirty="0">
              <a:latin typeface="Gill Sans Light"/>
              <a:cs typeface="Gill Sans Light"/>
            </a:endParaRPr>
          </a:p>
        </p:txBody>
      </p:sp>
      <p:pic>
        <p:nvPicPr>
          <p:cNvPr id="5" name="Content Placeholder 4" descr="f1d4cc2d-4793-46fb-b65a-d8936524fd2d.jpg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644" b="12644"/>
          <a:stretch>
            <a:fillRect/>
          </a:stretch>
        </p:blipFill>
        <p:spPr/>
      </p:pic>
      <p:sp>
        <p:nvSpPr>
          <p:cNvPr id="6" name="TextBox 5"/>
          <p:cNvSpPr txBox="1"/>
          <p:nvPr/>
        </p:nvSpPr>
        <p:spPr>
          <a:xfrm>
            <a:off x="4648200" y="6126163"/>
            <a:ext cx="4038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latin typeface="Gill Sans Light"/>
                <a:cs typeface="Gill Sans Light"/>
              </a:rPr>
              <a:t>John </a:t>
            </a:r>
            <a:r>
              <a:rPr lang="en-US" dirty="0" err="1" smtClean="0">
                <a:latin typeface="Gill Sans Light"/>
                <a:cs typeface="Gill Sans Light"/>
              </a:rPr>
              <a:t>Mearsheimer</a:t>
            </a:r>
            <a:endParaRPr lang="en-US" dirty="0">
              <a:latin typeface="Gill Sans Light"/>
              <a:cs typeface="Gill Sans Light"/>
            </a:endParaRPr>
          </a:p>
        </p:txBody>
      </p:sp>
    </p:spTree>
    <p:extLst>
      <p:ext uri="{BB962C8B-B14F-4D97-AF65-F5344CB8AC3E}">
        <p14:creationId xmlns:p14="http://schemas.microsoft.com/office/powerpoint/2010/main" val="20341255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latin typeface="Grinched 2.0"/>
                <a:cs typeface="Grinched 2.0"/>
              </a:rPr>
              <a:t>What is the key difference between classical and structural realists?</a:t>
            </a:r>
            <a:endParaRPr lang="en-US" dirty="0">
              <a:latin typeface="Grinched 2.0"/>
              <a:cs typeface="Grinched 2.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57200" y="1674647"/>
            <a:ext cx="82296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dirty="0" smtClean="0">
                <a:solidFill>
                  <a:srgbClr val="008000"/>
                </a:solidFill>
                <a:latin typeface="Grinched 2.0"/>
                <a:cs typeface="Grinched 2.0"/>
              </a:rPr>
              <a:t>Classical: Power is an end ‘</a:t>
            </a:r>
            <a:r>
              <a:rPr lang="en-US" sz="6000" i="1" dirty="0" smtClean="0">
                <a:solidFill>
                  <a:srgbClr val="008000"/>
                </a:solidFill>
                <a:latin typeface="Grinched 2.0"/>
                <a:cs typeface="Grinched 2.0"/>
              </a:rPr>
              <a:t>sui generis’</a:t>
            </a:r>
            <a:endParaRPr lang="en-US" sz="6000" i="1" dirty="0">
              <a:solidFill>
                <a:srgbClr val="008000"/>
              </a:solidFill>
              <a:latin typeface="Grinched 2.0"/>
              <a:cs typeface="Grinched 2.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09600" y="3886461"/>
            <a:ext cx="822960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dirty="0" smtClean="0">
                <a:solidFill>
                  <a:srgbClr val="3366FF"/>
                </a:solidFill>
                <a:latin typeface="Grinched 2.0"/>
                <a:cs typeface="Grinched 2.0"/>
              </a:rPr>
              <a:t>Structural: Power is a means to an end. The end is the survival of the state itself</a:t>
            </a:r>
            <a:endParaRPr lang="en-US" sz="6000" i="1" dirty="0">
              <a:solidFill>
                <a:srgbClr val="3366FF"/>
              </a:solidFill>
              <a:latin typeface="Grinched 2.0"/>
              <a:cs typeface="Grinched 2.0"/>
            </a:endParaRPr>
          </a:p>
        </p:txBody>
      </p:sp>
    </p:spTree>
    <p:extLst>
      <p:ext uri="{BB962C8B-B14F-4D97-AF65-F5344CB8AC3E}">
        <p14:creationId xmlns:p14="http://schemas.microsoft.com/office/powerpoint/2010/main" val="31169618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latin typeface="Grinched 2.0"/>
                <a:cs typeface="Grinched 2.0"/>
              </a:rPr>
              <a:t>We will focus on </a:t>
            </a:r>
            <a:r>
              <a:rPr lang="en-US" dirty="0" smtClean="0">
                <a:solidFill>
                  <a:srgbClr val="3366FF"/>
                </a:solidFill>
                <a:latin typeface="Grinched 2.0"/>
                <a:cs typeface="Grinched 2.0"/>
              </a:rPr>
              <a:t>structural</a:t>
            </a:r>
            <a:r>
              <a:rPr lang="en-US" dirty="0" smtClean="0">
                <a:latin typeface="Grinched 2.0"/>
                <a:cs typeface="Grinched 2.0"/>
              </a:rPr>
              <a:t> realism </a:t>
            </a:r>
            <a:endParaRPr lang="en-US" dirty="0">
              <a:latin typeface="Grinched 2.0"/>
              <a:cs typeface="Grinched 2.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Gill Sans Light"/>
                <a:cs typeface="Gill Sans Light"/>
              </a:rPr>
              <a:t>A state’s power comes from 2 sources:</a:t>
            </a:r>
          </a:p>
          <a:p>
            <a:endParaRPr lang="en-US" dirty="0" smtClean="0">
              <a:latin typeface="Gill Sans Light"/>
              <a:cs typeface="Gill Sans Light"/>
            </a:endParaRPr>
          </a:p>
          <a:p>
            <a:pPr lvl="1"/>
            <a:r>
              <a:rPr lang="en-US" dirty="0" smtClean="0">
                <a:latin typeface="Gill Sans Light"/>
                <a:cs typeface="Gill Sans Light"/>
              </a:rPr>
              <a:t> The material capabilities a state controls: military resources such as </a:t>
            </a:r>
            <a:r>
              <a:rPr lang="en-US" dirty="0" err="1" smtClean="0">
                <a:latin typeface="Gill Sans Light"/>
                <a:cs typeface="Gill Sans Light"/>
              </a:rPr>
              <a:t>armoured</a:t>
            </a:r>
            <a:r>
              <a:rPr lang="en-US" dirty="0" smtClean="0">
                <a:latin typeface="Gill Sans Light"/>
                <a:cs typeface="Gill Sans Light"/>
              </a:rPr>
              <a:t> divisions and nuclear weapons</a:t>
            </a:r>
          </a:p>
          <a:p>
            <a:pPr lvl="1"/>
            <a:endParaRPr lang="en-US" dirty="0" smtClean="0">
              <a:latin typeface="Gill Sans Light"/>
              <a:cs typeface="Gill Sans Light"/>
            </a:endParaRPr>
          </a:p>
          <a:p>
            <a:pPr lvl="1"/>
            <a:r>
              <a:rPr lang="en-US" dirty="0" smtClean="0">
                <a:latin typeface="Gill Sans Light"/>
                <a:cs typeface="Gill Sans Light"/>
              </a:rPr>
              <a:t>Latent power:  based on a state’s wealth and size of it’s overall population</a:t>
            </a:r>
            <a:endParaRPr lang="en-US" dirty="0">
              <a:latin typeface="Gill Sans Light"/>
              <a:cs typeface="Gill Sans Light"/>
            </a:endParaRPr>
          </a:p>
        </p:txBody>
      </p:sp>
    </p:spTree>
    <p:extLst>
      <p:ext uri="{BB962C8B-B14F-4D97-AF65-F5344CB8AC3E}">
        <p14:creationId xmlns:p14="http://schemas.microsoft.com/office/powerpoint/2010/main" val="5355941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latin typeface="Grinched 2.0"/>
                <a:cs typeface="Grinched 2.0"/>
              </a:rPr>
              <a:t>5 Key Assumptions of Structural Realism</a:t>
            </a:r>
            <a:endParaRPr lang="en-US" dirty="0">
              <a:latin typeface="Grinched 2.0"/>
              <a:cs typeface="Grinched 2.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>
                <a:latin typeface="Gill Sans Light"/>
                <a:cs typeface="Gill Sans Light"/>
              </a:rPr>
              <a:t>States operate in an anarchic global system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>
                <a:latin typeface="Gill Sans Light"/>
                <a:cs typeface="Gill Sans Light"/>
              </a:rPr>
              <a:t>All states possess some offensive military capability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>
                <a:latin typeface="Gill Sans Light"/>
                <a:cs typeface="Gill Sans Light"/>
              </a:rPr>
              <a:t>States can never know the intentions of other states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>
                <a:latin typeface="Gill Sans Light"/>
                <a:cs typeface="Gill Sans Light"/>
              </a:rPr>
              <a:t>The main goal of states is survival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>
                <a:latin typeface="Gill Sans Light"/>
                <a:cs typeface="Gill Sans Light"/>
              </a:rPr>
              <a:t>States are rational actors</a:t>
            </a:r>
          </a:p>
        </p:txBody>
      </p:sp>
    </p:spTree>
    <p:extLst>
      <p:ext uri="{BB962C8B-B14F-4D97-AF65-F5344CB8AC3E}">
        <p14:creationId xmlns:p14="http://schemas.microsoft.com/office/powerpoint/2010/main" val="4833131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latin typeface="Grinched 2.0"/>
                <a:cs typeface="Grinched 2.0"/>
              </a:rPr>
              <a:t>1. States operate in an anarchic system</a:t>
            </a:r>
            <a:endParaRPr lang="en-US" dirty="0">
              <a:latin typeface="Grinched 2.0"/>
              <a:cs typeface="Grinched 2.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Gill Sans Light"/>
                <a:cs typeface="Gill Sans Light"/>
              </a:rPr>
              <a:t>Anarchy is an ordering principle</a:t>
            </a:r>
          </a:p>
          <a:p>
            <a:endParaRPr lang="en-US" dirty="0" smtClean="0">
              <a:latin typeface="Gill Sans Light"/>
              <a:cs typeface="Gill Sans Light"/>
            </a:endParaRPr>
          </a:p>
          <a:p>
            <a:r>
              <a:rPr lang="en-US" dirty="0" smtClean="0">
                <a:latin typeface="Gill Sans Light"/>
                <a:cs typeface="Gill Sans Light"/>
              </a:rPr>
              <a:t>The is no central authority that stands above states in the system</a:t>
            </a:r>
          </a:p>
          <a:p>
            <a:endParaRPr lang="en-US" dirty="0" smtClean="0">
              <a:latin typeface="Gill Sans Light"/>
              <a:cs typeface="Gill Sans Light"/>
            </a:endParaRPr>
          </a:p>
          <a:p>
            <a:r>
              <a:rPr lang="en-US" dirty="0" smtClean="0">
                <a:latin typeface="Gill Sans Light"/>
                <a:cs typeface="Gill Sans Light"/>
              </a:rPr>
              <a:t>The opposite of anarchy is hierarchy which is the ordering principle of domestic politics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81421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Theme.thmx</Template>
  <TotalTime>169</TotalTime>
  <Words>1169</Words>
  <Application>Microsoft Macintosh PowerPoint</Application>
  <PresentationFormat>Näytössä katseltava diaesitys (4:3)</PresentationFormat>
  <Paragraphs>125</Paragraphs>
  <Slides>24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5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24</vt:i4>
      </vt:variant>
    </vt:vector>
  </HeadingPairs>
  <TitlesOfParts>
    <vt:vector size="30" baseType="lpstr">
      <vt:lpstr>Calibri</vt:lpstr>
      <vt:lpstr>Gill Sans</vt:lpstr>
      <vt:lpstr>Gill Sans Light</vt:lpstr>
      <vt:lpstr>Grinched 2.0</vt:lpstr>
      <vt:lpstr>Arial</vt:lpstr>
      <vt:lpstr>Default Theme</vt:lpstr>
      <vt:lpstr>Theoretical Perspectives: Realism</vt:lpstr>
      <vt:lpstr> Realism in Global Politics</vt:lpstr>
      <vt:lpstr>WHY DO STATES WANT POWER?</vt:lpstr>
      <vt:lpstr>Classical Realism</vt:lpstr>
      <vt:lpstr>Structural Realism</vt:lpstr>
      <vt:lpstr>What is the key difference between classical and structural realists?</vt:lpstr>
      <vt:lpstr>We will focus on structural realism </vt:lpstr>
      <vt:lpstr>5 Key Assumptions of Structural Realism</vt:lpstr>
      <vt:lpstr>1. States operate in an anarchic system</vt:lpstr>
      <vt:lpstr>2. All states possess some offensive military capacity</vt:lpstr>
      <vt:lpstr>3. States can never know the intentions of other states</vt:lpstr>
      <vt:lpstr>4. The primary goal of all states is survival</vt:lpstr>
      <vt:lpstr>5. States are rational actors</vt:lpstr>
      <vt:lpstr>It gets more confusing…</vt:lpstr>
      <vt:lpstr>What is the key difference between offensive and defensive structural realists?</vt:lpstr>
      <vt:lpstr>Hegemony – Offensive Realism</vt:lpstr>
      <vt:lpstr>Hegemony – Defensive Realism</vt:lpstr>
      <vt:lpstr>Why show restraint? Reason 1</vt:lpstr>
      <vt:lpstr>Why show restraint? Reason 2</vt:lpstr>
      <vt:lpstr>Why show restraint? Reason 3</vt:lpstr>
      <vt:lpstr>Conquest is not only difficult but, when it is successful, leads to many difficulties and few benefits</vt:lpstr>
      <vt:lpstr>How do Offensive Realists respond?</vt:lpstr>
      <vt:lpstr>Anything in common?</vt:lpstr>
      <vt:lpstr>Case Study: Realism and the Rise of China</vt:lpstr>
    </vt:vector>
  </TitlesOfParts>
  <Company/>
  <LinksUpToDate>false</LinksUpToDate>
  <SharedDoc>false</SharedDoc>
  <HyperlinksChanged>false</HyperlinksChanged>
  <AppVersion>15.0029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Theoretical Perspectives: Realism</dc:title>
  <dc:creator>Ben Fugill</dc:creator>
  <cp:lastModifiedBy>Soininen Susanna</cp:lastModifiedBy>
  <cp:revision>14</cp:revision>
  <cp:lastPrinted>2016-09-04T19:04:53Z</cp:lastPrinted>
  <dcterms:created xsi:type="dcterms:W3CDTF">2016-09-04T16:21:16Z</dcterms:created>
  <dcterms:modified xsi:type="dcterms:W3CDTF">2017-10-26T18:40:29Z</dcterms:modified>
</cp:coreProperties>
</file>