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3"/>
  </p:notesMasterIdLst>
  <p:sldIdLst>
    <p:sldId id="266" r:id="rId5"/>
    <p:sldId id="327" r:id="rId6"/>
    <p:sldId id="282" r:id="rId7"/>
    <p:sldId id="270" r:id="rId8"/>
    <p:sldId id="267" r:id="rId9"/>
    <p:sldId id="326" r:id="rId10"/>
    <p:sldId id="334" r:id="rId11"/>
    <p:sldId id="314" r:id="rId12"/>
    <p:sldId id="333" r:id="rId13"/>
    <p:sldId id="309" r:id="rId14"/>
    <p:sldId id="317" r:id="rId15"/>
    <p:sldId id="310" r:id="rId16"/>
    <p:sldId id="335" r:id="rId17"/>
    <p:sldId id="337" r:id="rId18"/>
    <p:sldId id="348" r:id="rId19"/>
    <p:sldId id="345" r:id="rId20"/>
    <p:sldId id="349" r:id="rId21"/>
    <p:sldId id="336" r:id="rId22"/>
    <p:sldId id="347" r:id="rId23"/>
    <p:sldId id="346" r:id="rId24"/>
    <p:sldId id="308" r:id="rId25"/>
    <p:sldId id="352" r:id="rId26"/>
    <p:sldId id="351" r:id="rId27"/>
    <p:sldId id="329" r:id="rId28"/>
    <p:sldId id="339" r:id="rId29"/>
    <p:sldId id="353" r:id="rId30"/>
    <p:sldId id="354" r:id="rId31"/>
    <p:sldId id="355" r:id="rId32"/>
    <p:sldId id="356" r:id="rId33"/>
    <p:sldId id="315" r:id="rId34"/>
    <p:sldId id="357" r:id="rId35"/>
    <p:sldId id="342" r:id="rId36"/>
    <p:sldId id="343" r:id="rId37"/>
    <p:sldId id="344" r:id="rId38"/>
    <p:sldId id="358" r:id="rId39"/>
    <p:sldId id="332" r:id="rId40"/>
    <p:sldId id="312" r:id="rId41"/>
    <p:sldId id="268" r:id="rId42"/>
  </p:sldIdLst>
  <p:sldSz cx="9144000" cy="5143500" type="screen16x9"/>
  <p:notesSz cx="6735763" cy="986631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69"/>
    <p:restoredTop sz="94649"/>
  </p:normalViewPr>
  <p:slideViewPr>
    <p:cSldViewPr snapToGrid="0" snapToObjects="1" showGuides="1">
      <p:cViewPr varScale="1">
        <p:scale>
          <a:sx n="87" d="100"/>
          <a:sy n="87" d="100"/>
        </p:scale>
        <p:origin x="-64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31ED4-4682-4590-BC26-9AFAD3E35A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CAA5B504-ECCF-438B-AC60-11F1D121430F}">
      <dgm:prSet phldrT="[Teksti]" custT="1"/>
      <dgm:spPr/>
      <dgm:t>
        <a:bodyPr/>
        <a:lstStyle/>
        <a:p>
          <a:r>
            <a:rPr lang="fi-FI" sz="800" dirty="0"/>
            <a:t>Perustiedon jakaminen</a:t>
          </a:r>
        </a:p>
      </dgm:t>
    </dgm:pt>
    <dgm:pt modelId="{FBEA40B9-9593-4ADB-B474-29EB4BD1EBC1}" type="parTrans" cxnId="{F0736ED5-7839-4E02-A29F-C6E0E4C7EB8E}">
      <dgm:prSet/>
      <dgm:spPr/>
      <dgm:t>
        <a:bodyPr/>
        <a:lstStyle/>
        <a:p>
          <a:endParaRPr lang="fi-FI"/>
        </a:p>
      </dgm:t>
    </dgm:pt>
    <dgm:pt modelId="{0BDDEEA0-4681-4C92-9CF6-5994EDE5C5BC}" type="sibTrans" cxnId="{F0736ED5-7839-4E02-A29F-C6E0E4C7EB8E}">
      <dgm:prSet custT="1"/>
      <dgm:spPr/>
      <dgm:t>
        <a:bodyPr/>
        <a:lstStyle/>
        <a:p>
          <a:endParaRPr lang="fi-FI" sz="800"/>
        </a:p>
      </dgm:t>
    </dgm:pt>
    <dgm:pt modelId="{8C6BC104-955F-4F4C-A1A3-317D63C8FC1B}">
      <dgm:prSet phldrT="[Teksti]" custT="1"/>
      <dgm:spPr/>
      <dgm:t>
        <a:bodyPr/>
        <a:lstStyle/>
        <a:p>
          <a:r>
            <a:rPr lang="fi-FI" sz="800"/>
            <a:t>Ohjaus ja neuvonta</a:t>
          </a:r>
        </a:p>
      </dgm:t>
    </dgm:pt>
    <dgm:pt modelId="{53EEACDD-F641-40A4-86F9-68C8203ED865}" type="parTrans" cxnId="{E52BAF86-A896-4F8D-816D-53E7EEEA83CF}">
      <dgm:prSet/>
      <dgm:spPr/>
      <dgm:t>
        <a:bodyPr/>
        <a:lstStyle/>
        <a:p>
          <a:endParaRPr lang="fi-FI"/>
        </a:p>
      </dgm:t>
    </dgm:pt>
    <dgm:pt modelId="{D890E70C-1AA3-492B-B9A7-1F2D0B6E3076}" type="sibTrans" cxnId="{E52BAF86-A896-4F8D-816D-53E7EEEA83CF}">
      <dgm:prSet custT="1"/>
      <dgm:spPr/>
      <dgm:t>
        <a:bodyPr/>
        <a:lstStyle/>
        <a:p>
          <a:endParaRPr lang="fi-FI" sz="800"/>
        </a:p>
      </dgm:t>
    </dgm:pt>
    <dgm:pt modelId="{A6562E61-BA64-4C1C-B744-6FD8C735CF26}">
      <dgm:prSet phldrT="[Teksti]" custT="1"/>
      <dgm:spPr/>
      <dgm:t>
        <a:bodyPr/>
        <a:lstStyle/>
        <a:p>
          <a:r>
            <a:rPr lang="fi-FI" sz="800"/>
            <a:t>Alkukartoitus</a:t>
          </a:r>
        </a:p>
      </dgm:t>
    </dgm:pt>
    <dgm:pt modelId="{4C69EA51-4EAC-41FB-86CB-B94F6BB40759}" type="parTrans" cxnId="{15730814-CFE1-434F-A02B-E6E48513E01B}">
      <dgm:prSet/>
      <dgm:spPr/>
      <dgm:t>
        <a:bodyPr/>
        <a:lstStyle/>
        <a:p>
          <a:endParaRPr lang="fi-FI"/>
        </a:p>
      </dgm:t>
    </dgm:pt>
    <dgm:pt modelId="{FFDC8861-165E-45F3-9C29-DD2A0821FA6F}" type="sibTrans" cxnId="{15730814-CFE1-434F-A02B-E6E48513E01B}">
      <dgm:prSet custT="1"/>
      <dgm:spPr/>
      <dgm:t>
        <a:bodyPr/>
        <a:lstStyle/>
        <a:p>
          <a:endParaRPr lang="fi-FI" sz="800"/>
        </a:p>
      </dgm:t>
    </dgm:pt>
    <dgm:pt modelId="{809923D8-6475-4767-8BEA-5D89F7F85D97}">
      <dgm:prSet custT="1"/>
      <dgm:spPr/>
      <dgm:t>
        <a:bodyPr/>
        <a:lstStyle/>
        <a:p>
          <a:r>
            <a:rPr lang="fi-FI" sz="800"/>
            <a:t>Kotoutumissuunnitelma</a:t>
          </a:r>
        </a:p>
      </dgm:t>
    </dgm:pt>
    <dgm:pt modelId="{47AC3FC4-2793-4BEC-960E-463A3E0E127C}" type="parTrans" cxnId="{3CF6BBFB-1D98-49DA-89FE-EEE577374D25}">
      <dgm:prSet/>
      <dgm:spPr/>
      <dgm:t>
        <a:bodyPr/>
        <a:lstStyle/>
        <a:p>
          <a:endParaRPr lang="fi-FI"/>
        </a:p>
      </dgm:t>
    </dgm:pt>
    <dgm:pt modelId="{F619332C-2275-4384-B678-B897B92F20CB}" type="sibTrans" cxnId="{3CF6BBFB-1D98-49DA-89FE-EEE577374D25}">
      <dgm:prSet/>
      <dgm:spPr/>
      <dgm:t>
        <a:bodyPr/>
        <a:lstStyle/>
        <a:p>
          <a:endParaRPr lang="fi-FI"/>
        </a:p>
      </dgm:t>
    </dgm:pt>
    <dgm:pt modelId="{5AF61630-3B4D-47E0-A486-0A2E1149506F}" type="pres">
      <dgm:prSet presAssocID="{FFB31ED4-4682-4590-BC26-9AFAD3E35AB0}" presName="Name0" presStyleCnt="0">
        <dgm:presLayoutVars>
          <dgm:dir/>
          <dgm:resizeHandles val="exact"/>
        </dgm:presLayoutVars>
      </dgm:prSet>
      <dgm:spPr/>
      <dgm:t>
        <a:bodyPr/>
        <a:lstStyle/>
        <a:p>
          <a:endParaRPr lang="fi-FI"/>
        </a:p>
      </dgm:t>
    </dgm:pt>
    <dgm:pt modelId="{BCF635DB-B6C5-4F17-BF0B-B6307A5F9D9C}" type="pres">
      <dgm:prSet presAssocID="{CAA5B504-ECCF-438B-AC60-11F1D121430F}" presName="node" presStyleLbl="node1" presStyleIdx="0" presStyleCnt="4">
        <dgm:presLayoutVars>
          <dgm:bulletEnabled val="1"/>
        </dgm:presLayoutVars>
      </dgm:prSet>
      <dgm:spPr/>
      <dgm:t>
        <a:bodyPr/>
        <a:lstStyle/>
        <a:p>
          <a:endParaRPr lang="fi-FI"/>
        </a:p>
      </dgm:t>
    </dgm:pt>
    <dgm:pt modelId="{C86DF94C-6BF9-4B15-BBA2-FD2B463E52A0}" type="pres">
      <dgm:prSet presAssocID="{0BDDEEA0-4681-4C92-9CF6-5994EDE5C5BC}" presName="sibTrans" presStyleLbl="sibTrans2D1" presStyleIdx="0" presStyleCnt="3"/>
      <dgm:spPr/>
      <dgm:t>
        <a:bodyPr/>
        <a:lstStyle/>
        <a:p>
          <a:endParaRPr lang="fi-FI"/>
        </a:p>
      </dgm:t>
    </dgm:pt>
    <dgm:pt modelId="{49FCEC89-165C-4C4C-B030-428DA9CD6A67}" type="pres">
      <dgm:prSet presAssocID="{0BDDEEA0-4681-4C92-9CF6-5994EDE5C5BC}" presName="connectorText" presStyleLbl="sibTrans2D1" presStyleIdx="0" presStyleCnt="3"/>
      <dgm:spPr/>
      <dgm:t>
        <a:bodyPr/>
        <a:lstStyle/>
        <a:p>
          <a:endParaRPr lang="fi-FI"/>
        </a:p>
      </dgm:t>
    </dgm:pt>
    <dgm:pt modelId="{CFA84E12-4DFC-4C0F-ABC5-2CBF0FACD186}" type="pres">
      <dgm:prSet presAssocID="{8C6BC104-955F-4F4C-A1A3-317D63C8FC1B}" presName="node" presStyleLbl="node1" presStyleIdx="1" presStyleCnt="4" custLinFactNeighborX="-19656" custLinFactNeighborY="-1310">
        <dgm:presLayoutVars>
          <dgm:bulletEnabled val="1"/>
        </dgm:presLayoutVars>
      </dgm:prSet>
      <dgm:spPr/>
      <dgm:t>
        <a:bodyPr/>
        <a:lstStyle/>
        <a:p>
          <a:endParaRPr lang="fi-FI"/>
        </a:p>
      </dgm:t>
    </dgm:pt>
    <dgm:pt modelId="{E297ED57-EB14-45F2-8AFC-651D504B8244}" type="pres">
      <dgm:prSet presAssocID="{D890E70C-1AA3-492B-B9A7-1F2D0B6E3076}" presName="sibTrans" presStyleLbl="sibTrans2D1" presStyleIdx="1" presStyleCnt="3"/>
      <dgm:spPr/>
      <dgm:t>
        <a:bodyPr/>
        <a:lstStyle/>
        <a:p>
          <a:endParaRPr lang="fi-FI"/>
        </a:p>
      </dgm:t>
    </dgm:pt>
    <dgm:pt modelId="{D7A0EFC0-1ACC-4A2D-9A61-D07A6C9CA06D}" type="pres">
      <dgm:prSet presAssocID="{D890E70C-1AA3-492B-B9A7-1F2D0B6E3076}" presName="connectorText" presStyleLbl="sibTrans2D1" presStyleIdx="1" presStyleCnt="3"/>
      <dgm:spPr/>
      <dgm:t>
        <a:bodyPr/>
        <a:lstStyle/>
        <a:p>
          <a:endParaRPr lang="fi-FI"/>
        </a:p>
      </dgm:t>
    </dgm:pt>
    <dgm:pt modelId="{488E2518-0F76-4C9A-A021-6F3CAF4A72FB}" type="pres">
      <dgm:prSet presAssocID="{A6562E61-BA64-4C1C-B744-6FD8C735CF26}" presName="node" presStyleLbl="node1" presStyleIdx="2" presStyleCnt="4">
        <dgm:presLayoutVars>
          <dgm:bulletEnabled val="1"/>
        </dgm:presLayoutVars>
      </dgm:prSet>
      <dgm:spPr/>
      <dgm:t>
        <a:bodyPr/>
        <a:lstStyle/>
        <a:p>
          <a:endParaRPr lang="fi-FI"/>
        </a:p>
      </dgm:t>
    </dgm:pt>
    <dgm:pt modelId="{DECC6E72-407A-487E-92F5-1E1A1B6DC7B5}" type="pres">
      <dgm:prSet presAssocID="{FFDC8861-165E-45F3-9C29-DD2A0821FA6F}" presName="sibTrans" presStyleLbl="sibTrans2D1" presStyleIdx="2" presStyleCnt="3"/>
      <dgm:spPr/>
      <dgm:t>
        <a:bodyPr/>
        <a:lstStyle/>
        <a:p>
          <a:endParaRPr lang="fi-FI"/>
        </a:p>
      </dgm:t>
    </dgm:pt>
    <dgm:pt modelId="{709DCBF5-46C3-480F-B126-AB90AA0001E4}" type="pres">
      <dgm:prSet presAssocID="{FFDC8861-165E-45F3-9C29-DD2A0821FA6F}" presName="connectorText" presStyleLbl="sibTrans2D1" presStyleIdx="2" presStyleCnt="3"/>
      <dgm:spPr/>
      <dgm:t>
        <a:bodyPr/>
        <a:lstStyle/>
        <a:p>
          <a:endParaRPr lang="fi-FI"/>
        </a:p>
      </dgm:t>
    </dgm:pt>
    <dgm:pt modelId="{4832729A-F3D5-4DE6-9C91-FBF63AFEAE11}" type="pres">
      <dgm:prSet presAssocID="{809923D8-6475-4767-8BEA-5D89F7F85D97}" presName="node" presStyleLbl="node1" presStyleIdx="3" presStyleCnt="4">
        <dgm:presLayoutVars>
          <dgm:bulletEnabled val="1"/>
        </dgm:presLayoutVars>
      </dgm:prSet>
      <dgm:spPr/>
      <dgm:t>
        <a:bodyPr/>
        <a:lstStyle/>
        <a:p>
          <a:endParaRPr lang="fi-FI"/>
        </a:p>
      </dgm:t>
    </dgm:pt>
  </dgm:ptLst>
  <dgm:cxnLst>
    <dgm:cxn modelId="{6652E5DC-94C6-4528-9A2E-34A68BCCFCDE}" type="presOf" srcId="{CAA5B504-ECCF-438B-AC60-11F1D121430F}" destId="{BCF635DB-B6C5-4F17-BF0B-B6307A5F9D9C}" srcOrd="0" destOrd="0" presId="urn:microsoft.com/office/officeart/2005/8/layout/process1"/>
    <dgm:cxn modelId="{5567BF38-4F5E-4C5F-A430-FB9E650937F6}" type="presOf" srcId="{D890E70C-1AA3-492B-B9A7-1F2D0B6E3076}" destId="{E297ED57-EB14-45F2-8AFC-651D504B8244}" srcOrd="0" destOrd="0" presId="urn:microsoft.com/office/officeart/2005/8/layout/process1"/>
    <dgm:cxn modelId="{EBB1A862-CF7E-4036-8E4E-3C5C361E1443}" type="presOf" srcId="{FFDC8861-165E-45F3-9C29-DD2A0821FA6F}" destId="{709DCBF5-46C3-480F-B126-AB90AA0001E4}" srcOrd="1" destOrd="0" presId="urn:microsoft.com/office/officeart/2005/8/layout/process1"/>
    <dgm:cxn modelId="{1830FD83-0C45-4F0B-A1AB-8A3571C71742}" type="presOf" srcId="{A6562E61-BA64-4C1C-B744-6FD8C735CF26}" destId="{488E2518-0F76-4C9A-A021-6F3CAF4A72FB}" srcOrd="0" destOrd="0" presId="urn:microsoft.com/office/officeart/2005/8/layout/process1"/>
    <dgm:cxn modelId="{0210BC28-1002-4DBE-9791-9A177263FF85}" type="presOf" srcId="{D890E70C-1AA3-492B-B9A7-1F2D0B6E3076}" destId="{D7A0EFC0-1ACC-4A2D-9A61-D07A6C9CA06D}" srcOrd="1" destOrd="0" presId="urn:microsoft.com/office/officeart/2005/8/layout/process1"/>
    <dgm:cxn modelId="{881693E8-0A23-46FB-87F2-A065934347BC}" type="presOf" srcId="{0BDDEEA0-4681-4C92-9CF6-5994EDE5C5BC}" destId="{C86DF94C-6BF9-4B15-BBA2-FD2B463E52A0}" srcOrd="0" destOrd="0" presId="urn:microsoft.com/office/officeart/2005/8/layout/process1"/>
    <dgm:cxn modelId="{E52BAF86-A896-4F8D-816D-53E7EEEA83CF}" srcId="{FFB31ED4-4682-4590-BC26-9AFAD3E35AB0}" destId="{8C6BC104-955F-4F4C-A1A3-317D63C8FC1B}" srcOrd="1" destOrd="0" parTransId="{53EEACDD-F641-40A4-86F9-68C8203ED865}" sibTransId="{D890E70C-1AA3-492B-B9A7-1F2D0B6E3076}"/>
    <dgm:cxn modelId="{3545A3BE-4D4B-4C1B-8CC6-0C58419254FA}" type="presOf" srcId="{FFDC8861-165E-45F3-9C29-DD2A0821FA6F}" destId="{DECC6E72-407A-487E-92F5-1E1A1B6DC7B5}" srcOrd="0" destOrd="0" presId="urn:microsoft.com/office/officeart/2005/8/layout/process1"/>
    <dgm:cxn modelId="{7B244A42-BF74-4451-876D-6B0B2624EC8D}" type="presOf" srcId="{FFB31ED4-4682-4590-BC26-9AFAD3E35AB0}" destId="{5AF61630-3B4D-47E0-A486-0A2E1149506F}" srcOrd="0" destOrd="0" presId="urn:microsoft.com/office/officeart/2005/8/layout/process1"/>
    <dgm:cxn modelId="{1A6EED09-A830-4BDA-8353-ADB341570B82}" type="presOf" srcId="{809923D8-6475-4767-8BEA-5D89F7F85D97}" destId="{4832729A-F3D5-4DE6-9C91-FBF63AFEAE11}" srcOrd="0" destOrd="0" presId="urn:microsoft.com/office/officeart/2005/8/layout/process1"/>
    <dgm:cxn modelId="{C673BC6B-B640-4283-BF95-6A9A87E64601}" type="presOf" srcId="{0BDDEEA0-4681-4C92-9CF6-5994EDE5C5BC}" destId="{49FCEC89-165C-4C4C-B030-428DA9CD6A67}" srcOrd="1" destOrd="0" presId="urn:microsoft.com/office/officeart/2005/8/layout/process1"/>
    <dgm:cxn modelId="{3CF6BBFB-1D98-49DA-89FE-EEE577374D25}" srcId="{FFB31ED4-4682-4590-BC26-9AFAD3E35AB0}" destId="{809923D8-6475-4767-8BEA-5D89F7F85D97}" srcOrd="3" destOrd="0" parTransId="{47AC3FC4-2793-4BEC-960E-463A3E0E127C}" sibTransId="{F619332C-2275-4384-B678-B897B92F20CB}"/>
    <dgm:cxn modelId="{F0736ED5-7839-4E02-A29F-C6E0E4C7EB8E}" srcId="{FFB31ED4-4682-4590-BC26-9AFAD3E35AB0}" destId="{CAA5B504-ECCF-438B-AC60-11F1D121430F}" srcOrd="0" destOrd="0" parTransId="{FBEA40B9-9593-4ADB-B474-29EB4BD1EBC1}" sibTransId="{0BDDEEA0-4681-4C92-9CF6-5994EDE5C5BC}"/>
    <dgm:cxn modelId="{15730814-CFE1-434F-A02B-E6E48513E01B}" srcId="{FFB31ED4-4682-4590-BC26-9AFAD3E35AB0}" destId="{A6562E61-BA64-4C1C-B744-6FD8C735CF26}" srcOrd="2" destOrd="0" parTransId="{4C69EA51-4EAC-41FB-86CB-B94F6BB40759}" sibTransId="{FFDC8861-165E-45F3-9C29-DD2A0821FA6F}"/>
    <dgm:cxn modelId="{E299F505-08F7-476C-8961-930643F06E6C}" type="presOf" srcId="{8C6BC104-955F-4F4C-A1A3-317D63C8FC1B}" destId="{CFA84E12-4DFC-4C0F-ABC5-2CBF0FACD186}" srcOrd="0" destOrd="0" presId="urn:microsoft.com/office/officeart/2005/8/layout/process1"/>
    <dgm:cxn modelId="{96C48507-0F34-4C87-B113-136FFF4F2DE6}" type="presParOf" srcId="{5AF61630-3B4D-47E0-A486-0A2E1149506F}" destId="{BCF635DB-B6C5-4F17-BF0B-B6307A5F9D9C}" srcOrd="0" destOrd="0" presId="urn:microsoft.com/office/officeart/2005/8/layout/process1"/>
    <dgm:cxn modelId="{8FBC7E45-0992-4E65-8826-A34CCE9ACD9A}" type="presParOf" srcId="{5AF61630-3B4D-47E0-A486-0A2E1149506F}" destId="{C86DF94C-6BF9-4B15-BBA2-FD2B463E52A0}" srcOrd="1" destOrd="0" presId="urn:microsoft.com/office/officeart/2005/8/layout/process1"/>
    <dgm:cxn modelId="{043CB13D-9FB0-449D-86F3-564FB594A981}" type="presParOf" srcId="{C86DF94C-6BF9-4B15-BBA2-FD2B463E52A0}" destId="{49FCEC89-165C-4C4C-B030-428DA9CD6A67}" srcOrd="0" destOrd="0" presId="urn:microsoft.com/office/officeart/2005/8/layout/process1"/>
    <dgm:cxn modelId="{8FBF8FD8-5757-494D-A90D-3307C9B08C0D}" type="presParOf" srcId="{5AF61630-3B4D-47E0-A486-0A2E1149506F}" destId="{CFA84E12-4DFC-4C0F-ABC5-2CBF0FACD186}" srcOrd="2" destOrd="0" presId="urn:microsoft.com/office/officeart/2005/8/layout/process1"/>
    <dgm:cxn modelId="{7B0E8A57-49C1-4EC1-909D-07742EA140A5}" type="presParOf" srcId="{5AF61630-3B4D-47E0-A486-0A2E1149506F}" destId="{E297ED57-EB14-45F2-8AFC-651D504B8244}" srcOrd="3" destOrd="0" presId="urn:microsoft.com/office/officeart/2005/8/layout/process1"/>
    <dgm:cxn modelId="{36DE4FD1-09F6-43FB-94EE-E8958B32D732}" type="presParOf" srcId="{E297ED57-EB14-45F2-8AFC-651D504B8244}" destId="{D7A0EFC0-1ACC-4A2D-9A61-D07A6C9CA06D}" srcOrd="0" destOrd="0" presId="urn:microsoft.com/office/officeart/2005/8/layout/process1"/>
    <dgm:cxn modelId="{1E230BFB-6CA9-42B0-8552-CFCE848F076D}" type="presParOf" srcId="{5AF61630-3B4D-47E0-A486-0A2E1149506F}" destId="{488E2518-0F76-4C9A-A021-6F3CAF4A72FB}" srcOrd="4" destOrd="0" presId="urn:microsoft.com/office/officeart/2005/8/layout/process1"/>
    <dgm:cxn modelId="{809FB6C3-BE81-4AD3-A4B3-DAC523B53FDC}" type="presParOf" srcId="{5AF61630-3B4D-47E0-A486-0A2E1149506F}" destId="{DECC6E72-407A-487E-92F5-1E1A1B6DC7B5}" srcOrd="5" destOrd="0" presId="urn:microsoft.com/office/officeart/2005/8/layout/process1"/>
    <dgm:cxn modelId="{8408341E-4F87-4CBD-A270-C8D4572E762E}" type="presParOf" srcId="{DECC6E72-407A-487E-92F5-1E1A1B6DC7B5}" destId="{709DCBF5-46C3-480F-B126-AB90AA0001E4}" srcOrd="0" destOrd="0" presId="urn:microsoft.com/office/officeart/2005/8/layout/process1"/>
    <dgm:cxn modelId="{1D8B4FBA-967D-425D-BAF9-8BC48EAC94F0}" type="presParOf" srcId="{5AF61630-3B4D-47E0-A486-0A2E1149506F}" destId="{4832729A-F3D5-4DE6-9C91-FBF63AFEAE1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3314F4D-3B18-764E-B32A-00C1D3093C4E}" type="datetimeFigureOut">
              <a:rPr lang="fi-FI" smtClean="0"/>
              <a:pPr/>
              <a:t>17.2.2017</a:t>
            </a:fld>
            <a:endParaRPr lang="fi-FI"/>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1B6B73F-CFB5-9D4F-9E0D-F2C3CD4A0C21}" type="slidenum">
              <a:rPr lang="fi-FI" smtClean="0"/>
              <a:pPr/>
              <a:t>‹#›</a:t>
            </a:fld>
            <a:endParaRPr lang="fi-FI"/>
          </a:p>
        </p:txBody>
      </p:sp>
    </p:spTree>
    <p:extLst>
      <p:ext uri="{BB962C8B-B14F-4D97-AF65-F5344CB8AC3E}">
        <p14:creationId xmlns:p14="http://schemas.microsoft.com/office/powerpoint/2010/main" val="16826142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2000" dirty="0" smtClean="0"/>
              <a:t>Suomi on osa kasvavia ja muuttuvia globaaleja muuttovirtoja</a:t>
            </a:r>
          </a:p>
          <a:p>
            <a:pPr lvl="1"/>
            <a:r>
              <a:rPr lang="fi-FI" sz="1800" dirty="0" smtClean="0"/>
              <a:t>Kansainvälinen muuttoliike jatkaa kasvuaan</a:t>
            </a:r>
          </a:p>
          <a:p>
            <a:pPr lvl="1"/>
            <a:r>
              <a:rPr lang="fi-FI" sz="1800" dirty="0" smtClean="0"/>
              <a:t>Samalla viime vuosien suuret </a:t>
            </a:r>
            <a:r>
              <a:rPr lang="fi-FI" sz="1800" dirty="0" err="1" smtClean="0"/>
              <a:t>konfiklit</a:t>
            </a:r>
            <a:r>
              <a:rPr lang="fi-FI" sz="1800" dirty="0" smtClean="0"/>
              <a:t> luovat uudenlaista muuttopaineitta Eurooppaan, mikä heijastuu myös Suomeen</a:t>
            </a:r>
          </a:p>
          <a:p>
            <a:pPr lvl="1"/>
            <a:r>
              <a:rPr lang="fi-FI" sz="1800" dirty="0" smtClean="0">
                <a:ea typeface="Calibri" pitchFamily="34" charset="0"/>
                <a:cs typeface="Arial" pitchFamily="34" charset="0"/>
              </a:rPr>
              <a:t>Jo ennen viime vuonna tapahtunutta turvapaikanhaun kasvua maahanmuutto Suomeen lisääntynyt  ja monimuotoistunut jo pitempään</a:t>
            </a:r>
            <a:r>
              <a:rPr lang="fi-FI" sz="1800" dirty="0" smtClean="0"/>
              <a:t> </a:t>
            </a:r>
          </a:p>
          <a:p>
            <a:pPr lvl="1"/>
            <a:r>
              <a:rPr lang="fi-FI" sz="1800" dirty="0" smtClean="0"/>
              <a:t>Maahanmuutto kaksinkertaistui 2000 –luvulla, pääasialliset muuttosyyt perheside, työ ja opiskelu </a:t>
            </a:r>
          </a:p>
          <a:p>
            <a:pPr lvl="1"/>
            <a:r>
              <a:rPr lang="fi-FI" sz="1800" dirty="0" err="1" smtClean="0"/>
              <a:t>Kv</a:t>
            </a:r>
            <a:r>
              <a:rPr lang="fi-FI" sz="1800" dirty="0" smtClean="0"/>
              <a:t> suojelu muodosti n. 10 prosenttia maahanmuutosta ennen nyt alkanutta turvapaikanhaun kasvua.</a:t>
            </a:r>
          </a:p>
          <a:p>
            <a:pPr lvl="1"/>
            <a:r>
              <a:rPr lang="fi-FI" sz="1800" dirty="0" smtClean="0"/>
              <a:t>Tällä hetkellä n. 220 000 ulkomaan kansalaista, ennusteiden mukaa vuonna 2020 370 000 ja </a:t>
            </a:r>
            <a:r>
              <a:rPr lang="fi-FI" sz="1800" u="sng" dirty="0" smtClean="0"/>
              <a:t>vuonna 2030 yli 0,5 milj. ulkomaan</a:t>
            </a:r>
            <a:r>
              <a:rPr lang="fi-FI" sz="1800" dirty="0" smtClean="0"/>
              <a:t> kansalaista</a:t>
            </a:r>
          </a:p>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pPr/>
              <a:t>4</a:t>
            </a:fld>
            <a:endParaRPr lang="fi-FI"/>
          </a:p>
        </p:txBody>
      </p:sp>
    </p:spTree>
    <p:extLst>
      <p:ext uri="{BB962C8B-B14F-4D97-AF65-F5344CB8AC3E}">
        <p14:creationId xmlns:p14="http://schemas.microsoft.com/office/powerpoint/2010/main" val="75868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smtClean="0"/>
              <a:t>Vuonna 2015 yhteensä 32 476 turvapaikanhakijaa,</a:t>
            </a:r>
          </a:p>
          <a:p>
            <a:pPr lvl="1"/>
            <a:r>
              <a:rPr lang="fi-FI" sz="1600" dirty="0" smtClean="0"/>
              <a:t>joista suurin osa irakilaisia (20 485), afganistanilaisia (5 214), somalialaisia (1 981) ja syyrialaisia (369)</a:t>
            </a:r>
            <a:endParaRPr lang="fi-FI" sz="1600" dirty="0" smtClean="0">
              <a:latin typeface="Aharoni" pitchFamily="2" charset="-79"/>
              <a:cs typeface="Aharoni" pitchFamily="2" charset="-79"/>
            </a:endParaRPr>
          </a:p>
          <a:p>
            <a:pPr lvl="1"/>
            <a:r>
              <a:rPr lang="fi-FI" sz="1600" dirty="0" smtClean="0"/>
              <a:t>joista 3 024 ilman huoltajaa tulleita alaikäisiä.</a:t>
            </a:r>
          </a:p>
          <a:p>
            <a:pPr lvl="1">
              <a:buNone/>
            </a:pPr>
            <a:endParaRPr lang="fi-FI" sz="1600" dirty="0" smtClean="0"/>
          </a:p>
          <a:p>
            <a:pPr marL="171438" lvl="1">
              <a:spcBef>
                <a:spcPts val="750"/>
              </a:spcBef>
            </a:pPr>
            <a:r>
              <a:rPr lang="fi-FI" sz="1800" b="1" dirty="0" smtClean="0"/>
              <a:t>SM:n arvion mukaan vuonna 2016 kansainvälisen suojelun perusteella yhteensä 7 200 myönteistä päätöstä</a:t>
            </a:r>
          </a:p>
          <a:p>
            <a:pPr lvl="1">
              <a:lnSpc>
                <a:spcPct val="100000"/>
              </a:lnSpc>
            </a:pPr>
            <a:r>
              <a:rPr lang="fi-FI" sz="1600" dirty="0" smtClean="0"/>
              <a:t>oleskeluluvan saavat turvapaikanhakijat</a:t>
            </a:r>
          </a:p>
          <a:p>
            <a:pPr lvl="1">
              <a:lnSpc>
                <a:spcPct val="100000"/>
              </a:lnSpc>
            </a:pPr>
            <a:r>
              <a:rPr lang="fi-FI" sz="1600" dirty="0" smtClean="0"/>
              <a:t>oleskeluluvan saavat EU:n sisäisinä siirtoina tulleet ja</a:t>
            </a:r>
          </a:p>
          <a:p>
            <a:pPr lvl="1">
              <a:lnSpc>
                <a:spcPct val="100000"/>
              </a:lnSpc>
            </a:pPr>
            <a:r>
              <a:rPr lang="fi-FI" sz="1600" dirty="0" smtClean="0"/>
              <a:t>kiintiöpakolaiset </a:t>
            </a:r>
          </a:p>
          <a:p>
            <a:pPr marL="171438" lvl="1">
              <a:spcBef>
                <a:spcPts val="750"/>
              </a:spcBef>
            </a:pPr>
            <a:r>
              <a:rPr lang="fi-FI" sz="1800" b="1" dirty="0" smtClean="0"/>
              <a:t>Vuoden 2017 arvio 4 500 myönteistä päätöstä</a:t>
            </a:r>
          </a:p>
          <a:p>
            <a:pPr marL="171438" lvl="1">
              <a:spcBef>
                <a:spcPts val="750"/>
              </a:spcBef>
            </a:pPr>
            <a:endParaRPr lang="fi-FI" sz="1800" b="1" dirty="0" smtClean="0"/>
          </a:p>
          <a:p>
            <a:pPr marL="171438" lvl="1">
              <a:spcBef>
                <a:spcPts val="750"/>
              </a:spcBef>
            </a:pPr>
            <a:r>
              <a:rPr lang="fi-FI" sz="1800" b="1" dirty="0" smtClean="0"/>
              <a:t>Lisäksi myönteisiä perheenyhdistämispäätöksiä vuosina 2016-2017 arviolta 1 000/vuosi</a:t>
            </a:r>
          </a:p>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pPr/>
              <a:t>5</a:t>
            </a:fld>
            <a:endParaRPr lang="fi-FI"/>
          </a:p>
        </p:txBody>
      </p:sp>
    </p:spTree>
    <p:extLst>
      <p:ext uri="{BB962C8B-B14F-4D97-AF65-F5344CB8AC3E}">
        <p14:creationId xmlns:p14="http://schemas.microsoft.com/office/powerpoint/2010/main" val="410040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pPr/>
              <a:t>6</a:t>
            </a:fld>
            <a:endParaRPr lang="fi-FI"/>
          </a:p>
        </p:txBody>
      </p:sp>
    </p:spTree>
    <p:extLst>
      <p:ext uri="{BB962C8B-B14F-4D97-AF65-F5344CB8AC3E}">
        <p14:creationId xmlns:p14="http://schemas.microsoft.com/office/powerpoint/2010/main" val="2207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pPr/>
              <a:t>21</a:t>
            </a:fld>
            <a:endParaRPr lang="fi-FI"/>
          </a:p>
        </p:txBody>
      </p:sp>
    </p:spTree>
    <p:extLst>
      <p:ext uri="{BB962C8B-B14F-4D97-AF65-F5344CB8AC3E}">
        <p14:creationId xmlns:p14="http://schemas.microsoft.com/office/powerpoint/2010/main" val="3236226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59774"/>
            <a:ext cx="6858000" cy="1790700"/>
          </a:xfrm>
        </p:spPr>
        <p:txBody>
          <a:bodyPr anchor="b"/>
          <a:lstStyle>
            <a:lvl1pPr algn="ctr">
              <a:defRPr sz="4500">
                <a:solidFill>
                  <a:schemeClr val="bg2"/>
                </a:solidFill>
              </a:defRPr>
            </a:lvl1pPr>
          </a:lstStyle>
          <a:p>
            <a:r>
              <a:rPr lang="fi-FI" smtClean="0"/>
              <a:t>Muokkaa perustyyl. napsautt.</a:t>
            </a:r>
            <a:endParaRPr lang="fi-FI" dirty="0"/>
          </a:p>
        </p:txBody>
      </p:sp>
      <p:sp>
        <p:nvSpPr>
          <p:cNvPr id="3" name="Subtitle 2"/>
          <p:cNvSpPr>
            <a:spLocks noGrp="1"/>
          </p:cNvSpPr>
          <p:nvPr>
            <p:ph type="subTitle" idx="1"/>
          </p:nvPr>
        </p:nvSpPr>
        <p:spPr>
          <a:xfrm>
            <a:off x="1143000" y="2776073"/>
            <a:ext cx="6858000" cy="675291"/>
          </a:xfrm>
        </p:spPr>
        <p:txBody>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i-FI" smtClean="0"/>
              <a:t>Muokkaa alaotsikon perustyyliä napsautt.</a:t>
            </a:r>
            <a:endParaRPr lang="fi-FI"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602" y="3928500"/>
            <a:ext cx="1596951" cy="810000"/>
          </a:xfrm>
          <a:prstGeom prst="rect">
            <a:avLst/>
          </a:prstGeom>
        </p:spPr>
      </p:pic>
      <p:sp>
        <p:nvSpPr>
          <p:cNvPr id="9" name="TextBox 8"/>
          <p:cNvSpPr txBox="1"/>
          <p:nvPr/>
        </p:nvSpPr>
        <p:spPr>
          <a:xfrm>
            <a:off x="7863843" y="5913120"/>
            <a:ext cx="184731" cy="248209"/>
          </a:xfrm>
          <a:prstGeom prst="rect">
            <a:avLst/>
          </a:prstGeom>
          <a:noFill/>
        </p:spPr>
        <p:txBody>
          <a:bodyPr wrap="none" rtlCol="0">
            <a:spAutoFit/>
          </a:bodyPr>
          <a:lstStyle/>
          <a:p>
            <a:endParaRPr lang="fi-FI" sz="1013" dirty="0"/>
          </a:p>
        </p:txBody>
      </p:sp>
      <p:sp>
        <p:nvSpPr>
          <p:cNvPr id="10" name="TextBox 9"/>
          <p:cNvSpPr txBox="1"/>
          <p:nvPr/>
        </p:nvSpPr>
        <p:spPr>
          <a:xfrm>
            <a:off x="4191003" y="5791200"/>
            <a:ext cx="184731" cy="248209"/>
          </a:xfrm>
          <a:prstGeom prst="rect">
            <a:avLst/>
          </a:prstGeom>
          <a:noFill/>
        </p:spPr>
        <p:txBody>
          <a:bodyPr wrap="none" rtlCol="0">
            <a:spAutoFit/>
          </a:bodyPr>
          <a:lstStyle/>
          <a:p>
            <a:endParaRPr lang="fi-FI" sz="1013" dirty="0"/>
          </a:p>
        </p:txBody>
      </p:sp>
    </p:spTree>
    <p:extLst>
      <p:ext uri="{BB962C8B-B14F-4D97-AF65-F5344CB8AC3E}">
        <p14:creationId xmlns:p14="http://schemas.microsoft.com/office/powerpoint/2010/main" val="2091392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97462"/>
            <a:ext cx="7203017" cy="746936"/>
          </a:xfrm>
        </p:spPr>
        <p:txBody>
          <a:bodyPr/>
          <a:lstStyle/>
          <a:p>
            <a:r>
              <a:rPr lang="fi-FI" smtClean="0"/>
              <a:t>Muokkaa perustyyl. napsautt.</a:t>
            </a:r>
            <a:endParaRPr lang="fi-FI" dirty="0"/>
          </a:p>
        </p:txBody>
      </p:sp>
      <p:sp>
        <p:nvSpPr>
          <p:cNvPr id="3" name="Content Placeholder 2"/>
          <p:cNvSpPr>
            <a:spLocks noGrp="1"/>
          </p:cNvSpPr>
          <p:nvPr>
            <p:ph idx="1"/>
          </p:nvPr>
        </p:nvSpPr>
        <p:spPr>
          <a:xfrm>
            <a:off x="628650" y="1144398"/>
            <a:ext cx="7886700" cy="3335527"/>
          </a:xfrm>
        </p:spPr>
        <p:txBody>
          <a:bodyPr/>
          <a:lstStyle>
            <a:lvl1pPr>
              <a:defRPr b="1"/>
            </a:lvl1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Footer Placeholder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472421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748">
          <p15:clr>
            <a:srgbClr val="FBAE40"/>
          </p15:clr>
        </p15:guide>
        <p15:guide id="2" pos="3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97462"/>
            <a:ext cx="7201826" cy="746936"/>
          </a:xfrm>
        </p:spPr>
        <p:txBody>
          <a:bodyPr/>
          <a:lstStyle/>
          <a:p>
            <a:r>
              <a:rPr lang="fi-FI" smtClean="0"/>
              <a:t>Muokkaa perustyyl. napsautt.</a:t>
            </a:r>
            <a:endParaRPr lang="fi-FI"/>
          </a:p>
        </p:txBody>
      </p:sp>
      <p:sp>
        <p:nvSpPr>
          <p:cNvPr id="3" name="Text Placeholder 2"/>
          <p:cNvSpPr>
            <a:spLocks noGrp="1"/>
          </p:cNvSpPr>
          <p:nvPr>
            <p:ph type="body" idx="1"/>
          </p:nvPr>
        </p:nvSpPr>
        <p:spPr>
          <a:xfrm>
            <a:off x="629842" y="1144398"/>
            <a:ext cx="3868340"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smtClean="0"/>
              <a:t>Muokkaa tekstin perustyylejä napsauttamalla</a:t>
            </a:r>
          </a:p>
        </p:txBody>
      </p:sp>
      <p:sp>
        <p:nvSpPr>
          <p:cNvPr id="4" name="Content Placeholder 3"/>
          <p:cNvSpPr>
            <a:spLocks noGrp="1"/>
          </p:cNvSpPr>
          <p:nvPr>
            <p:ph sz="half" idx="2"/>
          </p:nvPr>
        </p:nvSpPr>
        <p:spPr>
          <a:xfrm>
            <a:off x="629842" y="1715511"/>
            <a:ext cx="3868340" cy="27644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29152" y="1144398"/>
            <a:ext cx="3887391"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smtClean="0"/>
              <a:t>Muokkaa tekstin perustyylejä napsauttamalla</a:t>
            </a:r>
          </a:p>
        </p:txBody>
      </p:sp>
      <p:sp>
        <p:nvSpPr>
          <p:cNvPr id="6" name="Content Placeholder 5"/>
          <p:cNvSpPr>
            <a:spLocks noGrp="1"/>
          </p:cNvSpPr>
          <p:nvPr>
            <p:ph sz="quarter" idx="4"/>
          </p:nvPr>
        </p:nvSpPr>
        <p:spPr>
          <a:xfrm>
            <a:off x="4629152" y="1608661"/>
            <a:ext cx="3887391" cy="287126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Date Placeholder 7"/>
          <p:cNvSpPr>
            <a:spLocks noGrp="1"/>
          </p:cNvSpPr>
          <p:nvPr>
            <p:ph type="dt" sz="half" idx="10"/>
          </p:nvPr>
        </p:nvSpPr>
        <p:spPr/>
        <p:txBody>
          <a:bodyPr/>
          <a:lstStyle/>
          <a:p>
            <a:fld id="{E6F78301-0B2F-DD49-84BB-AA91E35A26A2}" type="datetime1">
              <a:rPr lang="fi-FI" smtClean="0"/>
              <a:pPr/>
              <a:t>17.2.2017</a:t>
            </a:fld>
            <a:endParaRPr lang="fi-FI" dirty="0"/>
          </a:p>
        </p:txBody>
      </p:sp>
      <p:sp>
        <p:nvSpPr>
          <p:cNvPr id="9" name="Footer Placeholder 8"/>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13" name="Slide Number Placeholder 12"/>
          <p:cNvSpPr>
            <a:spLocks noGrp="1"/>
          </p:cNvSpPr>
          <p:nvPr>
            <p:ph type="sldNum" sz="quarter" idx="12"/>
          </p:nvPr>
        </p:nvSpPr>
        <p:spPr/>
        <p:txBody>
          <a:bodyPr/>
          <a:lstStyle/>
          <a:p>
            <a:fld id="{3065C9E5-8AC3-DF4B-BA99-CB03B9370A98}" type="slidenum">
              <a:rPr lang="fi-FI" smtClean="0"/>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50931252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85" userDrawn="1">
          <p15:clr>
            <a:srgbClr val="FBAE40"/>
          </p15:clr>
        </p15:guide>
        <p15:guide id="2" orient="horz" pos="37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97462"/>
            <a:ext cx="7201826" cy="746936"/>
          </a:xfrm>
        </p:spPr>
        <p:txBody>
          <a:bodyPr/>
          <a:lstStyle/>
          <a:p>
            <a:r>
              <a:rPr lang="fi-FI" smtClean="0"/>
              <a:t>Muokkaa perustyyl. napsautt.</a:t>
            </a:r>
            <a:endParaRPr lang="fi-FI"/>
          </a:p>
        </p:txBody>
      </p:sp>
      <p:sp>
        <p:nvSpPr>
          <p:cNvPr id="3" name="Text Placeholder 2"/>
          <p:cNvSpPr>
            <a:spLocks noGrp="1"/>
          </p:cNvSpPr>
          <p:nvPr>
            <p:ph type="body" idx="1"/>
          </p:nvPr>
        </p:nvSpPr>
        <p:spPr>
          <a:xfrm>
            <a:off x="629842" y="1144398"/>
            <a:ext cx="7885508"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smtClean="0"/>
              <a:t>Muokkaa tekstin perustyylejä napsauttamalla</a:t>
            </a:r>
          </a:p>
        </p:txBody>
      </p:sp>
      <p:sp>
        <p:nvSpPr>
          <p:cNvPr id="4" name="Content Placeholder 3"/>
          <p:cNvSpPr>
            <a:spLocks noGrp="1"/>
          </p:cNvSpPr>
          <p:nvPr>
            <p:ph sz="half" idx="2"/>
          </p:nvPr>
        </p:nvSpPr>
        <p:spPr>
          <a:xfrm>
            <a:off x="629842" y="1715511"/>
            <a:ext cx="7885508" cy="27644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Date Placeholder 7"/>
          <p:cNvSpPr>
            <a:spLocks noGrp="1"/>
          </p:cNvSpPr>
          <p:nvPr>
            <p:ph type="dt" sz="half" idx="10"/>
          </p:nvPr>
        </p:nvSpPr>
        <p:spPr/>
        <p:txBody>
          <a:bodyPr/>
          <a:lstStyle/>
          <a:p>
            <a:fld id="{07485DFD-2799-7041-80D0-99A07D09A2CA}" type="datetime1">
              <a:rPr lang="fi-FI" smtClean="0"/>
              <a:pPr/>
              <a:t>17.2.2017</a:t>
            </a:fld>
            <a:endParaRPr lang="fi-FI" dirty="0"/>
          </a:p>
        </p:txBody>
      </p:sp>
      <p:sp>
        <p:nvSpPr>
          <p:cNvPr id="9" name="Footer Placeholder 8"/>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13" name="Slide Number Placeholder 12"/>
          <p:cNvSpPr>
            <a:spLocks noGrp="1"/>
          </p:cNvSpPr>
          <p:nvPr>
            <p:ph type="sldNum" sz="quarter" idx="12"/>
          </p:nvPr>
        </p:nvSpPr>
        <p:spPr/>
        <p:txBody>
          <a:bodyPr/>
          <a:lstStyle/>
          <a:p>
            <a:fld id="{3065C9E5-8AC3-DF4B-BA99-CB03B9370A98}" type="slidenum">
              <a:rPr lang="fi-FI" smtClean="0"/>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31734723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85">
          <p15:clr>
            <a:srgbClr val="FBAE40"/>
          </p15:clr>
        </p15:guide>
        <p15:guide id="2" orient="horz" pos="37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5218D1-828F-624F-B233-BF7AD71CC7E8}" type="datetime1">
              <a:rPr lang="fi-FI" smtClean="0"/>
              <a:pPr/>
              <a:t>17.2.2017</a:t>
            </a:fld>
            <a:endParaRPr lang="fi-FI" dirty="0"/>
          </a:p>
        </p:txBody>
      </p:sp>
      <p:sp>
        <p:nvSpPr>
          <p:cNvPr id="6" name="Footer Placeholder 5"/>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7" name="Slide Number Placeholder 6"/>
          <p:cNvSpPr>
            <a:spLocks noGrp="1"/>
          </p:cNvSpPr>
          <p:nvPr>
            <p:ph type="sldNum" sz="quarter" idx="12"/>
          </p:nvPr>
        </p:nvSpPr>
        <p:spPr/>
        <p:txBody>
          <a:bodyPr/>
          <a:lstStyle/>
          <a:p>
            <a:fld id="{1B5C75AB-37F2-194C-B2B6-38235384CF06}" type="slidenum">
              <a:rPr lang="fi-FI" smtClean="0"/>
              <a:pPr/>
              <a:t>‹#›</a:t>
            </a:fld>
            <a:endParaRPr lang="fi-FI"/>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0435909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accent1"/>
        </a:solidFill>
        <a:effectLst/>
      </p:bgPr>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3155096" y="446728"/>
            <a:ext cx="2834250" cy="4254545"/>
          </a:xfrm>
          <a:prstGeom prst="rect">
            <a:avLst/>
          </a:prstGeom>
        </p:spPr>
      </p:pic>
      <p:sp>
        <p:nvSpPr>
          <p:cNvPr id="22" name="Text Placeholder 21"/>
          <p:cNvSpPr>
            <a:spLocks noGrp="1"/>
          </p:cNvSpPr>
          <p:nvPr>
            <p:ph type="body" sz="quarter" idx="10"/>
          </p:nvPr>
        </p:nvSpPr>
        <p:spPr>
          <a:xfrm>
            <a:off x="2116932" y="1134665"/>
            <a:ext cx="4910137" cy="2692401"/>
          </a:xfrm>
        </p:spPr>
        <p:txBody>
          <a:bodyPr lIns="90000" anchor="ctr" anchorCtr="1">
            <a:noAutofit/>
          </a:bodyPr>
          <a:lstStyle>
            <a:lvl1pPr marL="0" indent="0" algn="ctr">
              <a:buNone/>
              <a:defRPr sz="4400" baseline="0">
                <a:solidFill>
                  <a:schemeClr val="bg2"/>
                </a:solidFill>
              </a:defRPr>
            </a:lvl1pPr>
          </a:lstStyle>
          <a:p>
            <a:pPr lvl="0"/>
            <a:r>
              <a:rPr lang="fi-FI" smtClean="0"/>
              <a:t>Muokkaa tekstin perustyylejä napsauttamalla</a:t>
            </a:r>
          </a:p>
        </p:txBody>
      </p:sp>
    </p:spTree>
    <p:extLst>
      <p:ext uri="{BB962C8B-B14F-4D97-AF65-F5344CB8AC3E}">
        <p14:creationId xmlns:p14="http://schemas.microsoft.com/office/powerpoint/2010/main" val="12780111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783500"/>
            <a:ext cx="9144000" cy="3600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Placeholder 1"/>
          <p:cNvSpPr>
            <a:spLocks noGrp="1"/>
          </p:cNvSpPr>
          <p:nvPr>
            <p:ph type="title"/>
          </p:nvPr>
        </p:nvSpPr>
        <p:spPr>
          <a:xfrm>
            <a:off x="628650" y="397462"/>
            <a:ext cx="7886700" cy="746936"/>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3" name="Text Placeholder 2"/>
          <p:cNvSpPr>
            <a:spLocks noGrp="1"/>
          </p:cNvSpPr>
          <p:nvPr>
            <p:ph type="body" idx="1"/>
          </p:nvPr>
        </p:nvSpPr>
        <p:spPr>
          <a:xfrm>
            <a:off x="628650" y="1144398"/>
            <a:ext cx="7886700" cy="3335527"/>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2"/>
          </p:nvPr>
        </p:nvSpPr>
        <p:spPr>
          <a:xfrm>
            <a:off x="7271453" y="4886212"/>
            <a:ext cx="703447" cy="154577"/>
          </a:xfrm>
          <a:prstGeom prst="rect">
            <a:avLst/>
          </a:prstGeom>
        </p:spPr>
        <p:txBody>
          <a:bodyPr vert="horz" lIns="91440" tIns="45720" rIns="91440" bIns="45720" rtlCol="0" anchor="ctr"/>
          <a:lstStyle>
            <a:lvl1pPr algn="r">
              <a:defRPr sz="800">
                <a:solidFill>
                  <a:schemeClr val="bg2"/>
                </a:solidFill>
              </a:defRPr>
            </a:lvl1pPr>
          </a:lstStyle>
          <a:p>
            <a:fld id="{3F2DB349-D844-F140-BD48-943C54C28848}" type="datetime1">
              <a:rPr lang="fi-FI" smtClean="0"/>
              <a:pPr/>
              <a:t>17.2.2017</a:t>
            </a:fld>
            <a:endParaRPr lang="fi-FI" dirty="0"/>
          </a:p>
        </p:txBody>
      </p:sp>
      <p:sp>
        <p:nvSpPr>
          <p:cNvPr id="5" name="Footer Placeholder 4"/>
          <p:cNvSpPr>
            <a:spLocks noGrp="1"/>
          </p:cNvSpPr>
          <p:nvPr>
            <p:ph type="ftr" sz="quarter" idx="3"/>
          </p:nvPr>
        </p:nvSpPr>
        <p:spPr>
          <a:xfrm>
            <a:off x="628650" y="4886212"/>
            <a:ext cx="3080611" cy="154577"/>
          </a:xfrm>
          <a:prstGeom prst="rect">
            <a:avLst/>
          </a:prstGeom>
        </p:spPr>
        <p:txBody>
          <a:bodyPr vert="horz" lIns="91440" tIns="45720" rIns="91440" bIns="45720" rtlCol="0" anchor="ctr"/>
          <a:lstStyle>
            <a:lvl1pPr algn="l">
              <a:defRPr sz="800" b="0">
                <a:solidFill>
                  <a:schemeClr val="bg2"/>
                </a:solidFill>
              </a:defRPr>
            </a:lvl1pPr>
          </a:lstStyle>
          <a:p>
            <a:r>
              <a:rPr lang="fi-FI" dirty="0" smtClean="0"/>
              <a:t>Työ- ja elinkeinoministeriö </a:t>
            </a:r>
            <a:r>
              <a:rPr lang="bg-BG" dirty="0" smtClean="0"/>
              <a:t>•</a:t>
            </a:r>
            <a:r>
              <a:rPr lang="fi-FI" dirty="0" smtClean="0"/>
              <a:t> </a:t>
            </a:r>
            <a:r>
              <a:rPr lang="fi-FI" dirty="0" err="1" smtClean="0"/>
              <a:t>www.tem.fi</a:t>
            </a:r>
            <a:endParaRPr lang="fi-FI" dirty="0"/>
          </a:p>
        </p:txBody>
      </p:sp>
      <p:sp>
        <p:nvSpPr>
          <p:cNvPr id="6" name="Slide Number Placeholder 5"/>
          <p:cNvSpPr>
            <a:spLocks noGrp="1"/>
          </p:cNvSpPr>
          <p:nvPr>
            <p:ph type="sldNum" sz="quarter" idx="4"/>
          </p:nvPr>
        </p:nvSpPr>
        <p:spPr>
          <a:xfrm>
            <a:off x="7976152" y="4886212"/>
            <a:ext cx="538239" cy="154577"/>
          </a:xfrm>
          <a:prstGeom prst="rect">
            <a:avLst/>
          </a:prstGeom>
        </p:spPr>
        <p:txBody>
          <a:bodyPr vert="horz" lIns="91440" tIns="45720" rIns="91440" bIns="45720" rtlCol="0" anchor="ctr"/>
          <a:lstStyle>
            <a:lvl1pPr algn="r">
              <a:defRPr sz="900" b="1">
                <a:solidFill>
                  <a:schemeClr val="bg2"/>
                </a:solidFill>
              </a:defRPr>
            </a:lvl1pPr>
          </a:lstStyle>
          <a:p>
            <a:fld id="{3065C9E5-8AC3-DF4B-BA99-CB03B9370A98}" type="slidenum">
              <a:rPr lang="fi-FI" smtClean="0"/>
              <a:pPr/>
              <a:t>‹#›</a:t>
            </a:fld>
            <a:endParaRPr lang="fi-FI"/>
          </a:p>
        </p:txBody>
      </p:sp>
    </p:spTree>
    <p:extLst>
      <p:ext uri="{BB962C8B-B14F-4D97-AF65-F5344CB8AC3E}">
        <p14:creationId xmlns:p14="http://schemas.microsoft.com/office/powerpoint/2010/main" val="1873662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77" r:id="rId5"/>
    <p:sldLayoutId id="2147483680" r:id="rId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a:buChar char="•"/>
        <a:defRPr sz="1650" b="1"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4pPr>
      <a:lvl5pPr marL="1542974"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info-lango.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kotouttaminen.fi/"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alpo.netum.fi/login.php"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GB" dirty="0" err="1" smtClean="0"/>
              <a:t>Maahanmuuttajien</a:t>
            </a:r>
            <a:r>
              <a:rPr lang="en-GB" dirty="0" smtClean="0"/>
              <a:t> </a:t>
            </a:r>
            <a:r>
              <a:rPr lang="en-GB" dirty="0" err="1" smtClean="0"/>
              <a:t>ohjaus</a:t>
            </a:r>
            <a:r>
              <a:rPr lang="en-GB" dirty="0" smtClean="0"/>
              <a:t> – </a:t>
            </a:r>
            <a:r>
              <a:rPr lang="en-GB" dirty="0" err="1" smtClean="0"/>
              <a:t>ja</a:t>
            </a:r>
            <a:r>
              <a:rPr lang="en-GB" dirty="0" smtClean="0"/>
              <a:t> </a:t>
            </a:r>
            <a:r>
              <a:rPr lang="en-GB" dirty="0" err="1" smtClean="0"/>
              <a:t>neuvonta</a:t>
            </a:r>
            <a:endParaRPr lang="en-GB" dirty="0"/>
          </a:p>
        </p:txBody>
      </p:sp>
      <p:sp>
        <p:nvSpPr>
          <p:cNvPr id="3" name="Alaotsikko 2"/>
          <p:cNvSpPr>
            <a:spLocks noGrp="1"/>
          </p:cNvSpPr>
          <p:nvPr>
            <p:ph type="subTitle" idx="1"/>
          </p:nvPr>
        </p:nvSpPr>
        <p:spPr/>
        <p:txBody>
          <a:bodyPr/>
          <a:lstStyle/>
          <a:p>
            <a:r>
              <a:rPr lang="en-GB" dirty="0" smtClean="0"/>
              <a:t>ELO –</a:t>
            </a:r>
            <a:r>
              <a:rPr lang="en-GB" dirty="0" err="1" smtClean="0"/>
              <a:t>ryhmä</a:t>
            </a:r>
            <a:r>
              <a:rPr lang="en-GB" dirty="0" smtClean="0"/>
              <a:t> 9.2.2017</a:t>
            </a:r>
            <a:endParaRPr lang="en-GB" dirty="0"/>
          </a:p>
        </p:txBody>
      </p:sp>
    </p:spTree>
    <p:extLst>
      <p:ext uri="{BB962C8B-B14F-4D97-AF65-F5344CB8AC3E}">
        <p14:creationId xmlns:p14="http://schemas.microsoft.com/office/powerpoint/2010/main" val="27216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10</a:t>
            </a:fld>
            <a:endParaRPr lang="fi-FI"/>
          </a:p>
        </p:txBody>
      </p:sp>
      <p:sp>
        <p:nvSpPr>
          <p:cNvPr id="5" name="Rectangle 2"/>
          <p:cNvSpPr>
            <a:spLocks noChangeArrowheads="1"/>
          </p:cNvSpPr>
          <p:nvPr/>
        </p:nvSpPr>
        <p:spPr bwMode="auto">
          <a:xfrm>
            <a:off x="598870" y="1049065"/>
            <a:ext cx="70839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mj-lt"/>
                <a:ea typeface="Calibri" pitchFamily="34" charset="0"/>
                <a:cs typeface="Times New Roman" pitchFamily="18" charset="0"/>
              </a:rPr>
              <a:t>Kotoutumisen alkuvaiheen palveluprosessi koostuu neljästä osasta:</a:t>
            </a:r>
            <a:endParaRPr kumimoji="0" lang="fi-FI" altLang="fi-FI" sz="1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Kaaviokuva 5"/>
          <p:cNvGraphicFramePr/>
          <p:nvPr>
            <p:extLst>
              <p:ext uri="{D42A27DB-BD31-4B8C-83A1-F6EECF244321}">
                <p14:modId xmlns:p14="http://schemas.microsoft.com/office/powerpoint/2010/main" val="3794723178"/>
              </p:ext>
            </p:extLst>
          </p:nvPr>
        </p:nvGraphicFramePr>
        <p:xfrm>
          <a:off x="634632" y="1856128"/>
          <a:ext cx="5647055" cy="315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ChangeArrowheads="1"/>
          </p:cNvSpPr>
          <p:nvPr/>
        </p:nvSpPr>
        <p:spPr bwMode="auto">
          <a:xfrm>
            <a:off x="0" y="882020"/>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i-FI" altLang="fi-FI"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uorakulmio 7"/>
          <p:cNvSpPr/>
          <p:nvPr/>
        </p:nvSpPr>
        <p:spPr>
          <a:xfrm>
            <a:off x="545911" y="2479755"/>
            <a:ext cx="8215952" cy="830997"/>
          </a:xfrm>
          <a:prstGeom prst="rect">
            <a:avLst/>
          </a:prstGeom>
        </p:spPr>
        <p:txBody>
          <a:bodyPr wrap="square">
            <a:spAutoFit/>
          </a:bodyPr>
          <a:lstStyle/>
          <a:p>
            <a:pPr marL="285750" lvl="0" indent="-285750" defTabSz="914400" fontAlgn="base">
              <a:spcBef>
                <a:spcPct val="0"/>
              </a:spcBef>
              <a:spcAft>
                <a:spcPct val="0"/>
              </a:spcAft>
              <a:buFontTx/>
              <a:buChar char="-"/>
            </a:pPr>
            <a:r>
              <a:rPr lang="fi-FI" altLang="fi-FI" sz="1600" dirty="0" smtClean="0">
                <a:latin typeface="Calibri" pitchFamily="34" charset="0"/>
                <a:ea typeface="Calibri" pitchFamily="34" charset="0"/>
                <a:cs typeface="Times New Roman" pitchFamily="18" charset="0"/>
              </a:rPr>
              <a:t>Kotoutumislain mukaan päävastuussa TE –toimisto ja kunta, ohjaus- ja neuvontavelvoite myös muilla viranomaisilla</a:t>
            </a:r>
          </a:p>
          <a:p>
            <a:pPr marL="285750" lvl="0" indent="-285750" defTabSz="914400" fontAlgn="base">
              <a:spcBef>
                <a:spcPct val="0"/>
              </a:spcBef>
              <a:spcAft>
                <a:spcPct val="0"/>
              </a:spcAft>
              <a:buFontTx/>
              <a:buChar char="-"/>
            </a:pPr>
            <a:r>
              <a:rPr lang="fi-FI" altLang="fi-FI" sz="1600" dirty="0" smtClean="0">
                <a:latin typeface="Calibri" pitchFamily="34" charset="0"/>
                <a:ea typeface="Calibri" pitchFamily="34" charset="0"/>
                <a:cs typeface="Times New Roman" pitchFamily="18" charset="0"/>
              </a:rPr>
              <a:t>Ohjaus ja neuvonta kulkevat ”käsi kädessä”</a:t>
            </a:r>
          </a:p>
        </p:txBody>
      </p:sp>
      <p:sp>
        <p:nvSpPr>
          <p:cNvPr id="9" name="Tekstiruutu 8"/>
          <p:cNvSpPr txBox="1"/>
          <p:nvPr/>
        </p:nvSpPr>
        <p:spPr>
          <a:xfrm>
            <a:off x="320723" y="291265"/>
            <a:ext cx="6837528" cy="461665"/>
          </a:xfrm>
          <a:prstGeom prst="rect">
            <a:avLst/>
          </a:prstGeom>
          <a:noFill/>
        </p:spPr>
        <p:txBody>
          <a:bodyPr wrap="square" rtlCol="0">
            <a:spAutoFit/>
          </a:bodyPr>
          <a:lstStyle/>
          <a:p>
            <a:pPr algn="ctr"/>
            <a:r>
              <a:rPr lang="fi-FI" sz="2400" b="1" dirty="0" smtClean="0">
                <a:solidFill>
                  <a:schemeClr val="accent1">
                    <a:lumMod val="90000"/>
                    <a:lumOff val="10000"/>
                  </a:schemeClr>
                </a:solidFill>
              </a:rPr>
              <a:t>Kotoutumislain mukainen palveluprosessi</a:t>
            </a:r>
          </a:p>
        </p:txBody>
      </p:sp>
    </p:spTree>
    <p:extLst>
      <p:ext uri="{BB962C8B-B14F-4D97-AF65-F5344CB8AC3E}">
        <p14:creationId xmlns:p14="http://schemas.microsoft.com/office/powerpoint/2010/main" val="197023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11</a:t>
            </a:fld>
            <a:endParaRPr lang="fi-FI"/>
          </a:p>
        </p:txBody>
      </p:sp>
      <p:sp>
        <p:nvSpPr>
          <p:cNvPr id="5" name="Tekstiruutu 4"/>
          <p:cNvSpPr txBox="1"/>
          <p:nvPr/>
        </p:nvSpPr>
        <p:spPr>
          <a:xfrm>
            <a:off x="484495" y="308254"/>
            <a:ext cx="7601804" cy="461665"/>
          </a:xfrm>
          <a:prstGeom prst="rect">
            <a:avLst/>
          </a:prstGeom>
          <a:noFill/>
        </p:spPr>
        <p:txBody>
          <a:bodyPr wrap="square" rtlCol="0">
            <a:spAutoFit/>
          </a:bodyPr>
          <a:lstStyle/>
          <a:p>
            <a:pPr algn="ctr"/>
            <a:r>
              <a:rPr lang="fi-FI" sz="2400" b="1" dirty="0" smtClean="0">
                <a:solidFill>
                  <a:schemeClr val="accent1">
                    <a:lumMod val="90000"/>
                    <a:lumOff val="10000"/>
                  </a:schemeClr>
                </a:solidFill>
              </a:rPr>
              <a:t>Ohjaus ja neuvonta</a:t>
            </a:r>
          </a:p>
        </p:txBody>
      </p:sp>
      <p:sp>
        <p:nvSpPr>
          <p:cNvPr id="6" name="Tekstiruutu 5"/>
          <p:cNvSpPr txBox="1"/>
          <p:nvPr/>
        </p:nvSpPr>
        <p:spPr>
          <a:xfrm>
            <a:off x="359854" y="914395"/>
            <a:ext cx="8175009" cy="3462486"/>
          </a:xfrm>
          <a:prstGeom prst="rect">
            <a:avLst/>
          </a:prstGeom>
          <a:noFill/>
        </p:spPr>
        <p:txBody>
          <a:bodyPr wrap="square" rtlCol="0">
            <a:spAutoFit/>
          </a:bodyPr>
          <a:lstStyle/>
          <a:p>
            <a:pPr marL="285750" indent="-285750">
              <a:buFont typeface="Arial" panose="020B0604020202020204" pitchFamily="34" charset="0"/>
              <a:buChar char="•"/>
            </a:pPr>
            <a:r>
              <a:rPr lang="fi-FI" dirty="0"/>
              <a:t>Kotoutumislaki uudistetaan vastaamaan maakuntauudistuksen tuomia muutoksia viranomaisten vastuisiin</a:t>
            </a:r>
          </a:p>
          <a:p>
            <a:pPr marL="628650" lvl="1" indent="-285750">
              <a:buFont typeface="Arial" panose="020B0604020202020204" pitchFamily="34" charset="0"/>
              <a:buChar char="•"/>
            </a:pPr>
            <a:r>
              <a:rPr lang="fi-FI" dirty="0" smtClean="0"/>
              <a:t>Aikataulu: Lausuntokierros keväällä 2017, eduskuntaan syksyllä 2017. Maakunnat aloittavat toimintansa 2019.</a:t>
            </a:r>
          </a:p>
          <a:p>
            <a:pPr marL="628650" lvl="1" indent="-285750">
              <a:buFont typeface="Arial" panose="020B0604020202020204" pitchFamily="34" charset="0"/>
              <a:buChar char="•"/>
            </a:pPr>
            <a:r>
              <a:rPr lang="fi-FI" dirty="0" smtClean="0"/>
              <a:t>TE </a:t>
            </a:r>
            <a:r>
              <a:rPr lang="fi-FI" dirty="0"/>
              <a:t>–palvelusta </a:t>
            </a:r>
            <a:r>
              <a:rPr lang="fi-FI" dirty="0" smtClean="0"/>
              <a:t>kasvupalvelu, ”kilpailullinen” palveluiden järjestämistapa</a:t>
            </a:r>
            <a:endParaRPr lang="fi-FI" dirty="0"/>
          </a:p>
          <a:p>
            <a:pPr marL="628650" lvl="1" indent="-285750">
              <a:buFont typeface="Arial" panose="020B0604020202020204" pitchFamily="34" charset="0"/>
              <a:buChar char="•"/>
            </a:pPr>
            <a:r>
              <a:rPr lang="fi-FI" dirty="0"/>
              <a:t>SOTE –palvelut siirtyvät maakunnan järjestämisvastuulle (monissa kunnissa </a:t>
            </a:r>
            <a:r>
              <a:rPr lang="fi-FI" dirty="0" smtClean="0"/>
              <a:t>sosiaalihuollolla iso rooli kunnan maahanmuuttajien </a:t>
            </a:r>
            <a:r>
              <a:rPr lang="fi-FI" dirty="0"/>
              <a:t>alkuvaiheen palveluiden järjestämisestä)</a:t>
            </a:r>
          </a:p>
          <a:p>
            <a:pPr marL="628650" lvl="1" indent="-285750">
              <a:buFont typeface="Arial" panose="020B0604020202020204" pitchFamily="34" charset="0"/>
              <a:buChar char="•"/>
            </a:pPr>
            <a:r>
              <a:rPr lang="fi-FI" dirty="0"/>
              <a:t>Maakunta ja kunta jatkossa keskeiset toimijat maahanmuuttajien ohjauksen ja neuvonnan järjestämisessä</a:t>
            </a:r>
          </a:p>
          <a:p>
            <a:pPr lvl="1"/>
            <a:endParaRPr lang="fi-FI" dirty="0"/>
          </a:p>
          <a:p>
            <a:pPr marL="285750" indent="-285750">
              <a:buFont typeface="Arial" panose="020B0604020202020204" pitchFamily="34" charset="0"/>
              <a:buChar char="•"/>
            </a:pPr>
            <a:r>
              <a:rPr lang="fi-FI" sz="1400" dirty="0"/>
              <a:t>Palveluiden järjestäminen </a:t>
            </a:r>
            <a:r>
              <a:rPr lang="fi-FI" sz="1400" dirty="0" err="1"/>
              <a:t>monitoimijaisessa</a:t>
            </a:r>
            <a:r>
              <a:rPr lang="fi-FI" sz="1400" dirty="0"/>
              <a:t> mallissa, jossa on mukana sekä julkisen ja kolmannen sektorin toimijoita sekä yrityksiä -&gt; </a:t>
            </a:r>
            <a:r>
              <a:rPr lang="fi-FI" sz="1400" dirty="0" smtClean="0"/>
              <a:t>verkostomaisen yhteistyön ja ohjauksen merkitys</a:t>
            </a:r>
            <a:endParaRPr lang="fi-FI" sz="1400" dirty="0"/>
          </a:p>
          <a:p>
            <a:pPr marL="285750" indent="-285750">
              <a:buFont typeface="Arial" panose="020B0604020202020204" pitchFamily="34" charset="0"/>
              <a:buChar char="•"/>
            </a:pPr>
            <a:r>
              <a:rPr lang="fi-FI" sz="1400" dirty="0"/>
              <a:t>Maahanmuuttaja-asiakkaiden nopeasti tapahtuva ohjaus sekä kunnan että kasvupalveluiden piiriin on tärkeää. E</a:t>
            </a:r>
            <a:r>
              <a:rPr lang="fi-FI" sz="1400" dirty="0" smtClean="0"/>
              <a:t>dellytyksenä </a:t>
            </a:r>
            <a:r>
              <a:rPr lang="fi-FI" sz="1400" dirty="0"/>
              <a:t>ovat toimivat </a:t>
            </a:r>
            <a:r>
              <a:rPr lang="fi-FI" sz="1400" dirty="0" smtClean="0"/>
              <a:t>yhteistyörakenteet.</a:t>
            </a:r>
            <a:endParaRPr lang="fi-FI" sz="1400" dirty="0"/>
          </a:p>
          <a:p>
            <a:pPr marL="285750" indent="-285750">
              <a:buFont typeface="Arial" panose="020B0604020202020204" pitchFamily="34" charset="0"/>
              <a:buChar char="•"/>
            </a:pPr>
            <a:r>
              <a:rPr lang="fi-FI" sz="1400" dirty="0" smtClean="0"/>
              <a:t>Kotoutujien palvelut usein eritetty TE –toimistoissa maahanmuuttajien muista palveluista</a:t>
            </a:r>
            <a:r>
              <a:rPr lang="fi-FI" sz="1400" dirty="0"/>
              <a:t> </a:t>
            </a:r>
            <a:r>
              <a:rPr lang="fi-FI" sz="1400" dirty="0" smtClean="0"/>
              <a:t>(erityisosaaminen),</a:t>
            </a:r>
            <a:r>
              <a:rPr lang="fi-FI" sz="1400" dirty="0"/>
              <a:t> </a:t>
            </a:r>
            <a:r>
              <a:rPr lang="fi-FI" sz="1400" dirty="0" smtClean="0"/>
              <a:t>ratkaistava miten jatkossa</a:t>
            </a:r>
          </a:p>
        </p:txBody>
      </p:sp>
    </p:spTree>
    <p:extLst>
      <p:ext uri="{BB962C8B-B14F-4D97-AF65-F5344CB8AC3E}">
        <p14:creationId xmlns:p14="http://schemas.microsoft.com/office/powerpoint/2010/main" val="626928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12</a:t>
            </a:fld>
            <a:endParaRPr lang="fi-FI"/>
          </a:p>
        </p:txBody>
      </p:sp>
      <p:sp>
        <p:nvSpPr>
          <p:cNvPr id="5" name="Suorakulmio 4"/>
          <p:cNvSpPr/>
          <p:nvPr/>
        </p:nvSpPr>
        <p:spPr>
          <a:xfrm>
            <a:off x="409433" y="787007"/>
            <a:ext cx="8104958" cy="3962623"/>
          </a:xfrm>
          <a:prstGeom prst="rect">
            <a:avLst/>
          </a:prstGeom>
        </p:spPr>
        <p:txBody>
          <a:bodyPr wrap="square">
            <a:spAutoFit/>
          </a:bodyPr>
          <a:lstStyle/>
          <a:p>
            <a:pPr marL="285750" indent="-285750">
              <a:buFont typeface="Arial" panose="020B0604020202020204" pitchFamily="34" charset="0"/>
              <a:buChar char="•"/>
            </a:pPr>
            <a:r>
              <a:rPr lang="fi-FI" sz="1400" dirty="0"/>
              <a:t>Maahanmuuttajien neuvontapalveluja järjestään kunnissa eri tavoilla:</a:t>
            </a:r>
          </a:p>
          <a:p>
            <a:pPr marL="628650" lvl="1" indent="-285750">
              <a:buFont typeface="Arial" panose="020B0604020202020204" pitchFamily="34" charset="0"/>
              <a:buChar char="•"/>
            </a:pPr>
            <a:r>
              <a:rPr lang="fi-FI" sz="1400" dirty="0"/>
              <a:t>Eri kieliryhmiin kuuluvat neuvojat toimivat osana kaupungin yleistä asukasneuvontaa (esim. Helsinki). </a:t>
            </a:r>
          </a:p>
          <a:p>
            <a:pPr marL="628650" lvl="1" indent="-285750">
              <a:buFont typeface="Arial" panose="020B0604020202020204" pitchFamily="34" charset="0"/>
              <a:buChar char="•"/>
            </a:pPr>
            <a:r>
              <a:rPr lang="fi-FI" sz="1400" dirty="0"/>
              <a:t>Kaupunki hankkii monikielistä neuvontaa ostopalveluna maahanmuuttajajärjestöiltä ja koordinoi toimintaa (esim. Tampere ja Turku).</a:t>
            </a:r>
          </a:p>
          <a:p>
            <a:pPr marL="628650" lvl="1" indent="-285750">
              <a:buFont typeface="Arial" panose="020B0604020202020204" pitchFamily="34" charset="0"/>
              <a:buChar char="•"/>
            </a:pPr>
            <a:r>
              <a:rPr lang="fi-FI" sz="1400" dirty="0"/>
              <a:t>Kunnassa toimiva </a:t>
            </a:r>
            <a:r>
              <a:rPr lang="fi-FI" sz="1400" dirty="0" err="1"/>
              <a:t>monikulttuurikeskus</a:t>
            </a:r>
            <a:r>
              <a:rPr lang="fi-FI" sz="1400" dirty="0"/>
              <a:t> koordinoi monikielistä neuvontaa (esim. Oulu, Jyväskylä).</a:t>
            </a:r>
          </a:p>
          <a:p>
            <a:pPr marL="628650" lvl="1" indent="-285750">
              <a:buFont typeface="Arial" panose="020B0604020202020204" pitchFamily="34" charset="0"/>
              <a:buChar char="•"/>
            </a:pPr>
            <a:r>
              <a:rPr lang="fi-FI" sz="1400" dirty="0"/>
              <a:t>Kiertävä maahanmuuttajaneuvoja antaa neuvontaa useissa kunnissa. Kulut jaetaan kuntien kesken suhteessa väestöpohjaan. Toimii hyvin pienissä kunnissa (esim. Iisalmi ja Ylä-Savo).</a:t>
            </a:r>
          </a:p>
          <a:p>
            <a:pPr marL="628650" lvl="1" indent="-285750">
              <a:buFont typeface="Arial" panose="020B0604020202020204" pitchFamily="34" charset="0"/>
              <a:buChar char="•"/>
            </a:pPr>
            <a:r>
              <a:rPr lang="fi-FI" sz="1400" dirty="0"/>
              <a:t>Chat-pohjainen neuvonta tarjoaa asiakkaille opastusta lyhyissä ja selkeissä asioissa (Helsinki).</a:t>
            </a:r>
          </a:p>
          <a:p>
            <a:pPr marL="285750" indent="-285750">
              <a:buFont typeface="Arial" panose="020B0604020202020204" pitchFamily="34" charset="0"/>
              <a:buChar char="•"/>
            </a:pPr>
            <a:r>
              <a:rPr lang="fi-FI" sz="1400" dirty="0"/>
              <a:t>Läheskään kaikki kunnat eivät vielä järjestä vakiintuneita erikielisiä neuvontapalveluita</a:t>
            </a:r>
          </a:p>
          <a:p>
            <a:pPr marL="285750" indent="-285750">
              <a:buFont typeface="Arial" panose="020B0604020202020204" pitchFamily="34" charset="0"/>
              <a:buChar char="•"/>
            </a:pPr>
            <a:r>
              <a:rPr lang="fi-FI" sz="1400" dirty="0"/>
              <a:t>Hankerahoitteinen </a:t>
            </a:r>
            <a:r>
              <a:rPr lang="fi-FI" sz="1400" dirty="0" smtClean="0"/>
              <a:t>kehittäminen -&gt; pysyvä </a:t>
            </a:r>
            <a:r>
              <a:rPr lang="fi-FI" sz="1400" dirty="0"/>
              <a:t>rahoitus?</a:t>
            </a:r>
          </a:p>
          <a:p>
            <a:pPr marL="285750" indent="-285750">
              <a:buFont typeface="Arial" panose="020B0604020202020204" pitchFamily="34" charset="0"/>
              <a:buChar char="•"/>
            </a:pPr>
            <a:r>
              <a:rPr lang="fi-FI" sz="1400" dirty="0"/>
              <a:t>Asiakkaat haluavat eniten neuvoja seuraavista asioista: oleskeluluvat, rekisteröityminen, kansalaisuuden saaminen, työllistyminen, asuminen, suomalainen sosiaaliturva, viranomaisten päätökset ja kunnalliset palvelut. </a:t>
            </a:r>
          </a:p>
          <a:p>
            <a:pPr marL="285750" indent="-285750">
              <a:buFont typeface="Arial" panose="020B0604020202020204" pitchFamily="34" charset="0"/>
              <a:buChar char="•"/>
            </a:pPr>
            <a:r>
              <a:rPr lang="fi-FI" sz="1400" dirty="0"/>
              <a:t>Valtakunnallinen yhteismitallisuus, tavoitettavuus ja vaikuttavuus</a:t>
            </a:r>
          </a:p>
          <a:p>
            <a:pPr marL="285750" indent="-285750">
              <a:buFontTx/>
              <a:buChar char="-"/>
            </a:pPr>
            <a:endParaRPr lang="fi-FI" dirty="0"/>
          </a:p>
        </p:txBody>
      </p:sp>
      <p:sp>
        <p:nvSpPr>
          <p:cNvPr id="6" name="Tekstiruutu 5"/>
          <p:cNvSpPr txBox="1"/>
          <p:nvPr/>
        </p:nvSpPr>
        <p:spPr>
          <a:xfrm>
            <a:off x="552734" y="245660"/>
            <a:ext cx="7554036" cy="461665"/>
          </a:xfrm>
          <a:prstGeom prst="rect">
            <a:avLst/>
          </a:prstGeom>
          <a:noFill/>
        </p:spPr>
        <p:txBody>
          <a:bodyPr wrap="square" rtlCol="0">
            <a:spAutoFit/>
          </a:bodyPr>
          <a:lstStyle/>
          <a:p>
            <a:pPr algn="ctr"/>
            <a:r>
              <a:rPr lang="fi-FI" sz="2400" b="1" dirty="0">
                <a:solidFill>
                  <a:schemeClr val="accent1">
                    <a:lumMod val="90000"/>
                    <a:lumOff val="10000"/>
                  </a:schemeClr>
                </a:solidFill>
              </a:rPr>
              <a:t>Ohjaus ja neuvonta </a:t>
            </a:r>
          </a:p>
        </p:txBody>
      </p:sp>
    </p:spTree>
    <p:extLst>
      <p:ext uri="{BB962C8B-B14F-4D97-AF65-F5344CB8AC3E}">
        <p14:creationId xmlns:p14="http://schemas.microsoft.com/office/powerpoint/2010/main" val="3401180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521726" y="1134665"/>
            <a:ext cx="5807122" cy="2692401"/>
          </a:xfrm>
        </p:spPr>
        <p:txBody>
          <a:bodyPr/>
          <a:lstStyle/>
          <a:p>
            <a:r>
              <a:rPr lang="fi-FI" dirty="0"/>
              <a:t>Valtion kotouttamisohjelma </a:t>
            </a:r>
            <a:r>
              <a:rPr lang="fi-FI" dirty="0" smtClean="0"/>
              <a:t>2016-2019 </a:t>
            </a:r>
            <a:endParaRPr lang="fi-FI" dirty="0"/>
          </a:p>
          <a:p>
            <a:endParaRPr lang="fi-FI" dirty="0"/>
          </a:p>
        </p:txBody>
      </p:sp>
    </p:spTree>
    <p:extLst>
      <p:ext uri="{BB962C8B-B14F-4D97-AF65-F5344CB8AC3E}">
        <p14:creationId xmlns:p14="http://schemas.microsoft.com/office/powerpoint/2010/main" val="1943127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Valtion kotouttamisohjelma 2016-2019  (ja hallituksen toimintasuunnitelma 3.5.2016)</a:t>
            </a: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14</a:t>
            </a:fld>
            <a:endParaRPr lang="fi-FI"/>
          </a:p>
        </p:txBody>
      </p:sp>
      <p:sp>
        <p:nvSpPr>
          <p:cNvPr id="9" name="Tekstiruutu 8"/>
          <p:cNvSpPr txBox="1"/>
          <p:nvPr/>
        </p:nvSpPr>
        <p:spPr>
          <a:xfrm>
            <a:off x="777922" y="1091819"/>
            <a:ext cx="8188657" cy="3754874"/>
          </a:xfrm>
          <a:prstGeom prst="rect">
            <a:avLst/>
          </a:prstGeom>
          <a:noFill/>
        </p:spPr>
        <p:txBody>
          <a:bodyPr wrap="square" rtlCol="0">
            <a:spAutoFit/>
          </a:bodyPr>
          <a:lstStyle/>
          <a:p>
            <a:pPr marL="285750" indent="-285750">
              <a:buFontTx/>
              <a:buChar char="-"/>
            </a:pPr>
            <a:r>
              <a:rPr lang="fi-FI" sz="1600" b="1" dirty="0" smtClean="0"/>
              <a:t>Lähtökohtana aiempaa vahvemmin se, miten yksittäiset palvelut voisivat edistää koko </a:t>
            </a:r>
            <a:r>
              <a:rPr lang="fi-FI" sz="1600" b="1" dirty="0"/>
              <a:t>prosessin </a:t>
            </a:r>
            <a:r>
              <a:rPr lang="fi-FI" sz="1600" b="1" dirty="0" smtClean="0"/>
              <a:t>sujuvuutta</a:t>
            </a:r>
            <a:endParaRPr lang="fi-FI" sz="1600" b="1" dirty="0"/>
          </a:p>
          <a:p>
            <a:pPr lvl="1"/>
            <a:r>
              <a:rPr lang="fi-FI" sz="1600" dirty="0" smtClean="0"/>
              <a:t>- Aiemman </a:t>
            </a:r>
            <a:r>
              <a:rPr lang="fi-FI" sz="1600" dirty="0"/>
              <a:t>osaamisen parempi hyödyntäminen</a:t>
            </a:r>
          </a:p>
          <a:p>
            <a:pPr lvl="1"/>
            <a:r>
              <a:rPr lang="fi-FI" sz="1600" dirty="0" smtClean="0"/>
              <a:t>- Osaamisen </a:t>
            </a:r>
            <a:r>
              <a:rPr lang="fi-FI" sz="1600" dirty="0"/>
              <a:t>kehittäminen kielitaidon kehittämisen rinnalla</a:t>
            </a:r>
          </a:p>
          <a:p>
            <a:pPr lvl="1"/>
            <a:r>
              <a:rPr lang="fi-FI" sz="1600" dirty="0" smtClean="0"/>
              <a:t>- Monipuolisemmat </a:t>
            </a:r>
            <a:r>
              <a:rPr lang="fi-FI" sz="1600" dirty="0"/>
              <a:t>tavat kehittää osaamista ja kielitaitoa</a:t>
            </a:r>
          </a:p>
          <a:p>
            <a:pPr lvl="1"/>
            <a:r>
              <a:rPr lang="fi-FI" sz="1600" dirty="0" smtClean="0"/>
              <a:t>- Työelämäyhteyksien </a:t>
            </a:r>
            <a:r>
              <a:rPr lang="fi-FI" sz="1600" dirty="0"/>
              <a:t>tiivistäminen alusta lähtien ja työmarkkinoiden </a:t>
            </a:r>
            <a:r>
              <a:rPr lang="fi-FI" sz="1600" dirty="0" smtClean="0"/>
              <a:t>tarpeet</a:t>
            </a:r>
          </a:p>
          <a:p>
            <a:pPr lvl="1"/>
            <a:endParaRPr lang="fi-FI" sz="1600" dirty="0"/>
          </a:p>
          <a:p>
            <a:pPr marL="285750" indent="-285750">
              <a:buFontTx/>
              <a:buChar char="-"/>
            </a:pPr>
            <a:r>
              <a:rPr lang="fi-FI" sz="1600" b="1" dirty="0" smtClean="0"/>
              <a:t>Ohjauksen </a:t>
            </a:r>
            <a:r>
              <a:rPr lang="fi-FI" sz="1600" b="1" dirty="0"/>
              <a:t>ja neuvonnan toimivuudella keskeinen merkitys sille, että työllistymis- ja koulutuspolut ovat tehokkaita ja </a:t>
            </a:r>
            <a:r>
              <a:rPr lang="fi-FI" sz="1600" b="1" dirty="0" smtClean="0"/>
              <a:t>joustavia</a:t>
            </a:r>
          </a:p>
          <a:p>
            <a:pPr marL="628650" lvl="1" indent="-285750">
              <a:buFontTx/>
              <a:buChar char="-"/>
            </a:pPr>
            <a:r>
              <a:rPr lang="fi-FI" sz="1600" dirty="0" smtClean="0"/>
              <a:t>Poikkihallinnollinen yhteistyö</a:t>
            </a:r>
          </a:p>
          <a:p>
            <a:pPr marL="628650" lvl="1" indent="-285750">
              <a:buFontTx/>
              <a:buChar char="-"/>
            </a:pPr>
            <a:r>
              <a:rPr lang="fi-FI" sz="1600" dirty="0" smtClean="0"/>
              <a:t>Pitkäjänteisyys ja prosessinäkökulma</a:t>
            </a:r>
          </a:p>
          <a:p>
            <a:pPr marL="628650" lvl="1" indent="-285750">
              <a:buFontTx/>
              <a:buChar char="-"/>
            </a:pPr>
            <a:r>
              <a:rPr lang="fi-FI" sz="1600" dirty="0" smtClean="0"/>
              <a:t>Nopeus ja tehokkuus</a:t>
            </a:r>
          </a:p>
          <a:p>
            <a:pPr marL="628650" lvl="1" indent="-285750">
              <a:buFontTx/>
              <a:buChar char="-"/>
            </a:pPr>
            <a:r>
              <a:rPr lang="fi-FI" sz="1600" dirty="0" smtClean="0"/>
              <a:t>Kyky reagoida ja ”muuttaa suuntaa”</a:t>
            </a:r>
          </a:p>
          <a:p>
            <a:pPr marL="628650" lvl="1" indent="-285750">
              <a:buFontTx/>
              <a:buChar char="-"/>
            </a:pPr>
            <a:r>
              <a:rPr lang="fi-FI" sz="1600" dirty="0" smtClean="0"/>
              <a:t>Ohjausosaaminen (esim. kotoutumisvalmentajan täydennyskoulutus)</a:t>
            </a:r>
          </a:p>
          <a:p>
            <a:pPr lvl="1"/>
            <a:endParaRPr lang="fi-FI" sz="1400" b="1" dirty="0" smtClean="0"/>
          </a:p>
        </p:txBody>
      </p:sp>
    </p:spTree>
    <p:extLst>
      <p:ext uri="{BB962C8B-B14F-4D97-AF65-F5344CB8AC3E}">
        <p14:creationId xmlns:p14="http://schemas.microsoft.com/office/powerpoint/2010/main" val="396576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Tehokas alkuvaihe (VALKO)</a:t>
            </a:r>
            <a:endParaRPr lang="fi-FI" dirty="0"/>
          </a:p>
        </p:txBody>
      </p:sp>
      <p:sp>
        <p:nvSpPr>
          <p:cNvPr id="3" name="Sisällön paikkamerkki 2"/>
          <p:cNvSpPr>
            <a:spLocks noGrp="1"/>
          </p:cNvSpPr>
          <p:nvPr>
            <p:ph idx="1"/>
          </p:nvPr>
        </p:nvSpPr>
        <p:spPr/>
        <p:txBody>
          <a:bodyPr/>
          <a:lstStyle/>
          <a:p>
            <a:pPr marL="0" indent="0">
              <a:buNone/>
            </a:pPr>
            <a:r>
              <a:rPr lang="fi-FI" b="0" dirty="0" smtClean="0"/>
              <a:t>Käynnistetään </a:t>
            </a:r>
            <a:r>
              <a:rPr lang="fi-FI" b="0" dirty="0"/>
              <a:t>maahanmuuttajien työllistymis-, opiskelu- ja muita kotoutumisvalmiuksia arvioiva alkukartoitus kunnassa tai vastaanottokeskuksessa välittömästi myönteisen oleskelulupapäätöksen jälkeen. Alkukartoituksen ja kotoutumissuunnitelman laatimisen tavoiteajaksi asetetaan kaksi viikkoa oleskeluluvan saamisesta. </a:t>
            </a:r>
            <a:r>
              <a:rPr lang="fi-FI" b="0" dirty="0">
                <a:solidFill>
                  <a:srgbClr val="FF0000"/>
                </a:solidFill>
              </a:rPr>
              <a:t>Hyödynnetään alkukartoituksen tietoja tehokkaasti työllistymis- ja koulutuspoluille ohjaamisessa</a:t>
            </a:r>
            <a:r>
              <a:rPr lang="fi-FI" b="0" dirty="0"/>
              <a:t> ottaen huomioon alueellista sijoittumista suunniteltaessa olemassa oleva asuntotarjonta. </a:t>
            </a:r>
            <a:endParaRPr lang="fi-FI" b="0" dirty="0" smtClean="0"/>
          </a:p>
          <a:p>
            <a:pPr marL="0" indent="0">
              <a:buNone/>
            </a:pPr>
            <a:endParaRPr lang="fi-FI" b="0" dirty="0"/>
          </a:p>
          <a:p>
            <a:pPr>
              <a:buFontTx/>
              <a:buChar char="-"/>
            </a:pPr>
            <a:r>
              <a:rPr lang="fi-FI" b="0" dirty="0" smtClean="0"/>
              <a:t>Kartoitettu alkukartoituskäytäntöjä eri puolilla Suomea</a:t>
            </a:r>
          </a:p>
          <a:p>
            <a:pPr>
              <a:buFontTx/>
              <a:buChar char="-"/>
            </a:pPr>
            <a:r>
              <a:rPr lang="fi-FI" b="0" dirty="0" smtClean="0"/>
              <a:t>Kotoutumislain mukaisten alkukartoitusten lisäksi </a:t>
            </a:r>
            <a:r>
              <a:rPr lang="fi-FI" b="0" dirty="0" err="1" smtClean="0"/>
              <a:t>ELYt</a:t>
            </a:r>
            <a:r>
              <a:rPr lang="fi-FI" b="0" dirty="0" smtClean="0"/>
              <a:t> hankkineet ammatillisia osaamiskartoituksia joko erikseen tai osana kotoutumiskoulutusta</a:t>
            </a:r>
          </a:p>
          <a:p>
            <a:pPr>
              <a:buFontTx/>
              <a:buChar char="-"/>
            </a:pPr>
            <a:r>
              <a:rPr lang="fi-FI" b="0" dirty="0" smtClean="0"/>
              <a:t>Polut ja siirtymät –työryhmä</a:t>
            </a: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15</a:t>
            </a:fld>
            <a:endParaRPr lang="fi-FI"/>
          </a:p>
        </p:txBody>
      </p:sp>
    </p:spTree>
    <p:extLst>
      <p:ext uri="{BB962C8B-B14F-4D97-AF65-F5344CB8AC3E}">
        <p14:creationId xmlns:p14="http://schemas.microsoft.com/office/powerpoint/2010/main" val="2732550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Kotoutumiskoulutus (VALKO)</a:t>
            </a: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16</a:t>
            </a:fld>
            <a:endParaRPr lang="fi-FI"/>
          </a:p>
        </p:txBody>
      </p:sp>
      <p:sp>
        <p:nvSpPr>
          <p:cNvPr id="7" name="Sisällön paikkamerkki 2"/>
          <p:cNvSpPr txBox="1">
            <a:spLocks/>
          </p:cNvSpPr>
          <p:nvPr/>
        </p:nvSpPr>
        <p:spPr>
          <a:xfrm>
            <a:off x="701270" y="1201003"/>
            <a:ext cx="7813121" cy="3534770"/>
          </a:xfrm>
          <a:prstGeom prst="rect">
            <a:avLst/>
          </a:prstGeom>
        </p:spPr>
        <p:txBody>
          <a:bodyPr vert="horz" lIns="91440" tIns="45720" rIns="91440" bIns="45720" rtlCol="0">
            <a:normAutofit fontScale="77500" lnSpcReduction="20000"/>
          </a:bodyPr>
          <a:lstStyle>
            <a:lvl1pPr marL="171442" indent="-171442" algn="l" defTabSz="685766" rtl="0" eaLnBrk="1" latinLnBrk="0" hangingPunct="1">
              <a:lnSpc>
                <a:spcPct val="90000"/>
              </a:lnSpc>
              <a:spcBef>
                <a:spcPts val="750"/>
              </a:spcBef>
              <a:buFont typeface="Arial"/>
              <a:buChar char="•"/>
              <a:defRPr sz="1650" b="1"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4pPr>
            <a:lvl5pPr marL="1542974"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2900" b="0" dirty="0" smtClean="0"/>
              <a:t>Madalletaan </a:t>
            </a:r>
            <a:r>
              <a:rPr lang="fi-FI" sz="2900" b="0" dirty="0"/>
              <a:t>kotoutumiskoulutuksen ja sitä seuraavien koulutusten raja-aitoja, tarvittaessa kokeiluin. Korkeakouluopintoja tai ammatillisia opintoja suorittaneet </a:t>
            </a:r>
            <a:r>
              <a:rPr lang="fi-FI" sz="2900" b="0" dirty="0">
                <a:solidFill>
                  <a:srgbClr val="FF0000"/>
                </a:solidFill>
              </a:rPr>
              <a:t>ohjataan nopeammin heille tarkoituksenmukaiseen täydentävään koulutukseen</a:t>
            </a:r>
            <a:r>
              <a:rPr lang="fi-FI" sz="2900" b="0" dirty="0"/>
              <a:t>.</a:t>
            </a:r>
            <a:r>
              <a:rPr lang="fi-FI" sz="2900" b="0" dirty="0">
                <a:solidFill>
                  <a:srgbClr val="FF0000"/>
                </a:solidFill>
              </a:rPr>
              <a:t> Hyödynnetään ohjauksessa nykyistä paremmin koulutusorganisaatioiden asiantuntemusta. </a:t>
            </a:r>
          </a:p>
          <a:p>
            <a:pPr lvl="1"/>
            <a:r>
              <a:rPr lang="fi-FI" sz="2900" b="0" dirty="0"/>
              <a:t>Toteutuksesta vastaa TEM ja OKM </a:t>
            </a:r>
            <a:endParaRPr lang="fi-FI" sz="2900" b="0" dirty="0" smtClean="0"/>
          </a:p>
          <a:p>
            <a:endParaRPr lang="fi-FI" sz="2900" b="0" dirty="0"/>
          </a:p>
          <a:p>
            <a:pPr>
              <a:buFontTx/>
              <a:buChar char="-"/>
            </a:pPr>
            <a:r>
              <a:rPr lang="fi-FI" sz="2900" b="0" dirty="0" smtClean="0"/>
              <a:t>Polut ja siirtymät –työryhmä</a:t>
            </a:r>
          </a:p>
          <a:p>
            <a:pPr>
              <a:buFontTx/>
              <a:buChar char="-"/>
            </a:pPr>
            <a:r>
              <a:rPr lang="fi-FI" sz="2900" b="0" dirty="0" smtClean="0"/>
              <a:t>ESR –hanke Kotona Suomessa (Hyvä alku)</a:t>
            </a:r>
          </a:p>
          <a:p>
            <a:pPr>
              <a:buFontTx/>
              <a:buChar char="-"/>
            </a:pPr>
            <a:r>
              <a:rPr lang="fi-FI" sz="2900" b="0" dirty="0" smtClean="0"/>
              <a:t>Vastuuammattikorkeakoulut</a:t>
            </a:r>
            <a:endParaRPr lang="fi-FI" sz="2900" b="0" dirty="0"/>
          </a:p>
          <a:p>
            <a:pPr marL="0" indent="0">
              <a:buNone/>
            </a:pPr>
            <a:endParaRPr lang="fi-FI" sz="2900" b="0" dirty="0" smtClean="0"/>
          </a:p>
          <a:p>
            <a:endParaRPr lang="fi-FI" b="0" dirty="0" smtClean="0"/>
          </a:p>
          <a:p>
            <a:pPr marL="0" indent="0">
              <a:buFont typeface="Arial"/>
              <a:buNone/>
            </a:pPr>
            <a:endParaRPr lang="fi-FI" dirty="0"/>
          </a:p>
        </p:txBody>
      </p:sp>
    </p:spTree>
    <p:extLst>
      <p:ext uri="{BB962C8B-B14F-4D97-AF65-F5344CB8AC3E}">
        <p14:creationId xmlns:p14="http://schemas.microsoft.com/office/powerpoint/2010/main" val="3233429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Kotoutumiskoulutus (VALKO)</a:t>
            </a:r>
            <a:endParaRPr lang="fi-FI" dirty="0"/>
          </a:p>
        </p:txBody>
      </p:sp>
      <p:sp>
        <p:nvSpPr>
          <p:cNvPr id="3" name="Sisällön paikkamerkki 2"/>
          <p:cNvSpPr>
            <a:spLocks noGrp="1"/>
          </p:cNvSpPr>
          <p:nvPr>
            <p:ph idx="1"/>
          </p:nvPr>
        </p:nvSpPr>
        <p:spPr/>
        <p:txBody>
          <a:bodyPr>
            <a:normAutofit fontScale="62500" lnSpcReduction="20000"/>
          </a:bodyPr>
          <a:lstStyle/>
          <a:p>
            <a:pPr marL="0" indent="0">
              <a:buNone/>
            </a:pPr>
            <a:r>
              <a:rPr lang="fi-FI" sz="2900" b="0" dirty="0"/>
              <a:t>Otetaan käyttöön vuoden 2016 aikana uudet toteutustavoiltaan monipuolisemmat, työelämälähtöiset ja ammatillisia valmiuksia kehittävät kotoutumiskoulutuksen mallit pohjautuen tunnistettuihin kehittämistarpeisiin ja ottaen huomioon tuleville vuosille ennakoitu kotoutumiskoulutuksen kysynnän </a:t>
            </a:r>
            <a:r>
              <a:rPr lang="fi-FI" sz="2900" b="0" dirty="0" smtClean="0"/>
              <a:t>kasvu. Suunnataan </a:t>
            </a:r>
            <a:r>
              <a:rPr lang="fi-FI" sz="2900" b="0" dirty="0"/>
              <a:t>ammatillisesti suuntautunutta kotoutumiskoulutusta suurimmille työvoimapula-aloille. Samalla </a:t>
            </a:r>
            <a:r>
              <a:rPr lang="fi-FI" sz="2900" b="0" dirty="0">
                <a:solidFill>
                  <a:srgbClr val="FF0000"/>
                </a:solidFill>
              </a:rPr>
              <a:t>kehitetään alku- ja osaamiskartoituksen tietoihin perustuvaa koulutukseen ja muihin yksilöllisiin tarpeisiin vastaaviin palveluihin ohjausta sekä ohjaushenkilöstön ohjausosaamista. </a:t>
            </a:r>
          </a:p>
          <a:p>
            <a:pPr lvl="2"/>
            <a:r>
              <a:rPr lang="fi-FI" sz="2900" dirty="0"/>
              <a:t>Kehittämistyöstä vastaavat TEM ja Opetushallitus </a:t>
            </a:r>
          </a:p>
          <a:p>
            <a:pPr marL="0" indent="0">
              <a:buNone/>
            </a:pPr>
            <a:r>
              <a:rPr lang="fi-FI" sz="2900" b="0" dirty="0"/>
              <a:t>	</a:t>
            </a:r>
          </a:p>
          <a:p>
            <a:pPr>
              <a:buFontTx/>
              <a:buChar char="-"/>
            </a:pPr>
            <a:r>
              <a:rPr lang="fi-FI" sz="2900" b="0" dirty="0"/>
              <a:t>Uudet kotoutumiskoulutuksen mallit otettu käyttöön</a:t>
            </a:r>
          </a:p>
          <a:p>
            <a:pPr>
              <a:buFontTx/>
              <a:buChar char="-"/>
            </a:pPr>
            <a:r>
              <a:rPr lang="fi-FI" sz="2900" b="0" dirty="0"/>
              <a:t>TE –toimistoille valmisteltu ohje ja järjestetty koulutusta aiemman koulutuksen tunnistamiseen liittyen</a:t>
            </a:r>
          </a:p>
          <a:p>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17</a:t>
            </a:fld>
            <a:endParaRPr lang="fi-FI"/>
          </a:p>
        </p:txBody>
      </p:sp>
    </p:spTree>
    <p:extLst>
      <p:ext uri="{BB962C8B-B14F-4D97-AF65-F5344CB8AC3E}">
        <p14:creationId xmlns:p14="http://schemas.microsoft.com/office/powerpoint/2010/main" val="82958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Työmarkkina-aseman parantaminen (VALKO)</a:t>
            </a:r>
            <a:endParaRPr lang="fi-FI" dirty="0"/>
          </a:p>
        </p:txBody>
      </p:sp>
      <p:sp>
        <p:nvSpPr>
          <p:cNvPr id="3" name="Sisällön paikkamerkki 2"/>
          <p:cNvSpPr>
            <a:spLocks noGrp="1"/>
          </p:cNvSpPr>
          <p:nvPr>
            <p:ph idx="1"/>
          </p:nvPr>
        </p:nvSpPr>
        <p:spPr/>
        <p:txBody>
          <a:bodyPr/>
          <a:lstStyle/>
          <a:p>
            <a:pPr marL="0" indent="0">
              <a:buNone/>
            </a:pPr>
            <a:r>
              <a:rPr lang="fi-FI" b="0" dirty="0" smtClean="0"/>
              <a:t>Tiivistetään </a:t>
            </a:r>
            <a:r>
              <a:rPr lang="fi-FI" b="0" dirty="0"/>
              <a:t>valtion- ja kuntien välistä yhteistyötä maahanmuuttajien kotoutumista edistävien palvelujen koordinoinnin tehostamiseksi</a:t>
            </a:r>
            <a:r>
              <a:rPr lang="fi-FI" b="0" dirty="0">
                <a:solidFill>
                  <a:srgbClr val="FF0000"/>
                </a:solidFill>
              </a:rPr>
              <a:t> selkeyttämällä työnjakoa ohjaus- ja neuvontapalvelujen</a:t>
            </a:r>
            <a:r>
              <a:rPr lang="fi-FI" b="0" dirty="0"/>
              <a:t>, alku- ja osaamiskartoituksen sekä muiden alkuvaiheen palveluihin, koulutukseen ja työllistymistä edistäviin palveluihin ohjaamisen osalta, tarvittaessa kokeiluin tai aiesopimuksella. </a:t>
            </a:r>
          </a:p>
          <a:p>
            <a:pPr marL="0" indent="0">
              <a:buNone/>
            </a:pPr>
            <a:endParaRPr lang="fi-FI" dirty="0"/>
          </a:p>
          <a:p>
            <a:endParaRPr lang="fi-FI" dirty="0" smtClean="0"/>
          </a:p>
          <a:p>
            <a:r>
              <a:rPr lang="fi-FI" b="0" dirty="0" smtClean="0"/>
              <a:t>ESR –hanke Kotona Suomessa (Hyvä alku)</a:t>
            </a:r>
          </a:p>
          <a:p>
            <a:r>
              <a:rPr lang="fi-FI" b="0" dirty="0" smtClean="0"/>
              <a:t>Kotoutumislain uudistus</a:t>
            </a:r>
            <a:endParaRPr lang="fi-FI" b="0"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18</a:t>
            </a:fld>
            <a:endParaRPr lang="fi-FI"/>
          </a:p>
        </p:txBody>
      </p:sp>
    </p:spTree>
    <p:extLst>
      <p:ext uri="{BB962C8B-B14F-4D97-AF65-F5344CB8AC3E}">
        <p14:creationId xmlns:p14="http://schemas.microsoft.com/office/powerpoint/2010/main" val="3963537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Maahanmuuttajien osaaminen vahvistamaan Suomen innovaatiokykyä (VALKO)</a:t>
            </a:r>
            <a:endParaRPr lang="fi-FI" dirty="0"/>
          </a:p>
        </p:txBody>
      </p:sp>
      <p:sp>
        <p:nvSpPr>
          <p:cNvPr id="3" name="Sisällön paikkamerkki 2"/>
          <p:cNvSpPr>
            <a:spLocks noGrp="1"/>
          </p:cNvSpPr>
          <p:nvPr>
            <p:ph idx="1"/>
          </p:nvPr>
        </p:nvSpPr>
        <p:spPr/>
        <p:txBody>
          <a:bodyPr/>
          <a:lstStyle/>
          <a:p>
            <a:endParaRPr lang="fi-FI" b="0" dirty="0"/>
          </a:p>
          <a:p>
            <a:pPr marL="0" indent="0">
              <a:buNone/>
            </a:pPr>
            <a:r>
              <a:rPr lang="fi-FI" b="0" dirty="0" smtClean="0"/>
              <a:t>Luodaan </a:t>
            </a:r>
            <a:r>
              <a:rPr lang="fi-FI" b="0" dirty="0"/>
              <a:t>yhteistyössä alueellisten toimijoiden (</a:t>
            </a:r>
            <a:r>
              <a:rPr lang="fi-FI" b="0" dirty="0" err="1"/>
              <a:t>TE-palvelut</a:t>
            </a:r>
            <a:r>
              <a:rPr lang="fi-FI" b="0" dirty="0"/>
              <a:t>, yrittäjäjärjestöt, seudulliset yrityspalvelut uusyrityskeskukset, kauppakamarit, </a:t>
            </a:r>
            <a:r>
              <a:rPr lang="fi-FI" b="0" dirty="0" err="1"/>
              <a:t>yrityskiihdyttämöt</a:t>
            </a:r>
            <a:r>
              <a:rPr lang="fi-FI" b="0" dirty="0"/>
              <a:t> ja yliopistot) kanssa verkosto ja toimintamallit </a:t>
            </a:r>
            <a:r>
              <a:rPr lang="fi-FI" b="0" dirty="0">
                <a:solidFill>
                  <a:srgbClr val="FF0000"/>
                </a:solidFill>
              </a:rPr>
              <a:t>maahanmuuttajien tehokkaaksi ohjaamiseksi elinkeinoelämän palvelukseen ja yrittäjyyteen</a:t>
            </a:r>
            <a:r>
              <a:rPr lang="fi-FI" b="0" dirty="0"/>
              <a:t>, ml. </a:t>
            </a:r>
            <a:r>
              <a:rPr lang="fi-FI" b="0" dirty="0" err="1"/>
              <a:t>start</a:t>
            </a:r>
            <a:r>
              <a:rPr lang="fi-FI" b="0" dirty="0"/>
              <a:t> </a:t>
            </a:r>
            <a:r>
              <a:rPr lang="fi-FI" b="0" dirty="0" err="1"/>
              <a:t>up</a:t>
            </a:r>
            <a:r>
              <a:rPr lang="fi-FI" b="0" dirty="0"/>
              <a:t> -yrittäjyys. </a:t>
            </a:r>
          </a:p>
          <a:p>
            <a:pPr lvl="1"/>
            <a:r>
              <a:rPr lang="fi-FI" b="0" i="1" dirty="0"/>
              <a:t>Toteutuksesta vastaa TEM </a:t>
            </a:r>
            <a:endParaRPr lang="fi-FI" b="0" dirty="0"/>
          </a:p>
          <a:p>
            <a:pPr marL="0" indent="0">
              <a:buNone/>
            </a:pPr>
            <a:endParaRPr lang="fi-FI" b="0" dirty="0"/>
          </a:p>
          <a:p>
            <a:r>
              <a:rPr lang="fi-FI" b="0" dirty="0" err="1" smtClean="0"/>
              <a:t>Team</a:t>
            </a:r>
            <a:r>
              <a:rPr lang="fi-FI" b="0" dirty="0" smtClean="0"/>
              <a:t> </a:t>
            </a:r>
            <a:r>
              <a:rPr lang="fi-FI" b="0" dirty="0"/>
              <a:t>Finland -uudistuksen yhteydessä valmistellaan alueellisten kv. osaajapalveluiden ns. yhden luukun mallien syntymistä kasvupalveluiden yhteyteen. Pääkaupunkiseudun kaupunkien kanssa käynnistetty keskustelut yhteistyöstä maahanmuuttajayrittäjyyteen liittyen. </a:t>
            </a: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19</a:t>
            </a:fld>
            <a:endParaRPr lang="fi-FI"/>
          </a:p>
        </p:txBody>
      </p:sp>
    </p:spTree>
    <p:extLst>
      <p:ext uri="{BB962C8B-B14F-4D97-AF65-F5344CB8AC3E}">
        <p14:creationId xmlns:p14="http://schemas.microsoft.com/office/powerpoint/2010/main" val="224200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Maahanmuutto lisääntyy ja monipuolistuu</a:t>
            </a:r>
            <a:endParaRPr lang="fi-FI" dirty="0"/>
          </a:p>
        </p:txBody>
      </p:sp>
    </p:spTree>
    <p:extLst>
      <p:ext uri="{BB962C8B-B14F-4D97-AF65-F5344CB8AC3E}">
        <p14:creationId xmlns:p14="http://schemas.microsoft.com/office/powerpoint/2010/main" val="1630765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Perheiden, lasten ja nuorten kotoutuminen</a:t>
            </a:r>
            <a:endParaRPr lang="fi-FI" dirty="0"/>
          </a:p>
        </p:txBody>
      </p:sp>
      <p:sp>
        <p:nvSpPr>
          <p:cNvPr id="3" name="Sisällön paikkamerkki 2"/>
          <p:cNvSpPr>
            <a:spLocks noGrp="1"/>
          </p:cNvSpPr>
          <p:nvPr>
            <p:ph idx="1"/>
          </p:nvPr>
        </p:nvSpPr>
        <p:spPr/>
        <p:txBody>
          <a:bodyPr>
            <a:normAutofit fontScale="92500"/>
          </a:bodyPr>
          <a:lstStyle/>
          <a:p>
            <a:r>
              <a:rPr lang="fi-FI" sz="1400" dirty="0" smtClean="0"/>
              <a:t>Perheiden palveluilla, varhaiskasvatukselle, perusopetuksella ja jatkokoulutuksella keskeinen merkitys lasten ja nuorten kotoutumiselle</a:t>
            </a:r>
          </a:p>
          <a:p>
            <a:pPr lvl="1"/>
            <a:r>
              <a:rPr lang="fi-FI" dirty="0" smtClean="0"/>
              <a:t>Maahanmuuttajalapset osallistuvat varhaiskasvatukseen kantasuomalaisia lapsia harvemmin</a:t>
            </a:r>
          </a:p>
          <a:p>
            <a:pPr lvl="1"/>
            <a:r>
              <a:rPr lang="fi-FI" dirty="0" smtClean="0"/>
              <a:t>1. ja 2. sukupolven muita lapsia huonompi koulumenestys ja yliedustus NEET –nuorissa</a:t>
            </a:r>
          </a:p>
          <a:p>
            <a:pPr lvl="1"/>
            <a:r>
              <a:rPr lang="fi-FI" dirty="0" smtClean="0"/>
              <a:t>Suuri osa maahanmuuttajanuorista löytää ajan myötä paikkansa, miten prosessia voitaisiin tehostaa?</a:t>
            </a:r>
          </a:p>
          <a:p>
            <a:pPr lvl="1"/>
            <a:endParaRPr lang="fi-FI" dirty="0" smtClean="0"/>
          </a:p>
          <a:p>
            <a:r>
              <a:rPr lang="fi-FI" sz="1400" dirty="0" smtClean="0"/>
              <a:t>Vanhemmat kuitenkin lastensa ensisijaisia kasvattajia ja perheet kasvuympäristö</a:t>
            </a:r>
          </a:p>
          <a:p>
            <a:pPr lvl="1"/>
            <a:r>
              <a:rPr lang="fi-FI" dirty="0" smtClean="0"/>
              <a:t>Vanhempien kotoutuminen (kotona lapsia hoitavilla vanhemmilla riski jäädä kotouttamispalveluiden ulkopuolelle)</a:t>
            </a:r>
          </a:p>
          <a:p>
            <a:pPr lvl="1"/>
            <a:r>
              <a:rPr lang="fi-FI" dirty="0" smtClean="0"/>
              <a:t>Kasvatuskumppanuus, koti – kouluyhteistyö</a:t>
            </a:r>
          </a:p>
          <a:p>
            <a:pPr lvl="1"/>
            <a:r>
              <a:rPr lang="fi-FI" dirty="0" smtClean="0"/>
              <a:t>Monikulttuurinen työote perheiden palveluissa</a:t>
            </a:r>
          </a:p>
          <a:p>
            <a:pPr lvl="1"/>
            <a:endParaRPr lang="fi-FI" dirty="0" smtClean="0"/>
          </a:p>
          <a:p>
            <a:r>
              <a:rPr lang="fi-FI" sz="1300" dirty="0" smtClean="0"/>
              <a:t>Ohjaamoiden asiakkaissa paljon maahanmuuttajanuoria, toiminnan vakiinnuttaminen</a:t>
            </a:r>
          </a:p>
          <a:p>
            <a:r>
              <a:rPr lang="fi-FI" sz="1300" dirty="0" smtClean="0"/>
              <a:t>Maahanmuuttajaperheiden ohjaus - Lapsi- ja perhepalveluiden muutosohjelma ja kotoutumislain uudistus</a:t>
            </a:r>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20</a:t>
            </a:fld>
            <a:endParaRPr lang="fi-FI"/>
          </a:p>
        </p:txBody>
      </p:sp>
    </p:spTree>
    <p:extLst>
      <p:ext uri="{BB962C8B-B14F-4D97-AF65-F5344CB8AC3E}">
        <p14:creationId xmlns:p14="http://schemas.microsoft.com/office/powerpoint/2010/main" val="818782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21</a:t>
            </a:fld>
            <a:endParaRPr lang="fi-FI"/>
          </a:p>
        </p:txBody>
      </p:sp>
      <p:sp>
        <p:nvSpPr>
          <p:cNvPr id="5" name="Suorakulmio 4"/>
          <p:cNvSpPr/>
          <p:nvPr/>
        </p:nvSpPr>
        <p:spPr>
          <a:xfrm>
            <a:off x="460698" y="1104701"/>
            <a:ext cx="7942144" cy="4524315"/>
          </a:xfrm>
          <a:prstGeom prst="rect">
            <a:avLst/>
          </a:prstGeom>
        </p:spPr>
        <p:txBody>
          <a:bodyPr wrap="square">
            <a:spAutoFit/>
          </a:bodyPr>
          <a:lstStyle/>
          <a:p>
            <a:r>
              <a:rPr lang="fi-FI" sz="1200" b="1" dirty="0" smtClean="0"/>
              <a:t>Laadukkaalla </a:t>
            </a:r>
            <a:r>
              <a:rPr lang="fi-FI" sz="1200" b="1" dirty="0"/>
              <a:t>perusopetuksella vahvistetaan maahanmuuttajanuorten valmiuksia siirtyä jatko-opintoihin ja työelämään </a:t>
            </a:r>
          </a:p>
          <a:p>
            <a:r>
              <a:rPr lang="fi-FI" sz="1200" dirty="0" smtClean="0">
                <a:solidFill>
                  <a:srgbClr val="FF0000"/>
                </a:solidFill>
              </a:rPr>
              <a:t>Vahvistetaan </a:t>
            </a:r>
            <a:r>
              <a:rPr lang="fi-FI" sz="1200" dirty="0">
                <a:solidFill>
                  <a:srgbClr val="FF0000"/>
                </a:solidFill>
              </a:rPr>
              <a:t>ohjausverkoston monikulttuurista ohjausosaamista. </a:t>
            </a:r>
          </a:p>
          <a:p>
            <a:pPr marL="628650" lvl="1" indent="-285750">
              <a:buFont typeface="Arial" panose="020B0604020202020204" pitchFamily="34" charset="0"/>
              <a:buChar char="•"/>
            </a:pPr>
            <a:r>
              <a:rPr lang="fi-FI" sz="1200" i="1" dirty="0"/>
              <a:t>Toteutuksesta vastaavat TEM ja OKM </a:t>
            </a:r>
            <a:endParaRPr lang="fi-FI" sz="1200" i="1" dirty="0" smtClean="0"/>
          </a:p>
          <a:p>
            <a:endParaRPr lang="fi-FI" sz="1200" dirty="0"/>
          </a:p>
          <a:p>
            <a:r>
              <a:rPr lang="fi-FI" sz="1200" dirty="0"/>
              <a:t>Oppilaitoksissa annetaan oppilaan oikeuksista ja käytettävissä olevista oppilashuoltopalveluista ymmärrettävästi tietoa oppilaille ja huoltajille sekä opiskelijoille varhaiskasvatuksessa, esiopetuksessa, perusopetuksessa, lukioissa ja ammatillisissa oppilaitoksissa. Tarvittaessa käytetään tulkkaus- ja käännöspalveluita. Opetushallitus laatii tukimateriaalin oppilas- ja opiskelijahuoltoon ja oppilaitosten turvallisuuteen liittyvistä seikoista. </a:t>
            </a:r>
            <a:r>
              <a:rPr lang="fi-FI" sz="1200" dirty="0">
                <a:solidFill>
                  <a:srgbClr val="FF0000"/>
                </a:solidFill>
              </a:rPr>
              <a:t>Suunnataan monialaisia neuvonta- ja ohjauspalveluja</a:t>
            </a:r>
            <a:r>
              <a:rPr lang="fi-FI" sz="1200" dirty="0"/>
              <a:t> (kuten Ohjaamot) myös maahanmuuttajille. </a:t>
            </a:r>
          </a:p>
          <a:p>
            <a:pPr lvl="2"/>
            <a:r>
              <a:rPr lang="fi-FI" sz="1200" i="1" dirty="0"/>
              <a:t>Toteutuksesta vastaa OKM </a:t>
            </a:r>
            <a:endParaRPr lang="fi-FI" sz="1200" dirty="0"/>
          </a:p>
          <a:p>
            <a:endParaRPr lang="fi-FI" sz="1200" dirty="0"/>
          </a:p>
          <a:p>
            <a:r>
              <a:rPr lang="fi-FI" sz="1200" dirty="0"/>
              <a:t>Varmistetaan henkilökunnan</a:t>
            </a:r>
            <a:r>
              <a:rPr lang="fi-FI" sz="1200" dirty="0">
                <a:solidFill>
                  <a:srgbClr val="FF0000"/>
                </a:solidFill>
              </a:rPr>
              <a:t> osaaminen ohjaus-, neuvonta- ja tukipalveluissa</a:t>
            </a:r>
            <a:r>
              <a:rPr lang="fi-FI" sz="1200" dirty="0"/>
              <a:t>. 	</a:t>
            </a:r>
          </a:p>
          <a:p>
            <a:pPr lvl="2"/>
            <a:r>
              <a:rPr lang="fi-FI" sz="1200" dirty="0"/>
              <a:t>Toteutuksesta vastaavat OKM, STM, TEM </a:t>
            </a:r>
          </a:p>
          <a:p>
            <a:r>
              <a:rPr lang="fi-FI" sz="1200" dirty="0"/>
              <a:t>	</a:t>
            </a:r>
          </a:p>
          <a:p>
            <a:endParaRPr lang="fi-FI" i="1" dirty="0" smtClean="0"/>
          </a:p>
          <a:p>
            <a:endParaRPr lang="fi-FI" i="1" dirty="0"/>
          </a:p>
          <a:p>
            <a:endParaRPr lang="fi-FI" i="1" dirty="0"/>
          </a:p>
          <a:p>
            <a:endParaRPr lang="fi-FI" i="1" dirty="0" smtClean="0"/>
          </a:p>
          <a:p>
            <a:endParaRPr lang="fi-FI" i="1" dirty="0"/>
          </a:p>
          <a:p>
            <a:endParaRPr lang="fi-FI" i="1" dirty="0" smtClean="0"/>
          </a:p>
          <a:p>
            <a:endParaRPr lang="fi-FI" dirty="0"/>
          </a:p>
          <a:p>
            <a:r>
              <a:rPr lang="fi-FI" dirty="0"/>
              <a:t>	</a:t>
            </a:r>
          </a:p>
        </p:txBody>
      </p:sp>
      <p:sp>
        <p:nvSpPr>
          <p:cNvPr id="6" name="Suorakulmio 5"/>
          <p:cNvSpPr/>
          <p:nvPr/>
        </p:nvSpPr>
        <p:spPr>
          <a:xfrm>
            <a:off x="460698" y="479879"/>
            <a:ext cx="5102294" cy="461665"/>
          </a:xfrm>
          <a:prstGeom prst="rect">
            <a:avLst/>
          </a:prstGeom>
        </p:spPr>
        <p:txBody>
          <a:bodyPr wrap="none">
            <a:spAutoFit/>
          </a:bodyPr>
          <a:lstStyle/>
          <a:p>
            <a:r>
              <a:rPr lang="fi-FI" sz="2400" b="1" dirty="0" smtClean="0">
                <a:solidFill>
                  <a:srgbClr val="002060"/>
                </a:solidFill>
              </a:rPr>
              <a:t>Perheet, lapset ja nuoret (VALKO)</a:t>
            </a:r>
            <a:endParaRPr lang="fi-FI" sz="2400" b="1" dirty="0">
              <a:solidFill>
                <a:srgbClr val="002060"/>
              </a:solidFill>
            </a:endParaRPr>
          </a:p>
        </p:txBody>
      </p:sp>
    </p:spTree>
    <p:extLst>
      <p:ext uri="{BB962C8B-B14F-4D97-AF65-F5344CB8AC3E}">
        <p14:creationId xmlns:p14="http://schemas.microsoft.com/office/powerpoint/2010/main" val="149593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Perheet, lapset ja nuoret (VALKO)</a:t>
            </a:r>
            <a:endParaRPr lang="fi-FI" dirty="0"/>
          </a:p>
        </p:txBody>
      </p:sp>
      <p:sp>
        <p:nvSpPr>
          <p:cNvPr id="3" name="Sisällön paikkamerkki 2"/>
          <p:cNvSpPr>
            <a:spLocks noGrp="1"/>
          </p:cNvSpPr>
          <p:nvPr>
            <p:ph idx="1"/>
          </p:nvPr>
        </p:nvSpPr>
        <p:spPr/>
        <p:txBody>
          <a:bodyPr/>
          <a:lstStyle/>
          <a:p>
            <a:pPr marL="0" indent="0">
              <a:buNone/>
            </a:pPr>
            <a:r>
              <a:rPr lang="fi-FI" dirty="0"/>
              <a:t>Huolehditaan maahanmuuttajaperheille annettavasta </a:t>
            </a:r>
            <a:r>
              <a:rPr lang="fi-FI" dirty="0" err="1"/>
              <a:t>moniammatillisesta</a:t>
            </a:r>
            <a:r>
              <a:rPr lang="fi-FI" dirty="0"/>
              <a:t> tuesta, opettajien valmiuksista sekä opiskeluhuollosta </a:t>
            </a:r>
            <a:endParaRPr lang="fi-FI" i="1" dirty="0"/>
          </a:p>
          <a:p>
            <a:pPr marL="0" indent="0">
              <a:buNone/>
            </a:pPr>
            <a:r>
              <a:rPr lang="fi-FI" b="0" dirty="0">
                <a:solidFill>
                  <a:srgbClr val="FF0000"/>
                </a:solidFill>
              </a:rPr>
              <a:t>Vahvistetaan maahanmuuttajaperheiden ohjausta osana sosiaali- ja terveysministeriön lapsi- ja perhepalveluiden muutosohjelmaan sisältyvien perhekeskusten toimintaa</a:t>
            </a:r>
            <a:r>
              <a:rPr lang="fi-FI" b="0" dirty="0"/>
              <a:t>. Erityisesti kansainvälistä suojelua saavien mahdollisuuksia psykososiaalisiin palveluihin vahvistetaan. </a:t>
            </a:r>
          </a:p>
          <a:p>
            <a:pPr marL="628650" lvl="1" indent="-285750">
              <a:buFont typeface="Arial" panose="020B0604020202020204" pitchFamily="34" charset="0"/>
              <a:buChar char="•"/>
            </a:pPr>
            <a:r>
              <a:rPr lang="fi-FI" i="1" dirty="0"/>
              <a:t>Toteutuksesta vastaa STM </a:t>
            </a:r>
          </a:p>
          <a:p>
            <a:pPr marL="628650" lvl="1" indent="-285750">
              <a:buFont typeface="Arial" panose="020B0604020202020204" pitchFamily="34" charset="0"/>
              <a:buChar char="•"/>
            </a:pPr>
            <a:endParaRPr lang="fi-FI" i="1" dirty="0"/>
          </a:p>
          <a:p>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22</a:t>
            </a:fld>
            <a:endParaRPr lang="fi-FI"/>
          </a:p>
        </p:txBody>
      </p:sp>
    </p:spTree>
    <p:extLst>
      <p:ext uri="{BB962C8B-B14F-4D97-AF65-F5344CB8AC3E}">
        <p14:creationId xmlns:p14="http://schemas.microsoft.com/office/powerpoint/2010/main" val="42409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sz="3200" dirty="0" smtClean="0"/>
              <a:t>Hallituksen 3.5.2016 toimintasuunnitelma</a:t>
            </a:r>
            <a:endParaRPr lang="fi-FI" sz="3200" dirty="0"/>
          </a:p>
        </p:txBody>
      </p:sp>
    </p:spTree>
    <p:extLst>
      <p:ext uri="{BB962C8B-B14F-4D97-AF65-F5344CB8AC3E}">
        <p14:creationId xmlns:p14="http://schemas.microsoft.com/office/powerpoint/2010/main" val="1270074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Koulutus- ja työllistymispolkujen nopeuttaminen</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Hallituksen toimintasuunnitelma 3.5.2016: Tavoitteena nopeuttaa </a:t>
            </a:r>
            <a:r>
              <a:rPr lang="fi-FI" dirty="0" err="1" smtClean="0"/>
              <a:t>kv-</a:t>
            </a:r>
            <a:r>
              <a:rPr lang="fi-FI" dirty="0" smtClean="0"/>
              <a:t> suojelua saavien kuntiin siirtymistä sekä koulutus- ja työllistymispolkuja</a:t>
            </a:r>
          </a:p>
          <a:p>
            <a:endParaRPr lang="fi-FI" dirty="0"/>
          </a:p>
          <a:p>
            <a:r>
              <a:rPr lang="fi-FI" sz="1800" dirty="0"/>
              <a:t>Kuusi toimenpidekokonaisuutta</a:t>
            </a:r>
          </a:p>
          <a:p>
            <a:pPr marL="914400" lvl="1" indent="-457200">
              <a:buFont typeface="+mj-lt"/>
              <a:buAutoNum type="arabicPeriod"/>
            </a:pPr>
            <a:r>
              <a:rPr lang="fi-FI" sz="1800" dirty="0"/>
              <a:t>Kuntaan siirtymistä ja kotoutumisen käynnistämistä nopeutetaan</a:t>
            </a:r>
          </a:p>
          <a:p>
            <a:pPr marL="914400" lvl="1" indent="-457200">
              <a:buFont typeface="+mj-lt"/>
              <a:buAutoNum type="arabicPeriod"/>
            </a:pPr>
            <a:r>
              <a:rPr lang="fi-FI" sz="1800" dirty="0"/>
              <a:t>Koulutukseen ja työelämään siirtymistä nopeutetaan</a:t>
            </a:r>
          </a:p>
          <a:p>
            <a:pPr marL="914400" lvl="1" indent="-457200">
              <a:buFont typeface="+mj-lt"/>
              <a:buAutoNum type="arabicPeriod"/>
            </a:pPr>
            <a:r>
              <a:rPr lang="fi-FI" sz="1800" dirty="0"/>
              <a:t>Suomen/ruotsin kielen taidon hankkimis- ja täydentämismahdollisuuksia parannetaan</a:t>
            </a:r>
          </a:p>
          <a:p>
            <a:pPr marL="914400" lvl="1" indent="-457200">
              <a:buFont typeface="+mj-lt"/>
              <a:buAutoNum type="arabicPeriod"/>
            </a:pPr>
            <a:r>
              <a:rPr lang="fi-FI" sz="1800" dirty="0"/>
              <a:t>Aikuisten perusopetus uudistetaan</a:t>
            </a:r>
          </a:p>
          <a:p>
            <a:pPr marL="914400" lvl="1" indent="-457200">
              <a:buFont typeface="+mj-lt"/>
              <a:buAutoNum type="arabicPeriod"/>
            </a:pPr>
            <a:r>
              <a:rPr lang="fi-FI" sz="1800" dirty="0"/>
              <a:t>Maahanmuuttajaperheille annettavasta </a:t>
            </a:r>
            <a:r>
              <a:rPr lang="fi-FI" sz="1800" dirty="0" err="1"/>
              <a:t>moniammatillisesta</a:t>
            </a:r>
            <a:r>
              <a:rPr lang="fi-FI" sz="1800" dirty="0"/>
              <a:t> tuesta, opettajien valmiuksista sekä opiskeluhuollosta huolehditaan</a:t>
            </a:r>
          </a:p>
          <a:p>
            <a:pPr marL="914400" lvl="1" indent="-457200">
              <a:buFont typeface="+mj-lt"/>
              <a:buAutoNum type="arabicPeriod"/>
            </a:pPr>
            <a:r>
              <a:rPr lang="fi-FI" sz="1800" dirty="0"/>
              <a:t>Maahanmuuttajien osallisuutta vapaa-ajan ja järjestötoiminnassa lisätään</a:t>
            </a:r>
          </a:p>
          <a:p>
            <a:endParaRPr lang="fi-FI" dirty="0" smtClean="0"/>
          </a:p>
          <a:p>
            <a:pPr lvl="1"/>
            <a:endParaRPr lang="fi-FI" dirty="0" smtClean="0"/>
          </a:p>
          <a:p>
            <a:endParaRPr lang="fi-FI" dirty="0" smtClean="0"/>
          </a:p>
          <a:p>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24</a:t>
            </a:fld>
            <a:endParaRPr lang="fi-FI"/>
          </a:p>
        </p:txBody>
      </p:sp>
    </p:spTree>
    <p:extLst>
      <p:ext uri="{BB962C8B-B14F-4D97-AF65-F5344CB8AC3E}">
        <p14:creationId xmlns:p14="http://schemas.microsoft.com/office/powerpoint/2010/main" val="3517282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Kotona Suomessa</a:t>
            </a:r>
          </a:p>
          <a:p>
            <a:r>
              <a:rPr lang="fi-FI" sz="3200" dirty="0" smtClean="0"/>
              <a:t>- Hyvä alku</a:t>
            </a:r>
            <a:endParaRPr lang="fi-FI" sz="3200" dirty="0"/>
          </a:p>
        </p:txBody>
      </p:sp>
    </p:spTree>
    <p:extLst>
      <p:ext uri="{BB962C8B-B14F-4D97-AF65-F5344CB8AC3E}">
        <p14:creationId xmlns:p14="http://schemas.microsoft.com/office/powerpoint/2010/main" val="177503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Kotona Suomessa – Hyvä alku</a:t>
            </a:r>
            <a:endParaRPr lang="fi-FI" dirty="0"/>
          </a:p>
        </p:txBody>
      </p:sp>
      <p:sp>
        <p:nvSpPr>
          <p:cNvPr id="3" name="Sisällön paikkamerkki 2"/>
          <p:cNvSpPr>
            <a:spLocks noGrp="1"/>
          </p:cNvSpPr>
          <p:nvPr>
            <p:ph idx="1"/>
          </p:nvPr>
        </p:nvSpPr>
        <p:spPr/>
        <p:txBody>
          <a:bodyPr/>
          <a:lstStyle/>
          <a:p>
            <a:r>
              <a:rPr lang="fi-FI" sz="1600" dirty="0"/>
              <a:t>Pilottiprojekteilla kehitetään kotoutumisen alkuvaiheen palveluprosessia</a:t>
            </a:r>
          </a:p>
          <a:p>
            <a:r>
              <a:rPr lang="fi-FI" sz="1600" dirty="0"/>
              <a:t>Uudenmaan ELY –keskuksen koordinaatiohanke vastaa pilottihankkeiden tukemisesta ja niiden valtakunnallisten tulosten muotoilusta</a:t>
            </a:r>
          </a:p>
          <a:p>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26</a:t>
            </a:fld>
            <a:endParaRPr lang="fi-FI"/>
          </a:p>
        </p:txBody>
      </p:sp>
    </p:spTree>
    <p:extLst>
      <p:ext uri="{BB962C8B-B14F-4D97-AF65-F5344CB8AC3E}">
        <p14:creationId xmlns:p14="http://schemas.microsoft.com/office/powerpoint/2010/main" val="2385857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800" dirty="0">
                <a:solidFill>
                  <a:schemeClr val="accent1"/>
                </a:solidFill>
              </a:rPr>
              <a:t>Pilottiprojekteiksi valittiin 1. haussa seuraavat hankkeet </a:t>
            </a:r>
            <a:r>
              <a:rPr lang="fi-FI" sz="2800" dirty="0" smtClean="0">
                <a:solidFill>
                  <a:schemeClr val="accent1"/>
                </a:solidFill>
              </a:rPr>
              <a:t> (</a:t>
            </a:r>
            <a:r>
              <a:rPr lang="fi-FI" sz="2800" dirty="0">
                <a:solidFill>
                  <a:schemeClr val="accent1"/>
                </a:solidFill>
              </a:rPr>
              <a:t>suluissa päähakija):</a:t>
            </a:r>
            <a:endParaRPr lang="fi-FI" dirty="0"/>
          </a:p>
        </p:txBody>
      </p:sp>
      <p:sp>
        <p:nvSpPr>
          <p:cNvPr id="3" name="Sisällön paikkamerkki 2"/>
          <p:cNvSpPr>
            <a:spLocks noGrp="1"/>
          </p:cNvSpPr>
          <p:nvPr>
            <p:ph idx="1"/>
          </p:nvPr>
        </p:nvSpPr>
        <p:spPr/>
        <p:txBody>
          <a:bodyPr/>
          <a:lstStyle/>
          <a:p>
            <a:r>
              <a:rPr lang="fi-FI" sz="1600" dirty="0"/>
              <a:t>Hyvä alku Länsirannikolla (Länsirannikon koulutus)</a:t>
            </a:r>
          </a:p>
          <a:p>
            <a:r>
              <a:rPr lang="fi-FI" sz="1600" dirty="0"/>
              <a:t>Paras alku Porvoossa (Porvoon kaupunki)</a:t>
            </a:r>
          </a:p>
          <a:p>
            <a:r>
              <a:rPr lang="fi-FI" sz="1600" dirty="0"/>
              <a:t>Hyvä alku Pohjanmaalla - En </a:t>
            </a:r>
            <a:r>
              <a:rPr lang="fi-FI" sz="1600" dirty="0" err="1"/>
              <a:t>bra</a:t>
            </a:r>
            <a:r>
              <a:rPr lang="fi-FI" sz="1600" dirty="0"/>
              <a:t> </a:t>
            </a:r>
            <a:r>
              <a:rPr lang="fi-FI" sz="1600" dirty="0" err="1"/>
              <a:t>start</a:t>
            </a:r>
            <a:r>
              <a:rPr lang="fi-FI" sz="1600" dirty="0"/>
              <a:t> i </a:t>
            </a:r>
            <a:r>
              <a:rPr lang="fi-FI" sz="1600" dirty="0" err="1"/>
              <a:t>Österbotten</a:t>
            </a:r>
            <a:r>
              <a:rPr lang="fi-FI" sz="1600" dirty="0"/>
              <a:t> (Pohjanmaan liitto) </a:t>
            </a:r>
          </a:p>
          <a:p>
            <a:r>
              <a:rPr lang="fi-FI" sz="1600" dirty="0"/>
              <a:t>Hyvä alku Hämeessä (koulutuskuntayhtymä Tavastia)</a:t>
            </a:r>
          </a:p>
          <a:p>
            <a:r>
              <a:rPr lang="fi-FI" sz="1600" dirty="0"/>
              <a:t>Töissä Suomessa (Helsingin kaupunki)</a:t>
            </a:r>
          </a:p>
          <a:p>
            <a:r>
              <a:rPr lang="fi-FI" sz="1600" dirty="0"/>
              <a:t>Töihin Suomeen (Uudenmaan </a:t>
            </a:r>
            <a:r>
              <a:rPr lang="fi-FI" sz="1600" dirty="0" err="1"/>
              <a:t>ELY-keskus</a:t>
            </a:r>
            <a:r>
              <a:rPr lang="fi-FI" sz="1600" dirty="0"/>
              <a:t>)</a:t>
            </a:r>
          </a:p>
          <a:p>
            <a:r>
              <a:rPr lang="fi-FI" sz="1600" dirty="0"/>
              <a:t>Kotona Jyväskylässä (Jyväskylän kaupunki)</a:t>
            </a:r>
          </a:p>
          <a:p>
            <a:r>
              <a:rPr lang="fi-FI" sz="1600" dirty="0"/>
              <a:t>Hyvä alku Pohjois-Pohjanmaalla (Oulun kaupunki)</a:t>
            </a:r>
          </a:p>
          <a:p>
            <a:pPr marL="0" indent="0">
              <a:buNone/>
            </a:pP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27</a:t>
            </a:fld>
            <a:endParaRPr lang="fi-FI"/>
          </a:p>
        </p:txBody>
      </p:sp>
    </p:spTree>
    <p:extLst>
      <p:ext uri="{BB962C8B-B14F-4D97-AF65-F5344CB8AC3E}">
        <p14:creationId xmlns:p14="http://schemas.microsoft.com/office/powerpoint/2010/main" val="4057567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800" dirty="0">
                <a:solidFill>
                  <a:schemeClr val="accent1"/>
                </a:solidFill>
              </a:rPr>
              <a:t>Pilottihankkeiden toimintoja, mm.:</a:t>
            </a:r>
            <a:br>
              <a:rPr lang="fi-FI" sz="2800" dirty="0">
                <a:solidFill>
                  <a:schemeClr val="accent1"/>
                </a:solidFill>
              </a:rPr>
            </a:br>
            <a:endParaRPr lang="fi-FI" dirty="0"/>
          </a:p>
        </p:txBody>
      </p:sp>
      <p:sp>
        <p:nvSpPr>
          <p:cNvPr id="3" name="Sisällön paikkamerkki 2"/>
          <p:cNvSpPr>
            <a:spLocks noGrp="1"/>
          </p:cNvSpPr>
          <p:nvPr>
            <p:ph idx="1"/>
          </p:nvPr>
        </p:nvSpPr>
        <p:spPr/>
        <p:txBody>
          <a:bodyPr/>
          <a:lstStyle/>
          <a:p>
            <a:r>
              <a:rPr lang="fi-FI" sz="1800" dirty="0"/>
              <a:t>yhteiskunta- ja kielikoulutusta sisältävä koulutusmoduuli</a:t>
            </a:r>
          </a:p>
          <a:p>
            <a:pPr lvl="1"/>
            <a:r>
              <a:rPr lang="fi-FI" sz="1800" dirty="0"/>
              <a:t>koulutuksen pituus enintään 8 viikkoa</a:t>
            </a:r>
          </a:p>
          <a:p>
            <a:pPr lvl="1"/>
            <a:r>
              <a:rPr lang="fi-FI" sz="1800" dirty="0"/>
              <a:t>toteutuksissa kaksi eri päälinjaa: omakielisten ohjaajien avulla tai tulkin välityksellä </a:t>
            </a:r>
          </a:p>
          <a:p>
            <a:pPr lvl="1"/>
            <a:r>
              <a:rPr lang="fi-FI" sz="1800" dirty="0"/>
              <a:t>joissakin järjestetty myös lastenhoito </a:t>
            </a:r>
          </a:p>
          <a:p>
            <a:pPr lvl="1"/>
            <a:r>
              <a:rPr lang="fi-FI" sz="1800" dirty="0"/>
              <a:t>myös toteutuksia erilaisille kohderyhmille: kotivanhemmille, miehille, yrittäjäksi aikoville</a:t>
            </a:r>
          </a:p>
          <a:p>
            <a:r>
              <a:rPr lang="fi-FI" sz="1800" dirty="0"/>
              <a:t>neuvonta, ohjaus ja </a:t>
            </a:r>
            <a:r>
              <a:rPr lang="fi-FI" sz="1800" dirty="0" err="1"/>
              <a:t>mentorointi</a:t>
            </a:r>
            <a:endParaRPr lang="fi-FI" sz="1800" dirty="0"/>
          </a:p>
          <a:p>
            <a:pPr lvl="1"/>
            <a:r>
              <a:rPr lang="fi-FI" sz="1800" dirty="0"/>
              <a:t>yleensä integroituna alkuvaiheen koulutukseen</a:t>
            </a:r>
          </a:p>
          <a:p>
            <a:r>
              <a:rPr lang="fi-FI" sz="1800" dirty="0"/>
              <a:t>kotoutumislain mukainen alkukartoitus </a:t>
            </a:r>
          </a:p>
          <a:p>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28</a:t>
            </a:fld>
            <a:endParaRPr lang="fi-FI"/>
          </a:p>
        </p:txBody>
      </p:sp>
    </p:spTree>
    <p:extLst>
      <p:ext uri="{BB962C8B-B14F-4D97-AF65-F5344CB8AC3E}">
        <p14:creationId xmlns:p14="http://schemas.microsoft.com/office/powerpoint/2010/main" val="1778559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t>Pilottihankkeiden toimintoja, jatkuu:</a:t>
            </a:r>
            <a:endParaRPr lang="fi-FI" dirty="0"/>
          </a:p>
        </p:txBody>
      </p:sp>
      <p:sp>
        <p:nvSpPr>
          <p:cNvPr id="3" name="Sisällön paikkamerkki 2"/>
          <p:cNvSpPr>
            <a:spLocks noGrp="1"/>
          </p:cNvSpPr>
          <p:nvPr>
            <p:ph idx="1"/>
          </p:nvPr>
        </p:nvSpPr>
        <p:spPr/>
        <p:txBody>
          <a:bodyPr/>
          <a:lstStyle/>
          <a:p>
            <a:r>
              <a:rPr lang="fi-FI" sz="1600" dirty="0"/>
              <a:t>ruotsin kielen taidon alkutesti (Hyvä alku Pohjanmaalla)</a:t>
            </a:r>
          </a:p>
          <a:p>
            <a:r>
              <a:rPr lang="fi-FI" sz="1600" dirty="0"/>
              <a:t>monikielinen etäneuvonta </a:t>
            </a:r>
            <a:r>
              <a:rPr lang="fi-FI" sz="1600" dirty="0" err="1">
                <a:hlinkClick r:id="rId2"/>
              </a:rPr>
              <a:t>www.info-lango.fi</a:t>
            </a:r>
            <a:r>
              <a:rPr lang="fi-FI" sz="1600" dirty="0"/>
              <a:t> (Hyvä alku Pohjois-Pohjanmaalla)</a:t>
            </a:r>
          </a:p>
          <a:p>
            <a:r>
              <a:rPr lang="fi-FI" sz="1600" dirty="0"/>
              <a:t>kotoutumista edistävä </a:t>
            </a:r>
            <a:r>
              <a:rPr lang="fi-FI" sz="1600" dirty="0" err="1"/>
              <a:t>mobiilipeli</a:t>
            </a:r>
            <a:r>
              <a:rPr lang="fi-FI" sz="1600" dirty="0"/>
              <a:t> (Hyvä alku Länsirannikolla)</a:t>
            </a:r>
          </a:p>
          <a:p>
            <a:r>
              <a:rPr lang="fi-FI" sz="1600" dirty="0"/>
              <a:t>International House (Töissä Suomessa) </a:t>
            </a:r>
          </a:p>
          <a:p>
            <a:r>
              <a:rPr lang="fi-FI" sz="1600" dirty="0"/>
              <a:t>non-stop-infotilaisuudet (Töissä Suomessa) </a:t>
            </a:r>
          </a:p>
          <a:p>
            <a:r>
              <a:rPr lang="fi-FI" sz="1600" dirty="0"/>
              <a:t>työsuhdeneuvonta (Töissä Suomessa) </a:t>
            </a:r>
          </a:p>
          <a:p>
            <a:r>
              <a:rPr lang="fi-FI" sz="1600" dirty="0"/>
              <a:t>neuvonta ulkomaiseen työvoimaan liittyvissä kysymyksissä (Töissä Suomessa) </a:t>
            </a:r>
          </a:p>
          <a:p>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29</a:t>
            </a:fld>
            <a:endParaRPr lang="fi-FI"/>
          </a:p>
        </p:txBody>
      </p:sp>
    </p:spTree>
    <p:extLst>
      <p:ext uri="{BB962C8B-B14F-4D97-AF65-F5344CB8AC3E}">
        <p14:creationId xmlns:p14="http://schemas.microsoft.com/office/powerpoint/2010/main" val="388430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8429" y="460164"/>
            <a:ext cx="6642803" cy="257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3</a:t>
            </a:fld>
            <a:endParaRPr lang="fi-FI"/>
          </a:p>
        </p:txBody>
      </p:sp>
      <p:sp>
        <p:nvSpPr>
          <p:cNvPr id="2" name="Tekstiruutu 1"/>
          <p:cNvSpPr txBox="1"/>
          <p:nvPr/>
        </p:nvSpPr>
        <p:spPr>
          <a:xfrm>
            <a:off x="852986" y="3575712"/>
            <a:ext cx="7121914" cy="646331"/>
          </a:xfrm>
          <a:prstGeom prst="rect">
            <a:avLst/>
          </a:prstGeom>
          <a:noFill/>
          <a:ln>
            <a:solidFill>
              <a:schemeClr val="tx2"/>
            </a:solidFill>
          </a:ln>
        </p:spPr>
        <p:txBody>
          <a:bodyPr wrap="square" rtlCol="0">
            <a:spAutoFit/>
          </a:bodyPr>
          <a:lstStyle/>
          <a:p>
            <a:r>
              <a:rPr lang="fi-FI" sz="1200" dirty="0" smtClean="0">
                <a:solidFill>
                  <a:schemeClr val="accent1">
                    <a:lumMod val="90000"/>
                    <a:lumOff val="10000"/>
                  </a:schemeClr>
                </a:solidFill>
              </a:rPr>
              <a:t>Maahanmuutto lisääntyy </a:t>
            </a:r>
          </a:p>
          <a:p>
            <a:r>
              <a:rPr lang="fi-FI" sz="1200" dirty="0" smtClean="0">
                <a:solidFill>
                  <a:schemeClr val="accent1">
                    <a:lumMod val="90000"/>
                    <a:lumOff val="10000"/>
                  </a:schemeClr>
                </a:solidFill>
              </a:rPr>
              <a:t>–&gt;Tärkeää, että yleiset ohjaus –ja neuvontapalvelut soveltuvat maahanmuuttajille </a:t>
            </a:r>
          </a:p>
          <a:p>
            <a:r>
              <a:rPr lang="fi-FI" sz="1200" dirty="0" smtClean="0">
                <a:solidFill>
                  <a:schemeClr val="accent1">
                    <a:lumMod val="90000"/>
                    <a:lumOff val="10000"/>
                  </a:schemeClr>
                </a:solidFill>
              </a:rPr>
              <a:t>–&gt;Tarve myös erityisesti maahanmuuttajille suunnatuille ohjaus- ja neuvontapalveluill</a:t>
            </a:r>
            <a:r>
              <a:rPr lang="fi-FI" sz="1200" b="1" dirty="0" smtClean="0">
                <a:solidFill>
                  <a:schemeClr val="accent1">
                    <a:lumMod val="90000"/>
                    <a:lumOff val="10000"/>
                  </a:schemeClr>
                </a:solidFill>
              </a:rPr>
              <a:t>e</a:t>
            </a:r>
          </a:p>
        </p:txBody>
      </p:sp>
    </p:spTree>
    <p:extLst>
      <p:ext uri="{BB962C8B-B14F-4D97-AF65-F5344CB8AC3E}">
        <p14:creationId xmlns:p14="http://schemas.microsoft.com/office/powerpoint/2010/main" val="2911765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30</a:t>
            </a:fld>
            <a:endParaRPr lang="fi-FI"/>
          </a:p>
        </p:txBody>
      </p:sp>
      <p:sp>
        <p:nvSpPr>
          <p:cNvPr id="6" name="Tekstiruutu 5"/>
          <p:cNvSpPr txBox="1"/>
          <p:nvPr/>
        </p:nvSpPr>
        <p:spPr>
          <a:xfrm>
            <a:off x="148555" y="373490"/>
            <a:ext cx="8483654" cy="5016758"/>
          </a:xfrm>
          <a:prstGeom prst="rect">
            <a:avLst/>
          </a:prstGeom>
          <a:noFill/>
        </p:spPr>
        <p:txBody>
          <a:bodyPr wrap="square" rtlCol="0">
            <a:spAutoFit/>
          </a:bodyPr>
          <a:lstStyle/>
          <a:p>
            <a:r>
              <a:rPr lang="fi-FI" sz="3200" b="1" dirty="0" smtClean="0">
                <a:solidFill>
                  <a:srgbClr val="002060"/>
                </a:solidFill>
              </a:rPr>
              <a:t>Kotona Suomessa - Hyvä alku</a:t>
            </a:r>
          </a:p>
          <a:p>
            <a:endParaRPr lang="fi-FI" sz="1400" dirty="0" smtClean="0"/>
          </a:p>
          <a:p>
            <a:pPr marL="285750" indent="-285750">
              <a:buFont typeface="Arial" panose="020B0604020202020204" pitchFamily="34" charset="0"/>
              <a:buChar char="•"/>
            </a:pPr>
            <a:r>
              <a:rPr lang="fi-FI" sz="1400" dirty="0" smtClean="0"/>
              <a:t>Valtakunnallinen mallinnus –työryhmä käynnistetty</a:t>
            </a:r>
            <a:endParaRPr lang="fi-FI" sz="1400" dirty="0"/>
          </a:p>
          <a:p>
            <a:pPr marL="285750" indent="-285750">
              <a:buFont typeface="Arial" panose="020B0604020202020204" pitchFamily="34" charset="0"/>
              <a:buChar char="•"/>
            </a:pPr>
            <a:r>
              <a:rPr lang="fi-FI" sz="1400" dirty="0" smtClean="0"/>
              <a:t>Osa pilottihankkeista aloittanut vasta syksyllä eli kehittämistyö vielä alkuvaiheessa</a:t>
            </a:r>
          </a:p>
          <a:p>
            <a:pPr marL="285750" indent="-285750">
              <a:buFont typeface="Arial" panose="020B0604020202020204" pitchFamily="34" charset="0"/>
              <a:buChar char="•"/>
            </a:pPr>
            <a:r>
              <a:rPr lang="fi-FI" sz="1400" dirty="0" smtClean="0"/>
              <a:t>Joitakin esiin nousseita näkökulmia (HUOM ei vielä varsinaisia johtopäätöksiä!)</a:t>
            </a:r>
            <a:endParaRPr lang="fi-FI" sz="1400" dirty="0"/>
          </a:p>
          <a:p>
            <a:endParaRPr lang="en-GB" sz="1200" dirty="0" smtClean="0"/>
          </a:p>
          <a:p>
            <a:pPr marL="514350" lvl="1" indent="-171450">
              <a:buFontTx/>
              <a:buChar char="-"/>
            </a:pPr>
            <a:r>
              <a:rPr lang="en-GB" sz="1400" dirty="0" err="1" smtClean="0"/>
              <a:t>Tärkeää</a:t>
            </a:r>
            <a:r>
              <a:rPr lang="en-GB" sz="1400" dirty="0" smtClean="0"/>
              <a:t> </a:t>
            </a:r>
            <a:r>
              <a:rPr lang="en-GB" sz="1400" dirty="0" err="1"/>
              <a:t>antaa</a:t>
            </a:r>
            <a:r>
              <a:rPr lang="en-GB" sz="1400" dirty="0"/>
              <a:t> </a:t>
            </a:r>
            <a:r>
              <a:rPr lang="en-GB" sz="1400" dirty="0" err="1"/>
              <a:t>monikielisesti</a:t>
            </a:r>
            <a:r>
              <a:rPr lang="en-GB" sz="1400" dirty="0"/>
              <a:t> </a:t>
            </a:r>
            <a:r>
              <a:rPr lang="en-GB" sz="1400" dirty="0" err="1"/>
              <a:t>neuvontaa</a:t>
            </a:r>
            <a:r>
              <a:rPr lang="en-GB" sz="1400" dirty="0"/>
              <a:t> </a:t>
            </a:r>
            <a:r>
              <a:rPr lang="en-GB" sz="1400" dirty="0" err="1"/>
              <a:t>ja</a:t>
            </a:r>
            <a:r>
              <a:rPr lang="en-GB" sz="1400" dirty="0"/>
              <a:t> </a:t>
            </a:r>
            <a:r>
              <a:rPr lang="en-GB" sz="1400" dirty="0" err="1"/>
              <a:t>ohjausta</a:t>
            </a:r>
            <a:r>
              <a:rPr lang="en-GB" sz="1400" dirty="0"/>
              <a:t> </a:t>
            </a:r>
            <a:r>
              <a:rPr lang="en-GB" sz="1400" dirty="0" err="1"/>
              <a:t>sekä</a:t>
            </a:r>
            <a:r>
              <a:rPr lang="en-GB" sz="1400" dirty="0"/>
              <a:t> </a:t>
            </a:r>
            <a:r>
              <a:rPr lang="en-GB" sz="1400" dirty="0" err="1"/>
              <a:t>alkuvaiheen</a:t>
            </a:r>
            <a:r>
              <a:rPr lang="en-GB" sz="1400" dirty="0"/>
              <a:t> </a:t>
            </a:r>
            <a:r>
              <a:rPr lang="en-GB" sz="1400" dirty="0" err="1" smtClean="0"/>
              <a:t>yhteiskuntatietoa</a:t>
            </a:r>
            <a:endParaRPr lang="en-GB" sz="1400" dirty="0" smtClean="0"/>
          </a:p>
          <a:p>
            <a:pPr marL="514350" lvl="1" indent="-171450">
              <a:buFontTx/>
              <a:buChar char="-"/>
            </a:pPr>
            <a:r>
              <a:rPr lang="en-GB" sz="1400" dirty="0" err="1" smtClean="0"/>
              <a:t>Tiedontarpeet</a:t>
            </a:r>
            <a:r>
              <a:rPr lang="en-GB" sz="1400" dirty="0" smtClean="0"/>
              <a:t> </a:t>
            </a:r>
            <a:r>
              <a:rPr lang="en-GB" sz="1400" dirty="0" err="1" smtClean="0"/>
              <a:t>vaihtelevat</a:t>
            </a:r>
            <a:endParaRPr lang="en-GB" sz="1400" dirty="0" smtClean="0"/>
          </a:p>
          <a:p>
            <a:pPr lvl="1"/>
            <a:endParaRPr lang="en-GB" sz="1200" dirty="0" smtClean="0"/>
          </a:p>
          <a:p>
            <a:pPr lvl="2"/>
            <a:r>
              <a:rPr lang="fi-FI" sz="1200" i="1" dirty="0" smtClean="0"/>
              <a:t>”Maahanmuuttajaprofiili </a:t>
            </a:r>
            <a:r>
              <a:rPr lang="fi-FI" sz="1200" i="1" dirty="0"/>
              <a:t>vaikuttaa mielestäni jonkin verran käsiteltäviin aiheisiin. Kaikki tarvitsevat perustietoa Suomesta (asiointi, tavat, viranomaiset, harrastukset ja vapaa-aika </a:t>
            </a:r>
            <a:r>
              <a:rPr lang="fi-FI" sz="1200" i="1" dirty="0" err="1"/>
              <a:t>jne</a:t>
            </a:r>
            <a:r>
              <a:rPr lang="fi-FI" sz="1200" i="1" dirty="0"/>
              <a:t>), mutta tausta vaikuttaa paljon siihen, kuinka syvällisesti kerkeämme perehtymään asioihin kurssin aikana ja kuinka paljon heillä on etukäteistietoa aiheista. Esimerkiksi nyt tammikuun englanninkielisellä kurssilla muutamat korkeasti koulutetut pyysivät meitä tarkistamaan ansioluettelonsa ja toisella kurssilla voisi olla olennaista kertoa mikä on ansioluettelo</a:t>
            </a:r>
            <a:r>
              <a:rPr lang="fi-FI" sz="1200" i="1" dirty="0" smtClean="0"/>
              <a:t>.”</a:t>
            </a:r>
            <a:endParaRPr lang="fi-FI" sz="1200" i="1" dirty="0"/>
          </a:p>
          <a:p>
            <a:pPr lvl="2"/>
            <a:endParaRPr lang="en-GB" sz="1200" dirty="0"/>
          </a:p>
          <a:p>
            <a:pPr marL="514350" lvl="1" indent="-171450">
              <a:buFontTx/>
              <a:buChar char="-"/>
            </a:pPr>
            <a:r>
              <a:rPr lang="en-GB" sz="1400" dirty="0" err="1" smtClean="0"/>
              <a:t>Yhteiskuntatiedon</a:t>
            </a:r>
            <a:r>
              <a:rPr lang="en-GB" sz="1400" dirty="0" smtClean="0"/>
              <a:t> </a:t>
            </a:r>
            <a:r>
              <a:rPr lang="en-GB" sz="1400" dirty="0" err="1"/>
              <a:t>aihepiirit</a:t>
            </a:r>
            <a:r>
              <a:rPr lang="en-GB" sz="1400" dirty="0"/>
              <a:t> </a:t>
            </a:r>
            <a:r>
              <a:rPr lang="en-GB" sz="1400" dirty="0" err="1"/>
              <a:t>tulisi</a:t>
            </a:r>
            <a:r>
              <a:rPr lang="en-GB" sz="1400" dirty="0"/>
              <a:t> </a:t>
            </a:r>
            <a:r>
              <a:rPr lang="en-GB" sz="1400" dirty="0" err="1" smtClean="0"/>
              <a:t>määritellä</a:t>
            </a:r>
            <a:r>
              <a:rPr lang="en-GB" sz="1400" dirty="0" smtClean="0"/>
              <a:t> – </a:t>
            </a:r>
            <a:r>
              <a:rPr lang="en-GB" sz="1400" dirty="0" err="1"/>
              <a:t>mitä</a:t>
            </a:r>
            <a:r>
              <a:rPr lang="en-GB" sz="1400" dirty="0"/>
              <a:t> </a:t>
            </a:r>
            <a:r>
              <a:rPr lang="en-GB" sz="1400" dirty="0" err="1"/>
              <a:t>voidaan</a:t>
            </a:r>
            <a:r>
              <a:rPr lang="en-GB" sz="1400" dirty="0"/>
              <a:t> </a:t>
            </a:r>
            <a:r>
              <a:rPr lang="en-GB" sz="1400" dirty="0" err="1"/>
              <a:t>antaa</a:t>
            </a:r>
            <a:r>
              <a:rPr lang="en-GB" sz="1400" dirty="0"/>
              <a:t> </a:t>
            </a:r>
            <a:r>
              <a:rPr lang="en-GB" sz="1400" dirty="0" err="1"/>
              <a:t>omakielisesti</a:t>
            </a:r>
            <a:r>
              <a:rPr lang="en-GB" sz="1400" dirty="0"/>
              <a:t> “</a:t>
            </a:r>
            <a:r>
              <a:rPr lang="en-GB" sz="1400" dirty="0" err="1" smtClean="0"/>
              <a:t>kevennetysti</a:t>
            </a:r>
            <a:r>
              <a:rPr lang="en-GB" sz="1400" dirty="0" smtClean="0"/>
              <a:t>” (</a:t>
            </a:r>
            <a:r>
              <a:rPr lang="en-GB" sz="1400" dirty="0" err="1" smtClean="0"/>
              <a:t>käytännöt</a:t>
            </a:r>
            <a:r>
              <a:rPr lang="en-GB" sz="1400" dirty="0" smtClean="0"/>
              <a:t> </a:t>
            </a:r>
            <a:r>
              <a:rPr lang="en-GB" sz="1400" dirty="0" err="1" smtClean="0"/>
              <a:t>vaihtelevat</a:t>
            </a:r>
            <a:r>
              <a:rPr lang="en-GB" sz="1400" dirty="0" smtClean="0"/>
              <a:t>)</a:t>
            </a:r>
          </a:p>
          <a:p>
            <a:pPr marL="514350" lvl="1" indent="-171450">
              <a:buFontTx/>
              <a:buChar char="-"/>
            </a:pPr>
            <a:r>
              <a:rPr lang="en-GB" sz="1400" dirty="0" err="1"/>
              <a:t>M</a:t>
            </a:r>
            <a:r>
              <a:rPr lang="en-GB" sz="1400" dirty="0" err="1" smtClean="0"/>
              <a:t>ahdollistettava</a:t>
            </a:r>
            <a:r>
              <a:rPr lang="en-GB" sz="1400" dirty="0" smtClean="0"/>
              <a:t> </a:t>
            </a:r>
            <a:r>
              <a:rPr lang="en-GB" sz="1400" dirty="0"/>
              <a:t>se, </a:t>
            </a:r>
            <a:r>
              <a:rPr lang="en-GB" sz="1400" dirty="0" err="1"/>
              <a:t>että</a:t>
            </a:r>
            <a:r>
              <a:rPr lang="en-GB" sz="1400" dirty="0"/>
              <a:t> </a:t>
            </a:r>
            <a:r>
              <a:rPr lang="en-GB" sz="1400" dirty="0" err="1"/>
              <a:t>palvelujärjestelmässä</a:t>
            </a:r>
            <a:r>
              <a:rPr lang="en-GB" sz="1400" dirty="0"/>
              <a:t> </a:t>
            </a:r>
            <a:r>
              <a:rPr lang="en-GB" sz="1400" dirty="0" err="1"/>
              <a:t>maahanmuuttajat</a:t>
            </a:r>
            <a:r>
              <a:rPr lang="en-GB" sz="1400" dirty="0"/>
              <a:t> </a:t>
            </a:r>
            <a:r>
              <a:rPr lang="en-GB" sz="1400" dirty="0" err="1"/>
              <a:t>eivät</a:t>
            </a:r>
            <a:r>
              <a:rPr lang="en-GB" sz="1400" dirty="0"/>
              <a:t> </a:t>
            </a:r>
            <a:r>
              <a:rPr lang="en-GB" sz="1400" dirty="0" err="1"/>
              <a:t>näyttäydy</a:t>
            </a:r>
            <a:r>
              <a:rPr lang="en-GB" sz="1400" dirty="0"/>
              <a:t> vain </a:t>
            </a:r>
            <a:r>
              <a:rPr lang="en-GB" sz="1400" dirty="0" err="1"/>
              <a:t>sosiaalipalveluiden</a:t>
            </a:r>
            <a:r>
              <a:rPr lang="en-GB" sz="1400" dirty="0"/>
              <a:t> </a:t>
            </a:r>
            <a:r>
              <a:rPr lang="en-GB" sz="1400" dirty="0" err="1"/>
              <a:t>asiakkaina</a:t>
            </a:r>
            <a:r>
              <a:rPr lang="en-GB" sz="1400" dirty="0"/>
              <a:t>. </a:t>
            </a:r>
            <a:endParaRPr lang="en-GB" sz="1400" dirty="0" smtClean="0"/>
          </a:p>
          <a:p>
            <a:endParaRPr lang="en-GB" sz="1200" dirty="0" smtClean="0"/>
          </a:p>
          <a:p>
            <a:pPr marL="171450" indent="-171450">
              <a:buFontTx/>
              <a:buChar char="-"/>
            </a:pPr>
            <a:endParaRPr lang="en-GB" sz="1200" dirty="0"/>
          </a:p>
          <a:p>
            <a:endParaRPr lang="en-GB" sz="1400" dirty="0"/>
          </a:p>
          <a:p>
            <a:r>
              <a:rPr lang="fi-FI" sz="1400" dirty="0" smtClean="0"/>
              <a:t> </a:t>
            </a:r>
          </a:p>
        </p:txBody>
      </p:sp>
    </p:spTree>
    <p:extLst>
      <p:ext uri="{BB962C8B-B14F-4D97-AF65-F5344CB8AC3E}">
        <p14:creationId xmlns:p14="http://schemas.microsoft.com/office/powerpoint/2010/main" val="2098014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Kotona Suomessa – Hyvä alku</a:t>
            </a:r>
            <a:endParaRPr lang="fi-FI" dirty="0"/>
          </a:p>
        </p:txBody>
      </p:sp>
      <p:sp>
        <p:nvSpPr>
          <p:cNvPr id="3" name="Sisällön paikkamerkki 2"/>
          <p:cNvSpPr>
            <a:spLocks noGrp="1"/>
          </p:cNvSpPr>
          <p:nvPr>
            <p:ph idx="1"/>
          </p:nvPr>
        </p:nvSpPr>
        <p:spPr/>
        <p:txBody>
          <a:bodyPr>
            <a:normAutofit/>
          </a:bodyPr>
          <a:lstStyle/>
          <a:p>
            <a:pPr marL="171442" lvl="1">
              <a:spcBef>
                <a:spcPts val="750"/>
              </a:spcBef>
            </a:pPr>
            <a:r>
              <a:rPr lang="en-GB" sz="1400" dirty="0" err="1"/>
              <a:t>Kotoutumisajan</a:t>
            </a:r>
            <a:r>
              <a:rPr lang="en-GB" sz="1400" dirty="0"/>
              <a:t> </a:t>
            </a:r>
            <a:r>
              <a:rPr lang="en-GB" sz="1400" dirty="0" err="1"/>
              <a:t>päättäneillä</a:t>
            </a:r>
            <a:r>
              <a:rPr lang="en-GB" sz="1400" dirty="0"/>
              <a:t> on </a:t>
            </a:r>
            <a:r>
              <a:rPr lang="en-GB" sz="1400" dirty="0" err="1"/>
              <a:t>edelleen</a:t>
            </a:r>
            <a:r>
              <a:rPr lang="en-GB" sz="1400" dirty="0"/>
              <a:t> </a:t>
            </a:r>
            <a:r>
              <a:rPr lang="en-GB" sz="1400" dirty="0" err="1"/>
              <a:t>samanlaisia</a:t>
            </a:r>
            <a:r>
              <a:rPr lang="en-GB" sz="1400" dirty="0"/>
              <a:t> </a:t>
            </a:r>
            <a:r>
              <a:rPr lang="en-GB" sz="1400" dirty="0" err="1"/>
              <a:t>tarpeita</a:t>
            </a:r>
            <a:r>
              <a:rPr lang="en-GB" sz="1400" dirty="0"/>
              <a:t>, </a:t>
            </a:r>
            <a:r>
              <a:rPr lang="en-GB" sz="1400" dirty="0" err="1"/>
              <a:t>joita</a:t>
            </a:r>
            <a:r>
              <a:rPr lang="en-GB" sz="1400" dirty="0"/>
              <a:t> </a:t>
            </a:r>
            <a:r>
              <a:rPr lang="en-GB" sz="1400" dirty="0" err="1"/>
              <a:t>palveluissa</a:t>
            </a:r>
            <a:r>
              <a:rPr lang="en-GB" sz="1400" dirty="0"/>
              <a:t> </a:t>
            </a:r>
            <a:r>
              <a:rPr lang="en-GB" sz="1400" dirty="0" err="1"/>
              <a:t>täytyy</a:t>
            </a:r>
            <a:r>
              <a:rPr lang="en-GB" sz="1400" dirty="0"/>
              <a:t> </a:t>
            </a:r>
            <a:r>
              <a:rPr lang="en-GB" sz="1400" dirty="0" err="1"/>
              <a:t>pystyä</a:t>
            </a:r>
            <a:r>
              <a:rPr lang="en-GB" sz="1400" dirty="0"/>
              <a:t> </a:t>
            </a:r>
            <a:r>
              <a:rPr lang="en-GB" sz="1400" dirty="0" err="1" smtClean="0"/>
              <a:t>ratkaisemaan</a:t>
            </a:r>
            <a:endParaRPr lang="en-GB" sz="1400" dirty="0" smtClean="0"/>
          </a:p>
          <a:p>
            <a:pPr marL="171442" lvl="1">
              <a:spcBef>
                <a:spcPts val="750"/>
              </a:spcBef>
            </a:pPr>
            <a:r>
              <a:rPr lang="en-GB" sz="1400" dirty="0" err="1" smtClean="0"/>
              <a:t>Maahanmuuttajien</a:t>
            </a:r>
            <a:r>
              <a:rPr lang="en-GB" sz="1400" dirty="0" smtClean="0"/>
              <a:t> </a:t>
            </a:r>
            <a:r>
              <a:rPr lang="en-GB" sz="1400" dirty="0" err="1"/>
              <a:t>osallisuus</a:t>
            </a:r>
            <a:r>
              <a:rPr lang="en-GB" sz="1400" dirty="0"/>
              <a:t>/</a:t>
            </a:r>
            <a:r>
              <a:rPr lang="en-GB" sz="1400" dirty="0" err="1"/>
              <a:t>ääni</a:t>
            </a:r>
            <a:r>
              <a:rPr lang="en-GB" sz="1400" dirty="0"/>
              <a:t> </a:t>
            </a:r>
            <a:r>
              <a:rPr lang="en-GB" sz="1400" dirty="0" err="1"/>
              <a:t>palveluiden</a:t>
            </a:r>
            <a:r>
              <a:rPr lang="en-GB" sz="1400" dirty="0"/>
              <a:t> </a:t>
            </a:r>
            <a:r>
              <a:rPr lang="en-GB" sz="1400" dirty="0" err="1"/>
              <a:t>kehittämisessä</a:t>
            </a:r>
            <a:r>
              <a:rPr lang="en-GB" sz="1400" dirty="0" smtClean="0"/>
              <a:t>.</a:t>
            </a:r>
            <a:endParaRPr lang="fi-FI" sz="1400" b="0" dirty="0" smtClean="0"/>
          </a:p>
          <a:p>
            <a:r>
              <a:rPr lang="fi-FI" sz="1400" b="0" dirty="0" smtClean="0"/>
              <a:t>Palvelujärjestelmässä varmistettava riittävä osaaminen</a:t>
            </a:r>
            <a:endParaRPr lang="fi-FI" sz="1200" b="0" dirty="0" smtClean="0"/>
          </a:p>
          <a:p>
            <a:pPr marL="342883" lvl="1" indent="0">
              <a:buNone/>
            </a:pPr>
            <a:r>
              <a:rPr lang="fi-FI" sz="1400" b="0" i="1" dirty="0" smtClean="0"/>
              <a:t>”Omakielinen </a:t>
            </a:r>
            <a:r>
              <a:rPr lang="fi-FI" sz="1400" b="0" i="1" dirty="0"/>
              <a:t>neuvonta ja ohjaus otetaan hyvin positiivisesti vastaan ja asiakkaat kokevat saavansa lyhyessä </a:t>
            </a:r>
            <a:r>
              <a:rPr lang="fi-FI" sz="1400" b="0" i="1" dirty="0" smtClean="0"/>
              <a:t>ajassa </a:t>
            </a:r>
            <a:r>
              <a:rPr lang="fi-FI" sz="1400" b="0" i="1" dirty="0"/>
              <a:t>paljon irti. Hankkeen kokemuksen mukaan omakielisiltä ohjaajilta vaadittava osaaminen on pohdittava </a:t>
            </a:r>
            <a:r>
              <a:rPr lang="fi-FI" sz="1400" b="0" i="1" dirty="0" smtClean="0"/>
              <a:t>tarkkaan</a:t>
            </a:r>
            <a:r>
              <a:rPr lang="fi-FI" sz="1400" b="0" i="1" dirty="0"/>
              <a:t>, osaavan työvoiman saatavuus on vaihtelevaa. Jonkinlainen ohjaajien koulutusohjelma voisi auttaa. </a:t>
            </a:r>
            <a:r>
              <a:rPr lang="fi-FI" sz="1400" b="0" i="1" dirty="0" smtClean="0"/>
              <a:t>Orientaatiojakson </a:t>
            </a:r>
            <a:r>
              <a:rPr lang="fi-FI" sz="1400" b="0" i="1" dirty="0"/>
              <a:t>kilpailutus kesällä 2016 osoittautui haastavaksi juuri  omakielisten ohjaajien saatavuudesta </a:t>
            </a:r>
            <a:r>
              <a:rPr lang="fi-FI" sz="1400" b="0" i="1" dirty="0" smtClean="0"/>
              <a:t>johtuen.”</a:t>
            </a:r>
            <a:endParaRPr lang="fi-FI" sz="1400" dirty="0" smtClean="0"/>
          </a:p>
          <a:p>
            <a:endParaRPr lang="fi-FI" sz="1400" b="0" dirty="0" smtClean="0"/>
          </a:p>
          <a:p>
            <a:r>
              <a:rPr lang="fi-FI" sz="1400" b="0" dirty="0" smtClean="0"/>
              <a:t>Kohderyhmän tavoittaminen ja tiedottaminen monikanavaisesti</a:t>
            </a:r>
            <a:endParaRPr lang="fi-FI" sz="1400" b="0"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31</a:t>
            </a:fld>
            <a:endParaRPr lang="fi-FI"/>
          </a:p>
        </p:txBody>
      </p:sp>
    </p:spTree>
    <p:extLst>
      <p:ext uri="{BB962C8B-B14F-4D97-AF65-F5344CB8AC3E}">
        <p14:creationId xmlns:p14="http://schemas.microsoft.com/office/powerpoint/2010/main" val="436776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Kotouttaminen on kumppanuutta</a:t>
            </a:r>
            <a:endParaRPr lang="fi-FI" dirty="0"/>
          </a:p>
        </p:txBody>
      </p:sp>
    </p:spTree>
    <p:extLst>
      <p:ext uri="{BB962C8B-B14F-4D97-AF65-F5344CB8AC3E}">
        <p14:creationId xmlns:p14="http://schemas.microsoft.com/office/powerpoint/2010/main" val="1045498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33</a:t>
            </a:fld>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77" y="229247"/>
            <a:ext cx="6772844" cy="420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15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Järjestötarjotin</a:t>
            </a:r>
            <a:endParaRPr lang="fi-FI" dirty="0"/>
          </a:p>
        </p:txBody>
      </p:sp>
      <p:sp>
        <p:nvSpPr>
          <p:cNvPr id="3" name="Sisällön paikkamerkki 2"/>
          <p:cNvSpPr>
            <a:spLocks noGrp="1"/>
          </p:cNvSpPr>
          <p:nvPr>
            <p:ph idx="1"/>
          </p:nvPr>
        </p:nvSpPr>
        <p:spPr/>
        <p:txBody>
          <a:bodyPr/>
          <a:lstStyle/>
          <a:p>
            <a:r>
              <a:rPr lang="fi-FI" dirty="0" smtClean="0"/>
              <a:t>Järjestötarjotin </a:t>
            </a:r>
            <a:r>
              <a:rPr lang="fi-FI" dirty="0"/>
              <a:t>on työkalu, jonka avulla paikallistasolla olevaa kolmannen sektorin toimintaa voidaan tehdä näkyväksi ja koordinoida sekä tunnistaa toiminnalliset katvealueet. </a:t>
            </a:r>
            <a:endParaRPr lang="fi-FI" dirty="0" smtClean="0"/>
          </a:p>
          <a:p>
            <a:r>
              <a:rPr lang="fi-FI" dirty="0" smtClean="0"/>
              <a:t>Myös ohjauksen apuna</a:t>
            </a:r>
          </a:p>
          <a:p>
            <a:r>
              <a:rPr lang="fi-FI" dirty="0" smtClean="0"/>
              <a:t>SPR:n kehittämän malli, Kotouttamisen osaamiskeskus tukee juurruttamista</a:t>
            </a:r>
          </a:p>
          <a:p>
            <a:r>
              <a:rPr lang="fi-FI" dirty="0" smtClean="0"/>
              <a:t>Uudenmaan ELY vastaa järjestötarjottimen digitalisoimisesta AMIF -rahoituksella</a:t>
            </a:r>
          </a:p>
          <a:p>
            <a:r>
              <a:rPr lang="fi-FI" dirty="0" smtClean="0"/>
              <a:t>Järjestötarjottimet lisätään kuntakohtaisesti </a:t>
            </a:r>
            <a:r>
              <a:rPr lang="fi-FI" dirty="0" err="1" smtClean="0"/>
              <a:t>kotouttaminen-fi</a:t>
            </a:r>
            <a:r>
              <a:rPr lang="fi-FI" dirty="0" smtClean="0"/>
              <a:t> -sivustolle</a:t>
            </a: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34</a:t>
            </a:fld>
            <a:endParaRPr lang="fi-FI"/>
          </a:p>
        </p:txBody>
      </p:sp>
    </p:spTree>
    <p:extLst>
      <p:ext uri="{BB962C8B-B14F-4D97-AF65-F5344CB8AC3E}">
        <p14:creationId xmlns:p14="http://schemas.microsoft.com/office/powerpoint/2010/main" val="653868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Hyvät käytännöt (</a:t>
            </a:r>
            <a:r>
              <a:rPr lang="fi-FI" dirty="0" err="1" smtClean="0"/>
              <a:t>www.kotouttaminen.fi</a:t>
            </a:r>
            <a:r>
              <a:rPr lang="fi-FI" dirty="0" smtClean="0"/>
              <a:t>)</a:t>
            </a:r>
            <a:endParaRPr lang="fi-FI" dirty="0"/>
          </a:p>
        </p:txBody>
      </p:sp>
      <p:sp>
        <p:nvSpPr>
          <p:cNvPr id="3" name="Sisällön paikkamerkki 2"/>
          <p:cNvSpPr>
            <a:spLocks noGrp="1"/>
          </p:cNvSpPr>
          <p:nvPr>
            <p:ph idx="1"/>
          </p:nvPr>
        </p:nvSpPr>
        <p:spPr>
          <a:xfrm>
            <a:off x="628650" y="1282890"/>
            <a:ext cx="2721875" cy="3197035"/>
          </a:xfrm>
        </p:spPr>
        <p:txBody>
          <a:bodyPr/>
          <a:lstStyle/>
          <a:p>
            <a:r>
              <a:rPr lang="fi-FI" dirty="0" smtClean="0"/>
              <a:t>Hyviä käytäntöjä kerätään </a:t>
            </a:r>
            <a:r>
              <a:rPr lang="fi-FI" dirty="0" err="1" smtClean="0">
                <a:hlinkClick r:id="rId2"/>
              </a:rPr>
              <a:t>www.kotouttaminen.fi</a:t>
            </a:r>
            <a:endParaRPr lang="fi-FI" dirty="0" smtClean="0"/>
          </a:p>
          <a:p>
            <a:r>
              <a:rPr lang="fi-FI" dirty="0" smtClean="0"/>
              <a:t>Tällä hetkellä etsitään mm. kumppanuuksien hyviä käytäntöjä (</a:t>
            </a:r>
            <a:r>
              <a:rPr lang="fi-FI" dirty="0" err="1" smtClean="0"/>
              <a:t>varpu.taarna@tem.fi</a:t>
            </a:r>
            <a:r>
              <a:rPr lang="fi-FI" dirty="0" smtClean="0"/>
              <a:t>)</a:t>
            </a:r>
          </a:p>
        </p:txBody>
      </p:sp>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35</a:t>
            </a:fld>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417" y="1095828"/>
            <a:ext cx="5097439" cy="338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039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Materiaalia</a:t>
            </a:r>
            <a:endParaRPr lang="fi-FI" dirty="0"/>
          </a:p>
        </p:txBody>
      </p:sp>
    </p:spTree>
    <p:extLst>
      <p:ext uri="{BB962C8B-B14F-4D97-AF65-F5344CB8AC3E}">
        <p14:creationId xmlns:p14="http://schemas.microsoft.com/office/powerpoint/2010/main" val="1288437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37</a:t>
            </a:fld>
            <a:endParaRPr lang="fi-FI"/>
          </a:p>
        </p:txBody>
      </p:sp>
      <p:sp>
        <p:nvSpPr>
          <p:cNvPr id="5" name="Suorakulmio 4"/>
          <p:cNvSpPr/>
          <p:nvPr/>
        </p:nvSpPr>
        <p:spPr>
          <a:xfrm>
            <a:off x="1023581" y="1279089"/>
            <a:ext cx="7397087" cy="2793072"/>
          </a:xfrm>
          <a:prstGeom prst="rect">
            <a:avLst/>
          </a:prstGeom>
        </p:spPr>
        <p:txBody>
          <a:bodyPr wrap="square">
            <a:spAutoFit/>
          </a:bodyPr>
          <a:lstStyle/>
          <a:p>
            <a:r>
              <a:rPr lang="fi-FI" dirty="0" smtClean="0"/>
              <a:t>- Neuvontatyön </a:t>
            </a:r>
            <a:r>
              <a:rPr lang="fi-FI" dirty="0"/>
              <a:t>tueksi on tuotettu paljon materiaalia: </a:t>
            </a:r>
          </a:p>
          <a:p>
            <a:pPr lvl="0"/>
            <a:endParaRPr lang="fi-FI" dirty="0" smtClean="0"/>
          </a:p>
          <a:p>
            <a:pPr lvl="0"/>
            <a:r>
              <a:rPr lang="fi-FI" dirty="0" smtClean="0"/>
              <a:t>Perustietoa </a:t>
            </a:r>
            <a:r>
              <a:rPr lang="fi-FI" dirty="0"/>
              <a:t>Suomesta –opas </a:t>
            </a:r>
            <a:r>
              <a:rPr lang="fi-FI" dirty="0" smtClean="0"/>
              <a:t>http</a:t>
            </a:r>
            <a:r>
              <a:rPr lang="fi-FI" dirty="0"/>
              <a:t>://www.tem.fi/ajankohtaista/julkaisut/esitteet/perustietoa_suomesta</a:t>
            </a:r>
          </a:p>
          <a:p>
            <a:pPr lvl="0"/>
            <a:endParaRPr lang="fi-FI" dirty="0" smtClean="0"/>
          </a:p>
          <a:p>
            <a:pPr lvl="0"/>
            <a:r>
              <a:rPr lang="fi-FI" dirty="0" smtClean="0"/>
              <a:t>Infopankki</a:t>
            </a:r>
            <a:endParaRPr lang="fi-FI" dirty="0"/>
          </a:p>
          <a:p>
            <a:r>
              <a:rPr lang="fi-FI" dirty="0" smtClean="0"/>
              <a:t>http</a:t>
            </a:r>
            <a:r>
              <a:rPr lang="fi-FI" dirty="0"/>
              <a:t>://www.infopankki.fi/fi/etusivu</a:t>
            </a:r>
          </a:p>
          <a:p>
            <a:pPr lvl="0"/>
            <a:endParaRPr lang="fi-FI" dirty="0" smtClean="0"/>
          </a:p>
          <a:p>
            <a:pPr lvl="0"/>
            <a:r>
              <a:rPr lang="fi-FI" dirty="0" smtClean="0"/>
              <a:t>Kotoutumislain </a:t>
            </a:r>
            <a:r>
              <a:rPr lang="fi-FI" dirty="0"/>
              <a:t>verkkokäsikirja</a:t>
            </a:r>
          </a:p>
          <a:p>
            <a:r>
              <a:rPr lang="fi-FI" dirty="0"/>
              <a:t> http://www.kotouttaminen.fi/kotouttaminen/kotouttaminen</a:t>
            </a:r>
          </a:p>
          <a:p>
            <a:pPr lvl="0"/>
            <a:endParaRPr lang="fi-FI" dirty="0" smtClean="0"/>
          </a:p>
          <a:p>
            <a:pPr lvl="0"/>
            <a:r>
              <a:rPr lang="fi-FI" dirty="0" smtClean="0"/>
              <a:t>Maahanmuuttajien </a:t>
            </a:r>
            <a:r>
              <a:rPr lang="fi-FI" dirty="0"/>
              <a:t>neuvontapisteiden </a:t>
            </a:r>
            <a:r>
              <a:rPr lang="fi-FI" dirty="0" err="1"/>
              <a:t>ALPO-asiakaskäyntirekisteri</a:t>
            </a:r>
            <a:endParaRPr lang="fi-FI" dirty="0"/>
          </a:p>
          <a:p>
            <a:r>
              <a:rPr lang="fi-FI" u="sng" dirty="0">
                <a:hlinkClick r:id="rId2"/>
              </a:rPr>
              <a:t>http://alpo.netum.fi/login.php</a:t>
            </a:r>
            <a:r>
              <a:rPr lang="fi-FI" dirty="0"/>
              <a:t> </a:t>
            </a:r>
          </a:p>
        </p:txBody>
      </p:sp>
      <p:sp>
        <p:nvSpPr>
          <p:cNvPr id="6" name="Tekstiruutu 5"/>
          <p:cNvSpPr txBox="1"/>
          <p:nvPr/>
        </p:nvSpPr>
        <p:spPr>
          <a:xfrm>
            <a:off x="628650" y="416257"/>
            <a:ext cx="6829851" cy="646331"/>
          </a:xfrm>
          <a:prstGeom prst="rect">
            <a:avLst/>
          </a:prstGeom>
          <a:noFill/>
        </p:spPr>
        <p:txBody>
          <a:bodyPr wrap="square" rtlCol="0">
            <a:spAutoFit/>
          </a:bodyPr>
          <a:lstStyle/>
          <a:p>
            <a:r>
              <a:rPr lang="fi-FI" sz="3600" b="1" dirty="0" smtClean="0">
                <a:solidFill>
                  <a:schemeClr val="accent1">
                    <a:lumMod val="90000"/>
                    <a:lumOff val="10000"/>
                  </a:schemeClr>
                </a:solidFill>
              </a:rPr>
              <a:t>Materiaalia</a:t>
            </a:r>
          </a:p>
        </p:txBody>
      </p:sp>
    </p:spTree>
    <p:extLst>
      <p:ext uri="{BB962C8B-B14F-4D97-AF65-F5344CB8AC3E}">
        <p14:creationId xmlns:p14="http://schemas.microsoft.com/office/powerpoint/2010/main" val="1331640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en-GB" dirty="0" err="1" smtClean="0"/>
              <a:t>Kiitos</a:t>
            </a:r>
            <a:endParaRPr lang="en-GB" dirty="0"/>
          </a:p>
        </p:txBody>
      </p:sp>
    </p:spTree>
    <p:extLst>
      <p:ext uri="{BB962C8B-B14F-4D97-AF65-F5344CB8AC3E}">
        <p14:creationId xmlns:p14="http://schemas.microsoft.com/office/powerpoint/2010/main" val="25854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4</a:t>
            </a:fld>
            <a:endParaRPr lang="fi-FI"/>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980" y="423080"/>
            <a:ext cx="6426258" cy="295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p:cNvSpPr txBox="1"/>
          <p:nvPr/>
        </p:nvSpPr>
        <p:spPr>
          <a:xfrm>
            <a:off x="1187979" y="3763654"/>
            <a:ext cx="6516181" cy="646331"/>
          </a:xfrm>
          <a:prstGeom prst="rect">
            <a:avLst/>
          </a:prstGeom>
          <a:noFill/>
          <a:ln>
            <a:solidFill>
              <a:schemeClr val="tx2"/>
            </a:solidFill>
          </a:ln>
        </p:spPr>
        <p:txBody>
          <a:bodyPr wrap="square" rtlCol="0">
            <a:spAutoFit/>
          </a:bodyPr>
          <a:lstStyle/>
          <a:p>
            <a:r>
              <a:rPr lang="fi-FI" sz="1200" dirty="0" smtClean="0">
                <a:solidFill>
                  <a:schemeClr val="accent1">
                    <a:lumMod val="90000"/>
                    <a:lumOff val="10000"/>
                  </a:schemeClr>
                </a:solidFill>
              </a:rPr>
              <a:t>Suomessa puhuttujen kielten kirjo laaja</a:t>
            </a:r>
          </a:p>
          <a:p>
            <a:r>
              <a:rPr lang="fi-FI" sz="1200" dirty="0" smtClean="0">
                <a:solidFill>
                  <a:schemeClr val="accent1">
                    <a:lumMod val="90000"/>
                    <a:lumOff val="10000"/>
                  </a:schemeClr>
                </a:solidFill>
              </a:rPr>
              <a:t>–&gt; Omakielinen ohjaus ja neuvonta vähentää väärinymmärrysten riskiä ja nopeuttaa palvelua</a:t>
            </a:r>
          </a:p>
          <a:p>
            <a:r>
              <a:rPr lang="fi-FI" sz="1200" dirty="0" smtClean="0">
                <a:solidFill>
                  <a:schemeClr val="accent1">
                    <a:lumMod val="90000"/>
                    <a:lumOff val="10000"/>
                  </a:schemeClr>
                </a:solidFill>
              </a:rPr>
              <a:t>-&gt; Ohjaus- ja neuvontapalveluiden kyky palvella maahanmuuttajia</a:t>
            </a:r>
          </a:p>
        </p:txBody>
      </p:sp>
    </p:spTree>
    <p:extLst>
      <p:ext uri="{BB962C8B-B14F-4D97-AF65-F5344CB8AC3E}">
        <p14:creationId xmlns:p14="http://schemas.microsoft.com/office/powerpoint/2010/main" val="2948964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0B024A-9348-8F4E-84E6-1AC861A3D50B}" type="datetime1">
              <a:rPr lang="fi-FI" smtClean="0"/>
              <a:pPr/>
              <a:t>17.2.2017</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5</a:t>
            </a:fld>
            <a:endParaRPr lang="fi-FI"/>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83" y="372125"/>
            <a:ext cx="7258576" cy="299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p:cNvSpPr txBox="1"/>
          <p:nvPr/>
        </p:nvSpPr>
        <p:spPr>
          <a:xfrm>
            <a:off x="628651" y="3688592"/>
            <a:ext cx="7102806" cy="830997"/>
          </a:xfrm>
          <a:prstGeom prst="rect">
            <a:avLst/>
          </a:prstGeom>
          <a:noFill/>
          <a:ln>
            <a:solidFill>
              <a:schemeClr val="tx2"/>
            </a:solidFill>
          </a:ln>
        </p:spPr>
        <p:txBody>
          <a:bodyPr wrap="square" rtlCol="0">
            <a:spAutoFit/>
          </a:bodyPr>
          <a:lstStyle/>
          <a:p>
            <a:r>
              <a:rPr lang="fi-FI" sz="1200" dirty="0" smtClean="0">
                <a:solidFill>
                  <a:schemeClr val="accent1">
                    <a:lumMod val="90000"/>
                    <a:lumOff val="10000"/>
                  </a:schemeClr>
                </a:solidFill>
              </a:rPr>
              <a:t>Maahantulon eri perusteet vaikuttavat mm. siihen, miten ohjaus- ja neuvontapalvelut tavoittavat maahanmuuttajia ja miten henkilö saa esim. perustiedot suomalaisesta yhteiskunnasta. </a:t>
            </a:r>
          </a:p>
          <a:p>
            <a:r>
              <a:rPr lang="fi-FI" sz="1200" dirty="0" smtClean="0">
                <a:solidFill>
                  <a:schemeClr val="accent1">
                    <a:lumMod val="90000"/>
                    <a:lumOff val="10000"/>
                  </a:schemeClr>
                </a:solidFill>
              </a:rPr>
              <a:t>-&gt; Miten maahanmuuttajien ohjaus- ja neuvonta toimii osana koko palvelujärjestelmää?</a:t>
            </a:r>
          </a:p>
          <a:p>
            <a:r>
              <a:rPr lang="fi-FI" sz="1200" dirty="0" smtClean="0">
                <a:solidFill>
                  <a:schemeClr val="accent1">
                    <a:lumMod val="90000"/>
                    <a:lumOff val="10000"/>
                  </a:schemeClr>
                </a:solidFill>
              </a:rPr>
              <a:t>-&gt; Kotoutumislain mukaisten palveluiden saatavuus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054" y="1030407"/>
            <a:ext cx="3727572" cy="227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0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6</a:t>
            </a:fld>
            <a:endParaRPr lang="fi-FI"/>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362" y="243480"/>
            <a:ext cx="3311999" cy="339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p:cNvSpPr txBox="1"/>
          <p:nvPr/>
        </p:nvSpPr>
        <p:spPr>
          <a:xfrm>
            <a:off x="915025" y="3770480"/>
            <a:ext cx="7212842" cy="646331"/>
          </a:xfrm>
          <a:prstGeom prst="rect">
            <a:avLst/>
          </a:prstGeom>
          <a:noFill/>
          <a:ln>
            <a:solidFill>
              <a:schemeClr val="tx2"/>
            </a:solidFill>
          </a:ln>
        </p:spPr>
        <p:txBody>
          <a:bodyPr wrap="square" rtlCol="0">
            <a:spAutoFit/>
          </a:bodyPr>
          <a:lstStyle/>
          <a:p>
            <a:r>
              <a:rPr lang="fi-FI" sz="1200" dirty="0" smtClean="0">
                <a:solidFill>
                  <a:schemeClr val="accent1">
                    <a:lumMod val="90000"/>
                    <a:lumOff val="10000"/>
                  </a:schemeClr>
                </a:solidFill>
              </a:rPr>
              <a:t>Eri ikäisten maahanmuuttajien tavoittaminen</a:t>
            </a:r>
          </a:p>
          <a:p>
            <a:r>
              <a:rPr lang="fi-FI" sz="1200" dirty="0" smtClean="0">
                <a:solidFill>
                  <a:schemeClr val="accent1">
                    <a:lumMod val="90000"/>
                    <a:lumOff val="10000"/>
                  </a:schemeClr>
                </a:solidFill>
              </a:rPr>
              <a:t>-&gt; Miten maahanmuuttajien ohjaus- ja neuvonta toimii osana koko palvelujärjestelmää?</a:t>
            </a:r>
          </a:p>
          <a:p>
            <a:r>
              <a:rPr lang="fi-FI" sz="1200" dirty="0" smtClean="0">
                <a:solidFill>
                  <a:schemeClr val="accent1">
                    <a:lumMod val="90000"/>
                    <a:lumOff val="10000"/>
                  </a:schemeClr>
                </a:solidFill>
              </a:rPr>
              <a:t>-&gt; Perhelähtöinen näkökulma kotoutumisessa sekä ohjauksessa ja neuvonnassa </a:t>
            </a:r>
          </a:p>
        </p:txBody>
      </p:sp>
    </p:spTree>
    <p:extLst>
      <p:ext uri="{BB962C8B-B14F-4D97-AF65-F5344CB8AC3E}">
        <p14:creationId xmlns:p14="http://schemas.microsoft.com/office/powerpoint/2010/main" val="46063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937982" y="1134665"/>
            <a:ext cx="5089087" cy="2692401"/>
          </a:xfrm>
        </p:spPr>
        <p:txBody>
          <a:bodyPr/>
          <a:lstStyle/>
          <a:p>
            <a:r>
              <a:rPr lang="fi-FI" dirty="0" err="1" smtClean="0"/>
              <a:t>ALPOn</a:t>
            </a:r>
            <a:r>
              <a:rPr lang="fi-FI" dirty="0" smtClean="0"/>
              <a:t> perintöä</a:t>
            </a:r>
            <a:endParaRPr lang="fi-FI" dirty="0"/>
          </a:p>
        </p:txBody>
      </p:sp>
    </p:spTree>
    <p:extLst>
      <p:ext uri="{BB962C8B-B14F-4D97-AF65-F5344CB8AC3E}">
        <p14:creationId xmlns:p14="http://schemas.microsoft.com/office/powerpoint/2010/main" val="498759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85218D1-828F-624F-B233-BF7AD71CC7E8}" type="datetime1">
              <a:rPr lang="fi-FI" smtClean="0"/>
              <a:pPr/>
              <a:t>17.2.2017</a:t>
            </a:fld>
            <a:endParaRPr lang="fi-FI" dirty="0"/>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4" name="Dian numeron paikkamerkki 3"/>
          <p:cNvSpPr>
            <a:spLocks noGrp="1"/>
          </p:cNvSpPr>
          <p:nvPr>
            <p:ph type="sldNum" sz="quarter" idx="12"/>
          </p:nvPr>
        </p:nvSpPr>
        <p:spPr/>
        <p:txBody>
          <a:bodyPr/>
          <a:lstStyle/>
          <a:p>
            <a:fld id="{1B5C75AB-37F2-194C-B2B6-38235384CF06}" type="slidenum">
              <a:rPr lang="fi-FI" smtClean="0"/>
              <a:pPr/>
              <a:t>8</a:t>
            </a:fld>
            <a:endParaRPr lang="fi-FI"/>
          </a:p>
        </p:txBody>
      </p:sp>
      <p:sp>
        <p:nvSpPr>
          <p:cNvPr id="5" name="Suorakulmio 4"/>
          <p:cNvSpPr/>
          <p:nvPr/>
        </p:nvSpPr>
        <p:spPr>
          <a:xfrm>
            <a:off x="566382" y="931061"/>
            <a:ext cx="7772400" cy="2585323"/>
          </a:xfrm>
          <a:prstGeom prst="rect">
            <a:avLst/>
          </a:prstGeom>
        </p:spPr>
        <p:txBody>
          <a:bodyPr wrap="square">
            <a:spAutoFit/>
          </a:bodyPr>
          <a:lstStyle/>
          <a:p>
            <a:pPr marL="285750" lvl="0" indent="-285750">
              <a:buFont typeface="Arial" panose="020B0604020202020204" pitchFamily="34" charset="0"/>
              <a:buChar char="•"/>
            </a:pPr>
            <a:r>
              <a:rPr lang="fi-FI" dirty="0" smtClean="0"/>
              <a:t>Monikielinen </a:t>
            </a:r>
            <a:r>
              <a:rPr lang="fi-FI" dirty="0"/>
              <a:t>neuvonta auttaa asiakasta ymmärtämään suomalaisen yhteiskunnan rakenteita. </a:t>
            </a:r>
          </a:p>
          <a:p>
            <a:pPr marL="285750" lvl="0" indent="-285750">
              <a:buFont typeface="Arial" panose="020B0604020202020204" pitchFamily="34" charset="0"/>
              <a:buChar char="•"/>
            </a:pPr>
            <a:r>
              <a:rPr lang="fi-FI" dirty="0"/>
              <a:t>Uuden yhteiskunnan ymmärtäminen tapahtuu pala palalta: tiedon ’annosteleminen’ ja toistaminen kuuluvat hyvään neuvontapalveluun.</a:t>
            </a:r>
          </a:p>
          <a:p>
            <a:pPr marL="285750" lvl="0" indent="-285750">
              <a:buFont typeface="Arial" panose="020B0604020202020204" pitchFamily="34" charset="0"/>
              <a:buChar char="•"/>
            </a:pPr>
            <a:r>
              <a:rPr lang="fi-FI" dirty="0"/>
              <a:t>Neuvonnan monikanavaisuus – suullinen ja kirjallinen viestintä sekä sosiaalisen median hyväksikäyttö – auttaa viestin perillemenossa.</a:t>
            </a:r>
          </a:p>
          <a:p>
            <a:pPr marL="285750" lvl="0" indent="-285750">
              <a:buFont typeface="Arial" panose="020B0604020202020204" pitchFamily="34" charset="0"/>
              <a:buChar char="•"/>
            </a:pPr>
            <a:r>
              <a:rPr lang="fi-FI" dirty="0"/>
              <a:t>Toiminnan asiakaslähtöisyys ja matalan kynnyksen periaate tuovat palvelun kaikkien maahanmuuttajaryhmien käytettäväksi.</a:t>
            </a:r>
          </a:p>
          <a:p>
            <a:pPr marL="285750" lvl="0" indent="-285750">
              <a:buFont typeface="Arial" panose="020B0604020202020204" pitchFamily="34" charset="0"/>
              <a:buChar char="•"/>
            </a:pPr>
            <a:r>
              <a:rPr lang="fi-FI" dirty="0" smtClean="0"/>
              <a:t>Neuvojien </a:t>
            </a:r>
            <a:r>
              <a:rPr lang="fi-FI" dirty="0"/>
              <a:t>hyvä paikallistuntemus ja tietämys palvelujärjestelmästä takaavat palveluiden laadun.</a:t>
            </a:r>
          </a:p>
          <a:p>
            <a:pPr marL="285750" indent="-285750">
              <a:buFont typeface="Arial" panose="020B0604020202020204" pitchFamily="34" charset="0"/>
              <a:buChar char="•"/>
            </a:pPr>
            <a:r>
              <a:rPr lang="fi-FI" dirty="0" smtClean="0"/>
              <a:t>Hyväkään </a:t>
            </a:r>
            <a:r>
              <a:rPr lang="fi-FI" dirty="0"/>
              <a:t>neuvonta ei auta, jos muut palvelut eivät huomioi maahanmuuttajien erityistarpeita. Onkin tärkeää, että neuvonnan ja ohjauksen ohella peruspalveluita kehitetään ottamaan huomioon maahanmuuttaja-asiakkaat.</a:t>
            </a:r>
          </a:p>
          <a:p>
            <a:pPr lvl="0"/>
            <a:endParaRPr lang="fi-FI" dirty="0"/>
          </a:p>
        </p:txBody>
      </p:sp>
      <p:sp>
        <p:nvSpPr>
          <p:cNvPr id="6" name="Tekstiruutu 5"/>
          <p:cNvSpPr txBox="1"/>
          <p:nvPr/>
        </p:nvSpPr>
        <p:spPr>
          <a:xfrm>
            <a:off x="395785" y="211540"/>
            <a:ext cx="7670042" cy="461665"/>
          </a:xfrm>
          <a:prstGeom prst="rect">
            <a:avLst/>
          </a:prstGeom>
          <a:noFill/>
        </p:spPr>
        <p:txBody>
          <a:bodyPr wrap="square" rtlCol="0">
            <a:spAutoFit/>
          </a:bodyPr>
          <a:lstStyle/>
          <a:p>
            <a:r>
              <a:rPr lang="fi-FI" sz="2400" b="1" dirty="0" smtClean="0">
                <a:solidFill>
                  <a:srgbClr val="002060"/>
                </a:solidFill>
              </a:rPr>
              <a:t>Yleisiä näkökulmia kehittämiseen</a:t>
            </a:r>
          </a:p>
        </p:txBody>
      </p:sp>
    </p:spTree>
    <p:extLst>
      <p:ext uri="{BB962C8B-B14F-4D97-AF65-F5344CB8AC3E}">
        <p14:creationId xmlns:p14="http://schemas.microsoft.com/office/powerpoint/2010/main" val="263941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Kotoutumisen edistämisen palveluissa</a:t>
            </a:r>
            <a:endParaRPr lang="fi-FI" dirty="0"/>
          </a:p>
        </p:txBody>
      </p:sp>
    </p:spTree>
    <p:extLst>
      <p:ext uri="{BB962C8B-B14F-4D97-AF65-F5344CB8AC3E}">
        <p14:creationId xmlns:p14="http://schemas.microsoft.com/office/powerpoint/2010/main" val="1359730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_DB01_laaja__FI_V____RGB">
  <a:themeElements>
    <a:clrScheme name="TEM2016">
      <a:dk1>
        <a:srgbClr val="000000"/>
      </a:dk1>
      <a:lt1>
        <a:srgbClr val="FFFFFF"/>
      </a:lt1>
      <a:dk2>
        <a:srgbClr val="001E60"/>
      </a:dk2>
      <a:lt2>
        <a:srgbClr val="D5B37A"/>
      </a:lt2>
      <a:accent1>
        <a:srgbClr val="001E60"/>
      </a:accent1>
      <a:accent2>
        <a:srgbClr val="EE2737"/>
      </a:accent2>
      <a:accent3>
        <a:srgbClr val="FF8200"/>
      </a:accent3>
      <a:accent4>
        <a:srgbClr val="F2A900"/>
      </a:accent4>
      <a:accent5>
        <a:srgbClr val="97D700"/>
      </a:accent5>
      <a:accent6>
        <a:srgbClr val="00BFB3"/>
      </a:accent6>
      <a:hlink>
        <a:srgbClr val="009CDE"/>
      </a:hlink>
      <a:folHlink>
        <a:srgbClr val="485C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200" b="1" dirty="0" err="1" smtClean="0">
            <a:solidFill>
              <a:schemeClr val="bg1"/>
            </a:solidFill>
          </a:defRPr>
        </a:defPPr>
      </a:lstStyle>
    </a:txDef>
  </a:objectDefaults>
  <a:extraClrSchemeLst/>
  <a:extLst>
    <a:ext uri="{05A4C25C-085E-4340-85A3-A5531E510DB2}">
      <thm15:themeFamily xmlns:thm15="http://schemas.microsoft.com/office/thememl/2012/main" xmlns="" name="TEM-ppt-vedos-1-vaaka.pptx" id="{E64F3C97-54AF-43FF-9651-728260338761}" vid="{7833688B-53DB-47C4-9BDC-425B6DD444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Document" ma:contentTypeID="0x01010073A4205F1AB04B778370FAAF380291E000E146ABAF2260CC4397E0AB897BAC756D" ma:contentTypeVersion="6" ma:contentTypeDescription="Luo uusi asiakirja." ma:contentTypeScope="" ma:versionID="2fc0bbfb6107b5915e5fafa5380d5306">
  <xsd:schema xmlns:xsd="http://www.w3.org/2001/XMLSchema" xmlns:xs="http://www.w3.org/2001/XMLSchema" xmlns:p="http://schemas.microsoft.com/office/2006/metadata/properties" xmlns:ns2="59791934-538b-4486-96c6-535b1b77d54e" targetNamespace="http://schemas.microsoft.com/office/2006/metadata/properties" ma:root="true" ma:fieldsID="b3c0343a795085f52425eca36a0c9c22" ns2:_="">
    <xsd:import namespace="59791934-538b-4486-96c6-535b1b77d54e"/>
    <xsd:element name="properties">
      <xsd:complexType>
        <xsd:sequence>
          <xsd:element name="documentManagement">
            <xsd:complexType>
              <xsd:all>
                <xsd:element ref="ns2:TEMDocumentType"/>
                <xsd:element ref="ns2:ExternalKeyw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91934-538b-4486-96c6-535b1b77d54e" elementFormDefault="qualified">
    <xsd:import namespace="http://schemas.microsoft.com/office/2006/documentManagement/types"/>
    <xsd:import namespace="http://schemas.microsoft.com/office/infopath/2007/PartnerControls"/>
    <xsd:element name="TEMDocumentType" ma:index="8" ma:displayName="Tyyppi" ma:default="" ma:description="Tyyppi" ma:format="RadioButtons" ma:internalName="TEMDocumentType">
      <xsd:simpleType>
        <xsd:restriction base="dms:Choice">
          <xsd:enumeration value="Ohje"/>
          <xsd:enumeration value="Muistio"/>
          <xsd:enumeration value="Lomake"/>
          <xsd:enumeration value="Raportti"/>
          <xsd:enumeration value="Esityslista"/>
          <xsd:enumeration value="Pöytäkirja"/>
          <xsd:enumeration value="Sopimus"/>
          <xsd:enumeration value="Kutsu"/>
          <xsd:enumeration value="Työnjako/Vastuunjako"/>
          <xsd:enumeration value="Organisaatiokaavio"/>
          <xsd:enumeration value="Esitysaineisto"/>
          <xsd:enumeration value="Muu"/>
        </xsd:restriction>
      </xsd:simpleType>
    </xsd:element>
    <xsd:element name="ExternalKeyword" ma:index="9" nillable="true" ma:displayName="Ulkoinen asiasana" ma:internalName="ExternalKeywor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ternalKeyword xmlns="59791934-538b-4486-96c6-535b1b77d54e" xsi:nil="true"/>
    <TEMDocumentType xmlns="59791934-538b-4486-96c6-535b1b77d54e">Lomake</TEMDocumentType>
  </documentManagement>
</p:properties>
</file>

<file path=customXml/itemProps1.xml><?xml version="1.0" encoding="utf-8"?>
<ds:datastoreItem xmlns:ds="http://schemas.openxmlformats.org/officeDocument/2006/customXml" ds:itemID="{F0CF558A-0CB8-4A79-AA45-9966047A5971}">
  <ds:schemaRefs>
    <ds:schemaRef ds:uri="http://schemas.microsoft.com/sharepoint/v3/contenttype/forms"/>
  </ds:schemaRefs>
</ds:datastoreItem>
</file>

<file path=customXml/itemProps2.xml><?xml version="1.0" encoding="utf-8"?>
<ds:datastoreItem xmlns:ds="http://schemas.openxmlformats.org/officeDocument/2006/customXml" ds:itemID="{40643456-8199-49D3-AB96-F38330BB1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91934-538b-4486-96c6-535b1b77d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14EC43-86C5-4CCE-88B1-281022BA0C51}">
  <ds:schemaRefs>
    <ds:schemaRef ds:uri="59791934-538b-4486-96c6-535b1b77d54e"/>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1119</TotalTime>
  <Words>2105</Words>
  <Application>Microsoft Office PowerPoint</Application>
  <PresentationFormat>Näytössä katseltava esitys (16:9)</PresentationFormat>
  <Paragraphs>335</Paragraphs>
  <Slides>38</Slides>
  <Notes>4</Notes>
  <HiddenSlides>0</HiddenSlides>
  <MMClips>0</MMClips>
  <ScaleCrop>false</ScaleCrop>
  <HeadingPairs>
    <vt:vector size="4" baseType="variant">
      <vt:variant>
        <vt:lpstr>Teema</vt:lpstr>
      </vt:variant>
      <vt:variant>
        <vt:i4>1</vt:i4>
      </vt:variant>
      <vt:variant>
        <vt:lpstr>Dian otsikot</vt:lpstr>
      </vt:variant>
      <vt:variant>
        <vt:i4>38</vt:i4>
      </vt:variant>
    </vt:vector>
  </HeadingPairs>
  <TitlesOfParts>
    <vt:vector size="39" baseType="lpstr">
      <vt:lpstr>TEM_DB01_laaja__FI_V____RGB</vt:lpstr>
      <vt:lpstr>Maahanmuuttajien ohjaus – ja neuvonta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Valtion kotouttamisohjelma 2016-2019  (ja hallituksen toimintasuunnitelma 3.5.2016)</vt:lpstr>
      <vt:lpstr>Tehokas alkuvaihe (VALKO)</vt:lpstr>
      <vt:lpstr>Kotoutumiskoulutus (VALKO)</vt:lpstr>
      <vt:lpstr>Kotoutumiskoulutus (VALKO)</vt:lpstr>
      <vt:lpstr>Työmarkkina-aseman parantaminen (VALKO)</vt:lpstr>
      <vt:lpstr>Maahanmuuttajien osaaminen vahvistamaan Suomen innovaatiokykyä (VALKO)</vt:lpstr>
      <vt:lpstr>Perheiden, lasten ja nuorten kotoutuminen</vt:lpstr>
      <vt:lpstr>PowerPoint-esitys</vt:lpstr>
      <vt:lpstr>Perheet, lapset ja nuoret (VALKO)</vt:lpstr>
      <vt:lpstr>PowerPoint-esitys</vt:lpstr>
      <vt:lpstr>Koulutus- ja työllistymispolkujen nopeuttaminen</vt:lpstr>
      <vt:lpstr>PowerPoint-esitys</vt:lpstr>
      <vt:lpstr>Kotona Suomessa – Hyvä alku</vt:lpstr>
      <vt:lpstr>Pilottiprojekteiksi valittiin 1. haussa seuraavat hankkeet  (suluissa päähakija):</vt:lpstr>
      <vt:lpstr>Pilottihankkeiden toimintoja, mm.: </vt:lpstr>
      <vt:lpstr>Pilottihankkeiden toimintoja, jatkuu:</vt:lpstr>
      <vt:lpstr>PowerPoint-esitys</vt:lpstr>
      <vt:lpstr>Kotona Suomessa – Hyvä alku</vt:lpstr>
      <vt:lpstr>PowerPoint-esitys</vt:lpstr>
      <vt:lpstr>PowerPoint-esitys</vt:lpstr>
      <vt:lpstr>Järjestötarjotin</vt:lpstr>
      <vt:lpstr>Hyvät käytännöt (www.kotouttaminen.fi)</vt:lpstr>
      <vt:lpstr>PowerPoint-esitys</vt:lpstr>
      <vt:lpstr>PowerPoint-esitys</vt:lpstr>
      <vt:lpstr>PowerPoint-esitys</vt:lpstr>
    </vt:vector>
  </TitlesOfParts>
  <Company>VIP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Riitta Elo</dc:creator>
  <cp:lastModifiedBy>Karlsson Ulla-Jill</cp:lastModifiedBy>
  <cp:revision>70</cp:revision>
  <cp:lastPrinted>2017-02-09T08:56:41Z</cp:lastPrinted>
  <dcterms:created xsi:type="dcterms:W3CDTF">2016-06-23T07:14:33Z</dcterms:created>
  <dcterms:modified xsi:type="dcterms:W3CDTF">2017-02-17T10:22:19Z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0x01010073A4205F1AB04B778370FAAF380291E000E146ABAF2260CC4397E0AB897BAC756D</vt:lpwstr>
  </property>
</Properties>
</file>