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D8EB7914-9255-44C5-9F32-419C72E15F9C}"/>
    <pc:docChg chg="custSel modSld">
      <pc:chgData name="Katri Sarlund" userId="c85f864c-318c-49ac-ad75-aa14a143cc52" providerId="ADAL" clId="{D8EB7914-9255-44C5-9F32-419C72E15F9C}" dt="2021-08-31T08:10:34.796" v="361" actId="20577"/>
      <pc:docMkLst>
        <pc:docMk/>
      </pc:docMkLst>
      <pc:sldChg chg="modSp">
        <pc:chgData name="Katri Sarlund" userId="c85f864c-318c-49ac-ad75-aa14a143cc52" providerId="ADAL" clId="{D8EB7914-9255-44C5-9F32-419C72E15F9C}" dt="2021-08-31T08:08:37.231" v="333" actId="113"/>
        <pc:sldMkLst>
          <pc:docMk/>
          <pc:sldMk cId="1298845347" sldId="266"/>
        </pc:sldMkLst>
        <pc:spChg chg="mod">
          <ac:chgData name="Katri Sarlund" userId="c85f864c-318c-49ac-ad75-aa14a143cc52" providerId="ADAL" clId="{D8EB7914-9255-44C5-9F32-419C72E15F9C}" dt="2021-08-31T08:08:34.570" v="332" actId="113"/>
          <ac:spMkLst>
            <pc:docMk/>
            <pc:sldMk cId="1298845347" sldId="266"/>
            <ac:spMk id="5" creationId="{39F1C1C3-0A0B-4AC1-93B6-945CAE49DC11}"/>
          </ac:spMkLst>
        </pc:spChg>
        <pc:spChg chg="mod">
          <ac:chgData name="Katri Sarlund" userId="c85f864c-318c-49ac-ad75-aa14a143cc52" providerId="ADAL" clId="{D8EB7914-9255-44C5-9F32-419C72E15F9C}" dt="2021-08-31T08:08:37.231" v="333" actId="113"/>
          <ac:spMkLst>
            <pc:docMk/>
            <pc:sldMk cId="1298845347" sldId="266"/>
            <ac:spMk id="6" creationId="{203459E1-64E5-4E6F-9686-4E5B8C1A7E93}"/>
          </ac:spMkLst>
        </pc:spChg>
      </pc:sldChg>
      <pc:sldChg chg="modSp">
        <pc:chgData name="Katri Sarlund" userId="c85f864c-318c-49ac-ad75-aa14a143cc52" providerId="ADAL" clId="{D8EB7914-9255-44C5-9F32-419C72E15F9C}" dt="2021-08-31T08:10:34.796" v="361" actId="20577"/>
        <pc:sldMkLst>
          <pc:docMk/>
          <pc:sldMk cId="729794033" sldId="267"/>
        </pc:sldMkLst>
        <pc:spChg chg="mod">
          <ac:chgData name="Katri Sarlund" userId="c85f864c-318c-49ac-ad75-aa14a143cc52" providerId="ADAL" clId="{D8EB7914-9255-44C5-9F32-419C72E15F9C}" dt="2021-08-31T08:10:34.796" v="361" actId="20577"/>
          <ac:spMkLst>
            <pc:docMk/>
            <pc:sldMk cId="729794033" sldId="267"/>
            <ac:spMk id="3" creationId="{2A1C4C56-B812-4AE8-8984-9EFC40F516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1512E5-6C79-494D-9FEC-B6D613A5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D9CD199-BC70-4631-94E9-808BD017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5DD820-7655-4C0C-93C2-64B6F020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812E46-1CDB-4016-AC17-820BB47B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6D94C8-9242-4C04-8B49-6BD9F3C4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58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439D6-4152-464D-BD8F-E97F0B3E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36C88A-0D54-4B67-BDA1-D072CA9D0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BBACBE-09D4-4784-B142-92A1970D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A7FB03-29E4-4A4C-81F9-D5EE8BBD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FC71A-2896-4CAB-9B06-C2EA9CDC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73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9D66285-6AD8-4C18-A46F-EF7AD7DCE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6B07C9-6FE7-4BDB-9024-26401A0F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F8A578-3570-467B-9F1C-74414A39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B4E876-93FD-4C45-83AA-D6DE2CBB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661111-D0F8-4E4D-8477-A6AD296B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6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8ADB02-E08D-4B96-BFC6-BA8C69F4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D81AC9-EEE3-47A3-A0FD-EFF7C3E0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045CFE-BF87-41C9-BC06-918F8603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FC2CD8-9831-466E-A517-340220F34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C8D363-D6D1-4F0A-9F52-D509FCBF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8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DFECF9-919D-4190-85C2-1F0F1920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DC5B6B-E494-4368-92ED-1E0E9B84C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755D3-8358-4407-9636-A83B90B1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15AA29-FEBD-4279-9B4C-A78BF2BC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0AAE9D-F2E6-4CE7-974D-5FE16F87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AF8389-E1A8-4824-A619-36070781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D0ED75-8544-47EB-978F-30AFC1173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036F79-1343-4624-B395-0AE4D1093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AA01FB1-12D6-492F-B117-112E9A0B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5282AA-8957-442D-80B5-B34311B0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979C94-6DB9-47B4-B9EA-6C12FBCA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07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F98D5-4E6E-4BE7-85BD-C8429AA8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533B21-63C3-4904-AE9D-BC1175DC2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CBD54D-CEDC-4BD8-8B8D-0CF5FF389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97F1095-FDAE-441C-8391-820EF3BF4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5BC6F9-E972-42A5-ACAA-683F1B4ED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6E11390-53AB-41E5-AD08-D1549B91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CF11905-B662-43F3-9074-7CC029F3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92772FE-8535-4D59-B898-5E872D38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156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2CF005-552F-478E-8ADD-7E6F75EA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2A19F1-597A-48AF-8A0E-E61E313A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F4414D-D3E9-4190-850C-9ECAE293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A120E3-D154-4CA2-8789-B1841B70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50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AEC3768-3074-4B33-AD27-76BD45836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68C53D0-DDBC-4044-8F5C-12E7F082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291C62-42C6-4729-9D11-0B23EFDE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21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2D6B3-2AF2-4DA6-8D3F-87DF0DF1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87095-E27E-4462-8768-7B280864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1C0B61-F66C-4F6A-96AB-E7ECC7157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3A1278-13D7-4679-8C86-283699298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A2255AF-E778-460C-B3DB-42666D87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F23A51-5B1E-4011-AF88-68A51EDD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48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132B9-3CF6-47AD-9B10-16F27B7B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AEF07C6-9110-4AE8-AC8F-19CB4B90C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BBFACB-DDBB-420E-9E3E-B912D5E0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795AAD-1DA0-4750-9833-C557830E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43B0DA-1A4B-4946-BDBA-53082774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62B7AD-2B79-47F0-BEBD-7E3C34B4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76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030901-5112-4B57-AB72-5C33C298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0F5444-BD8C-4576-9047-2A257945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7C760F-57CB-4A43-AA47-6200AFB8E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53C2-5FE3-447F-A97A-82244D6CDD71}" type="datetimeFigureOut">
              <a:rPr lang="fi-FI" smtClean="0"/>
              <a:t>31.8.2021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44D1D0-6ED3-4276-A9D1-7897F5CBD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7C6604-7483-4D72-9357-845D7F7E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30BD2-280E-428A-80E5-518E66B7C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975B1E-EECF-41D1-A338-813F195A18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Mitoosi ja meioosi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AD105F2-B382-4B74-B05E-46020538A5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mallinnus muovailuvahalla</a:t>
            </a:r>
          </a:p>
        </p:txBody>
      </p:sp>
    </p:spTree>
    <p:extLst>
      <p:ext uri="{BB962C8B-B14F-4D97-AF65-F5344CB8AC3E}">
        <p14:creationId xmlns:p14="http://schemas.microsoft.com/office/powerpoint/2010/main" val="11434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802A0-12E1-4F5D-816A-8AC8A60E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Mallintaminen: mitoosi ja meioosi banaanikärpäsellä </a:t>
            </a:r>
            <a:r>
              <a:rPr lang="fi-FI" i="1" dirty="0" err="1"/>
              <a:t>Drosophila</a:t>
            </a:r>
            <a:r>
              <a:rPr lang="fi-FI" i="1" dirty="0"/>
              <a:t> </a:t>
            </a:r>
            <a:r>
              <a:rPr lang="fi-FI" i="1" dirty="0" err="1"/>
              <a:t>melanogaster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D55068-408E-4175-B749-D69C0FBB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029"/>
            <a:ext cx="10515600" cy="4351338"/>
          </a:xfrm>
        </p:spPr>
        <p:txBody>
          <a:bodyPr/>
          <a:lstStyle/>
          <a:p>
            <a:r>
              <a:rPr lang="fi-FI" dirty="0"/>
              <a:t>banaanikärpäsellä n = 4 ja 2n = 8</a:t>
            </a:r>
          </a:p>
          <a:p>
            <a:r>
              <a:rPr lang="fi-FI" dirty="0"/>
              <a:t>haploidissa kromosomistossa on kaksi pitkää kromosomia, yksi keskipitkä ja yksi hyvin lyhyt</a:t>
            </a:r>
          </a:p>
          <a:p>
            <a:r>
              <a:rPr lang="fi-FI" dirty="0"/>
              <a:t>emme keskity tässä sukupuolen määräytymiseen, koska se on hyönteisellä erilainen tapahtuma kuin ihmisellä</a:t>
            </a:r>
          </a:p>
          <a:p>
            <a:r>
              <a:rPr lang="fi-FI" dirty="0"/>
              <a:t>tarvikkeet:</a:t>
            </a:r>
          </a:p>
          <a:p>
            <a:pPr lvl="1"/>
            <a:r>
              <a:rPr lang="fi-FI" dirty="0"/>
              <a:t>16 palaa muovailuvahaa, 8 eri väriä</a:t>
            </a:r>
          </a:p>
          <a:p>
            <a:pPr lvl="1"/>
            <a:r>
              <a:rPr lang="fi-FI" dirty="0"/>
              <a:t>paperia ja kynä mitoosin ja meioosin vaiheiden piirtämiseen</a:t>
            </a:r>
          </a:p>
          <a:p>
            <a:pPr lvl="1"/>
            <a:r>
              <a:rPr lang="fi-FI" dirty="0"/>
              <a:t>paperia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163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FE4DC-21BA-494C-8DE0-6CFD92A9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Kromosomiparit – jaottele muovailuvahat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1C4C56-B812-4AE8-8984-9EFC40F5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Isot kromosomit:</a:t>
            </a:r>
          </a:p>
          <a:p>
            <a:r>
              <a:rPr lang="fi-FI" dirty="0"/>
              <a:t>vaaleansininen koiraalta, sinivihreä naaraalta</a:t>
            </a:r>
          </a:p>
          <a:p>
            <a:r>
              <a:rPr lang="fi-FI" dirty="0"/>
              <a:t>oranssi koiraalta, punainen naaraalta</a:t>
            </a:r>
          </a:p>
          <a:p>
            <a:pPr marL="0" indent="0">
              <a:buNone/>
            </a:pPr>
            <a:r>
              <a:rPr lang="fi-FI" dirty="0"/>
              <a:t>Keskikokoinen kromosomi:</a:t>
            </a:r>
          </a:p>
          <a:p>
            <a:r>
              <a:rPr lang="fi-FI" dirty="0"/>
              <a:t>vihreä koiraalta, keltainen naaraalta</a:t>
            </a:r>
          </a:p>
          <a:p>
            <a:pPr marL="0" indent="0">
              <a:buNone/>
            </a:pPr>
            <a:r>
              <a:rPr lang="fi-FI" dirty="0"/>
              <a:t>Pieni kromosomi:</a:t>
            </a:r>
          </a:p>
          <a:p>
            <a:r>
              <a:rPr lang="fi-FI" dirty="0"/>
              <a:t>lila koiraalta, valkoinen naaraalta</a:t>
            </a:r>
          </a:p>
        </p:txBody>
      </p:sp>
    </p:spTree>
    <p:extLst>
      <p:ext uri="{BB962C8B-B14F-4D97-AF65-F5344CB8AC3E}">
        <p14:creationId xmlns:p14="http://schemas.microsoft.com/office/powerpoint/2010/main" val="72979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9F1C1C3-0A0B-4AC1-93B6-945CAE49D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121" y="563802"/>
            <a:ext cx="5181600" cy="5730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MITOOSI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Tee ensin sukusolut (n). Suorita hedelmöitys ja tee oma banaanikärpäsesi (2n)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Banaanikärpäsen solut jakautuvat. Tee ensin S-vaiheen DNA:n kahdentuminen.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Siirry mitoosiin. Aseta kromosomit mitoosin keskivaiheen </a:t>
            </a:r>
            <a:r>
              <a:rPr lang="fi-FI" dirty="0" err="1"/>
              <a:t>jakotasoon</a:t>
            </a:r>
            <a:r>
              <a:rPr lang="fi-FI" dirty="0"/>
              <a:t>. Piirrä loput tarvittavat paperille. Otsikoi. OTA VALOKUVA.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Tee jako loppuun asti, kunnes sinulla on kaksi tytärsolua. Otsikoi. OTA VALOKUVA kun </a:t>
            </a:r>
            <a:r>
              <a:rPr lang="fi-FI" dirty="0" err="1"/>
              <a:t>sytokineesi</a:t>
            </a:r>
            <a:r>
              <a:rPr lang="fi-FI" dirty="0"/>
              <a:t> on valmis.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3459E1-64E5-4E6F-9686-4E5B8C1A7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539084"/>
            <a:ext cx="5651205" cy="63189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MEIOOSI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Valmistele kromosomit meioosiin.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Aseta kromosomit meioosin 1. jaon keskivaiheeseen. Tee </a:t>
            </a:r>
            <a:r>
              <a:rPr lang="fi-FI" dirty="0" err="1"/>
              <a:t>kiasmat</a:t>
            </a:r>
            <a:r>
              <a:rPr lang="fi-FI" dirty="0"/>
              <a:t>. Piirrä loput tarvittavat paperille. Otsikoi. OTA VALOKUVA.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Tee ensimmäinen jako ja </a:t>
            </a:r>
            <a:r>
              <a:rPr lang="fi-FI" dirty="0" err="1"/>
              <a:t>sytokineesi</a:t>
            </a:r>
            <a:r>
              <a:rPr lang="fi-FI" dirty="0"/>
              <a:t> loppuun. Piirrä solukalvot ja tumat. Otsikoi. OTA VALOKUVA.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Aseta kromosomit meioosin 2. jaon keskivaiheeseen. Piirrä loput tarvittavat paperille. Otsikoi. OTA VALOKUVA.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Tee toinen jako ja </a:t>
            </a:r>
            <a:r>
              <a:rPr lang="fi-FI" dirty="0" err="1"/>
              <a:t>sytokineesi</a:t>
            </a:r>
            <a:r>
              <a:rPr lang="fi-FI" dirty="0"/>
              <a:t> loppuun. Piirrä solukalvot ja tumat. Otsikoi. OTA VALOKUVA.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84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BB134B3-54B9-444E-BD1A-9193FF1A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2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779AB2-670F-4642-921B-94058725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42" y="0"/>
            <a:ext cx="9146858" cy="6858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E1D14EA-F96A-4D0D-83F4-A9912512DF91}"/>
              </a:ext>
            </a:extLst>
          </p:cNvPr>
          <p:cNvSpPr txBox="1"/>
          <p:nvPr/>
        </p:nvSpPr>
        <p:spPr>
          <a:xfrm>
            <a:off x="235671" y="556182"/>
            <a:ext cx="2630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DNA:n kahdentuminen</a:t>
            </a:r>
          </a:p>
          <a:p>
            <a:r>
              <a:rPr lang="fi-FI" sz="2800" b="1" dirty="0"/>
              <a:t>eli REPLIKAATIO</a:t>
            </a:r>
          </a:p>
        </p:txBody>
      </p:sp>
    </p:spTree>
    <p:extLst>
      <p:ext uri="{BB962C8B-B14F-4D97-AF65-F5344CB8AC3E}">
        <p14:creationId xmlns:p14="http://schemas.microsoft.com/office/powerpoint/2010/main" val="12023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777DD-2A60-4465-902B-EF444944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Solunjakautuminen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4E8938-70ED-40C5-B955-1F59CCECB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67" y="2749451"/>
            <a:ext cx="10643647" cy="4351338"/>
          </a:xfrm>
        </p:spPr>
        <p:txBody>
          <a:bodyPr/>
          <a:lstStyle/>
          <a:p>
            <a:r>
              <a:rPr lang="fi-FI" b="1" dirty="0"/>
              <a:t>Solunjakautumisessa</a:t>
            </a:r>
            <a:r>
              <a:rPr lang="fi-FI" dirty="0"/>
              <a:t> erotetaan </a:t>
            </a:r>
            <a:r>
              <a:rPr lang="fi-FI" b="1" dirty="0"/>
              <a:t>tumanjakautuminen</a:t>
            </a:r>
            <a:r>
              <a:rPr lang="fi-FI" dirty="0"/>
              <a:t> ja </a:t>
            </a:r>
            <a:r>
              <a:rPr lang="fi-FI" b="1" dirty="0"/>
              <a:t>varsinainen solunjakautuminen</a:t>
            </a:r>
            <a:r>
              <a:rPr lang="fi-FI" dirty="0"/>
              <a:t> (soluliman jakautuminen) eli </a:t>
            </a:r>
            <a:r>
              <a:rPr lang="fi-FI" b="1" dirty="0" err="1"/>
              <a:t>sytokineesi</a:t>
            </a:r>
            <a:r>
              <a:rPr lang="fi-FI" dirty="0"/>
              <a:t>.  Tuma voi jakaantua kahdella eri tavalla, </a:t>
            </a:r>
            <a:r>
              <a:rPr lang="fi-FI" b="1" dirty="0"/>
              <a:t>mitoosilla</a:t>
            </a:r>
            <a:r>
              <a:rPr lang="fi-FI" dirty="0"/>
              <a:t> ja </a:t>
            </a:r>
            <a:r>
              <a:rPr lang="fi-FI" b="1" dirty="0"/>
              <a:t>meioosilla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Tumanjakautumisen päättää soluliman jakautuminen eli </a:t>
            </a:r>
            <a:r>
              <a:rPr lang="fi-FI" dirty="0" err="1"/>
              <a:t>sytokineesi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C45C57A-3061-4441-8E15-D11342A95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85" y="365125"/>
            <a:ext cx="3390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7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7E44EEB-B398-46B1-A0E8-74FB55DB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20" y="-796302"/>
            <a:ext cx="5811428" cy="774857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1E231FF-FFA9-41FB-8F3D-8A56145E452C}"/>
              </a:ext>
            </a:extLst>
          </p:cNvPr>
          <p:cNvSpPr txBox="1"/>
          <p:nvPr/>
        </p:nvSpPr>
        <p:spPr>
          <a:xfrm>
            <a:off x="405352" y="480767"/>
            <a:ext cx="47322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MITOOSI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400" b="1" dirty="0"/>
              <a:t>Solunjakautumisessa</a:t>
            </a:r>
            <a:r>
              <a:rPr lang="fi-FI" sz="2400" dirty="0"/>
              <a:t> erotetaan </a:t>
            </a:r>
            <a:r>
              <a:rPr lang="fi-FI" sz="2400" b="1" dirty="0"/>
              <a:t>tumanjakautuminen</a:t>
            </a:r>
            <a:r>
              <a:rPr lang="fi-FI" sz="2400" dirty="0"/>
              <a:t> ja varsinainen solunjakautuminen (soluliman jakautuminen) eli </a:t>
            </a:r>
            <a:r>
              <a:rPr lang="fi-FI" sz="2400" b="1" dirty="0" err="1"/>
              <a:t>sytokineesi</a:t>
            </a:r>
            <a:r>
              <a:rPr lang="fi-FI" sz="2400" dirty="0"/>
              <a:t>.  Tuma voi jakaantua kahdella eri tavalla, </a:t>
            </a:r>
            <a:r>
              <a:rPr lang="fi-FI" sz="2400" b="1" dirty="0"/>
              <a:t>mitoosilla</a:t>
            </a:r>
            <a:r>
              <a:rPr lang="fi-FI" sz="2400" dirty="0"/>
              <a:t> ja </a:t>
            </a:r>
            <a:r>
              <a:rPr lang="fi-FI" sz="2400" b="1" dirty="0"/>
              <a:t>meioosilla</a:t>
            </a:r>
            <a:r>
              <a:rPr lang="fi-FI" sz="2400" dirty="0"/>
              <a:t>. </a:t>
            </a:r>
          </a:p>
          <a:p>
            <a:endParaRPr lang="fi-FI" sz="2400" dirty="0"/>
          </a:p>
          <a:p>
            <a:r>
              <a:rPr lang="fi-FI" sz="2400" dirty="0"/>
              <a:t>Mitoosin päättää soluliman jakautuminen eli </a:t>
            </a:r>
            <a:r>
              <a:rPr lang="fi-FI" sz="2400" dirty="0" err="1"/>
              <a:t>sytokineesi</a:t>
            </a:r>
            <a:r>
              <a:rPr lang="fi-FI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346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4B7241-2C5A-4C15-A58D-5569ECBF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" y="-1169581"/>
            <a:ext cx="10703441" cy="802758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8E420E6-75E6-4ADA-8866-11B34493D114}"/>
              </a:ext>
            </a:extLst>
          </p:cNvPr>
          <p:cNvSpPr txBox="1"/>
          <p:nvPr/>
        </p:nvSpPr>
        <p:spPr>
          <a:xfrm>
            <a:off x="903767" y="116958"/>
            <a:ext cx="200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MEIOOSI</a:t>
            </a:r>
          </a:p>
        </p:txBody>
      </p:sp>
    </p:spTree>
    <p:extLst>
      <p:ext uri="{BB962C8B-B14F-4D97-AF65-F5344CB8AC3E}">
        <p14:creationId xmlns:p14="http://schemas.microsoft.com/office/powerpoint/2010/main" val="53724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43C0E4E-B0A9-47D0-8E67-2E1D0FB4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1" y="0"/>
            <a:ext cx="914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087A888-FC1F-4DF8-B079-EDDD0C3E3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C0362FD-8688-449C-8944-97F9CB47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35" y="-772041"/>
            <a:ext cx="5722531" cy="763004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38D92B-8E0D-4199-B7F0-66C1F814DD96}"/>
              </a:ext>
            </a:extLst>
          </p:cNvPr>
          <p:cNvSpPr txBox="1"/>
          <p:nvPr/>
        </p:nvSpPr>
        <p:spPr>
          <a:xfrm>
            <a:off x="276447" y="786809"/>
            <a:ext cx="34130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TEKIJÄINVAIHDUNTA</a:t>
            </a:r>
          </a:p>
          <a:p>
            <a:r>
              <a:rPr lang="fi-FI" sz="2800" b="1" dirty="0"/>
              <a:t>CROSSING OVER</a:t>
            </a:r>
            <a:br>
              <a:rPr lang="fi-FI" sz="2800" b="1" dirty="0"/>
            </a:br>
            <a:r>
              <a:rPr lang="fi-FI" sz="2800" b="1" dirty="0"/>
              <a:t>KIASMA</a:t>
            </a:r>
          </a:p>
          <a:p>
            <a:endParaRPr lang="fi-FI" sz="2800" b="1" dirty="0"/>
          </a:p>
          <a:p>
            <a:endParaRPr lang="fi-FI" sz="2800" b="1" dirty="0"/>
          </a:p>
          <a:p>
            <a:r>
              <a:rPr lang="fi-FI" sz="2800" dirty="0"/>
              <a:t>geenien kytkennän purkautuminen</a:t>
            </a:r>
          </a:p>
        </p:txBody>
      </p:sp>
    </p:spTree>
    <p:extLst>
      <p:ext uri="{BB962C8B-B14F-4D97-AF65-F5344CB8AC3E}">
        <p14:creationId xmlns:p14="http://schemas.microsoft.com/office/powerpoint/2010/main" val="102035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4F3AC84F-8AC3-4A03-9E0F-F518F83717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1D5B9-D431-4730-BBDC-1DF0AEFF3C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42F91-4065-434B-9872-892E9457DDC2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327</Words>
  <Application>Microsoft Office PowerPoint</Application>
  <PresentationFormat>Laajakuva</PresentationFormat>
  <Paragraphs>49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Mitoosi ja meioosi</vt:lpstr>
      <vt:lpstr>PowerPoint-esitys</vt:lpstr>
      <vt:lpstr>PowerPoint-esitys</vt:lpstr>
      <vt:lpstr>Solunjakautuminen</vt:lpstr>
      <vt:lpstr>PowerPoint-esitys</vt:lpstr>
      <vt:lpstr>PowerPoint-esitys</vt:lpstr>
      <vt:lpstr>PowerPoint-esitys</vt:lpstr>
      <vt:lpstr>PowerPoint-esitys</vt:lpstr>
      <vt:lpstr>PowerPoint-esitys</vt:lpstr>
      <vt:lpstr>Mallintaminen: mitoosi ja meioosi banaanikärpäsellä Drosophila melanogaster</vt:lpstr>
      <vt:lpstr>Kromosomiparit – jaottele muovailuvahat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Mitoosi ja meioosi</dc:title>
  <dc:creator>Katri Sarlund</dc:creator>
  <cp:lastModifiedBy>Katri Sarlund</cp:lastModifiedBy>
  <cp:revision>4</cp:revision>
  <dcterms:created xsi:type="dcterms:W3CDTF">2021-08-31T07:34:02Z</dcterms:created>
  <dcterms:modified xsi:type="dcterms:W3CDTF">2021-08-31T08:10:51Z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