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794500" cy="9931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erriweather Sans" pitchFamily="2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48"/>
  </p:normalViewPr>
  <p:slideViewPr>
    <p:cSldViewPr snapToGrid="0" snapToObjects="1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158fae79_0_0:notes"/>
          <p:cNvSpPr txBox="1">
            <a:spLocks noGrp="1"/>
          </p:cNvSpPr>
          <p:nvPr>
            <p:ph type="body" idx="1"/>
          </p:nvPr>
        </p:nvSpPr>
        <p:spPr>
          <a:xfrm>
            <a:off x="905933" y="4717415"/>
            <a:ext cx="4982633" cy="44691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27158fae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7af92058c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g127af920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816d23781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2816d2378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8d59d17cd_0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28d59d17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2475" b="1">
                <a:solidFill>
                  <a:schemeClr val="lt1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2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85800" y="1714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lvl="0" indent="-85725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1275"/>
            </a:lvl1pPr>
            <a:lvl2pPr marL="342900" lvl="1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2pPr>
            <a:lvl3pPr marL="514350" lvl="2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3pPr>
            <a:lvl4pPr marL="685800" lvl="3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4pPr>
            <a:lvl5pPr marL="857250" lvl="4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5pPr>
            <a:lvl6pPr marL="1028700" lvl="5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6pPr>
            <a:lvl7pPr marL="1200150" lvl="6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7pPr>
            <a:lvl8pPr marL="1371600" lvl="7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8pPr>
            <a:lvl9pPr marL="1543050" lvl="8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1275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85800" y="1714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275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38100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lvl="0" indent="-85725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2550"/>
            </a:lvl1pPr>
            <a:lvl2pPr marL="342900" lvl="1" indent="-226219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2213"/>
            </a:lvl2pPr>
            <a:lvl3pPr marL="514350" lvl="2" indent="-202406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1838"/>
            </a:lvl3pPr>
            <a:lvl4pPr marL="685800" lvl="3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4pPr>
            <a:lvl5pPr marL="857250" lvl="4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5pPr>
            <a:lvl6pPr marL="1028700" lvl="5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6pPr>
            <a:lvl7pPr marL="1200150" lvl="6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7pPr>
            <a:lvl8pPr marL="1371600" lvl="7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8pPr>
            <a:lvl9pPr marL="1543050" lvl="8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38100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lvl="0" indent="-85725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2550"/>
            </a:lvl1pPr>
            <a:lvl2pPr marL="342900" lvl="1" indent="-226219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2213"/>
            </a:lvl2pPr>
            <a:lvl3pPr marL="514350" lvl="2" indent="-202406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1838"/>
            </a:lvl3pPr>
            <a:lvl4pPr marL="685800" lvl="3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4pPr>
            <a:lvl5pPr marL="857250" lvl="4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5pPr>
            <a:lvl6pPr marL="1028700" lvl="5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6pPr>
            <a:lvl7pPr marL="1200150" lvl="6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7pPr>
            <a:lvl8pPr marL="1371600" lvl="7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8pPr>
            <a:lvl9pPr marL="1543050" lvl="8" indent="-19050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165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213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6282927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6283098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284" y="460997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573" cy="314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3994" cy="79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0" y="1398943"/>
            <a:ext cx="7886700" cy="305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8446" y="273844"/>
            <a:ext cx="8048952" cy="6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3151764" y="1530032"/>
            <a:ext cx="1478058" cy="26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113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8650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890431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17" cy="81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18" cy="32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723347" y="1673733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228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619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288221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4721703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12284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r>
              <a:rPr lang="fi-FI" sz="3300" dirty="0"/>
              <a:t>18. Suomen autonomian synty</a:t>
            </a:r>
            <a:br>
              <a:rPr lang="fi-FI" sz="3300" dirty="0"/>
            </a:br>
            <a:br>
              <a:rPr lang="fi-FI" sz="3300" dirty="0"/>
            </a:br>
            <a:r>
              <a:rPr lang="fi-FI" sz="3300" dirty="0"/>
              <a:t>Tietoisku: Suomi liitetään Venäjään</a:t>
            </a:r>
            <a:endParaRPr sz="3300"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5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685800" y="50006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3" tIns="41888" rIns="83803" bIns="41888" anchor="ctr" anchorCtr="0">
            <a:noAutofit/>
          </a:bodyPr>
          <a:lstStyle/>
          <a:p>
            <a:pPr algn="ctr"/>
            <a:r>
              <a:rPr lang="fi-FI" sz="33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Suomi liitetään Venäjään</a:t>
            </a:r>
            <a:endParaRPr sz="33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2;p15">
            <a:extLst>
              <a:ext uri="{FF2B5EF4-FFF2-40B4-BE49-F238E27FC236}">
                <a16:creationId xmlns:a16="http://schemas.microsoft.com/office/drawing/2014/main" id="{FBC19C66-0FB9-CD44-4335-DA1B1215FBA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 sz="750" i="0" dirty="0">
                <a:latin typeface="Calibri" panose="020F0502020204030204" pitchFamily="34" charset="0"/>
                <a:cs typeface="Calibri" panose="020F0502020204030204" pitchFamily="34" charset="0"/>
              </a:rPr>
              <a:t>Forum Historia 5, Luku 18</a:t>
            </a:r>
            <a:endParaRPr sz="75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teksti, kuvakaappaus, Fontti, Tarralappu&#10;&#10;Kuvaus luotu automaattisesti">
            <a:extLst>
              <a:ext uri="{FF2B5EF4-FFF2-40B4-BE49-F238E27FC236}">
                <a16:creationId xmlns:a16="http://schemas.microsoft.com/office/drawing/2014/main" id="{717429D4-D910-B3C7-CFE1-E97AC8723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627"/>
            <a:ext cx="9144000" cy="4925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Suomi liitetään Venäjään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628650" y="1100293"/>
            <a:ext cx="7886700" cy="30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Sodan aikana keväällä 1809 keisari Aleksanteri I kutsui säädyt koolle Porvooseen; Porvoon maapäivät (valtiopäivät).</a:t>
            </a:r>
            <a:endParaRPr sz="2400" dirty="0"/>
          </a:p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Valtiopäivien lopuksi keisari antoi hallitsijavakuutuksen ja lupasi säilyttää</a:t>
            </a:r>
            <a:endParaRPr sz="2400" dirty="0"/>
          </a:p>
          <a:p>
            <a:pPr marL="1143000" lvl="4" indent="-342900">
              <a:spcBef>
                <a:spcPts val="0"/>
              </a:spcBef>
              <a:buSzPct val="100000"/>
            </a:pPr>
            <a:r>
              <a:rPr lang="fi-FI" sz="2200" dirty="0"/>
              <a:t>säätyjen oikeudet</a:t>
            </a:r>
            <a:endParaRPr sz="2200" dirty="0"/>
          </a:p>
          <a:p>
            <a:pPr marL="1143000" lvl="4" indent="-342900">
              <a:spcBef>
                <a:spcPts val="0"/>
              </a:spcBef>
              <a:buSzPct val="100000"/>
            </a:pPr>
            <a:r>
              <a:rPr lang="fi-FI" sz="2200" dirty="0"/>
              <a:t>vanhan uskonnon</a:t>
            </a:r>
            <a:endParaRPr sz="2200" dirty="0"/>
          </a:p>
          <a:p>
            <a:pPr marL="1143000" lvl="4" indent="-342900">
              <a:spcBef>
                <a:spcPts val="0"/>
              </a:spcBef>
              <a:buSzPct val="100000"/>
            </a:pPr>
            <a:r>
              <a:rPr lang="fi-FI" sz="2200" dirty="0"/>
              <a:t>perustuslait.</a:t>
            </a:r>
            <a:endParaRPr sz="2200" dirty="0"/>
          </a:p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Tämän tuloksena Suomi sai autonomian.</a:t>
            </a:r>
            <a:endParaRPr sz="2400" dirty="0"/>
          </a:p>
          <a:p>
            <a:pPr marL="457200" indent="-342900"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Suomen kenraalikuvernööri edusti Venäjän keisaria ja keisarikuntaa.</a:t>
            </a:r>
            <a:endParaRPr sz="24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2400" dirty="0">
              <a:solidFill>
                <a:srgbClr val="3F3F3F"/>
              </a:solidFill>
            </a:endParaRPr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3</a:t>
            </a:fld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 dirty="0"/>
              <a:t>Forum Historia 5, Luku 18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Mikä Suomessa muuttui?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628650" y="1418700"/>
            <a:ext cx="7886700" cy="30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Taloudelliset muutokset:</a:t>
            </a:r>
            <a:endParaRPr sz="2400" dirty="0"/>
          </a:p>
          <a:p>
            <a:pPr marL="457200" indent="-342900"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Suomi sai oman budjetin</a:t>
            </a:r>
            <a:endParaRPr sz="2200" dirty="0"/>
          </a:p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Suomessa kootut verot Suomen tarpeisiin</a:t>
            </a:r>
            <a:endParaRPr sz="2200" dirty="0"/>
          </a:p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Suomesta tehtiin oma tullialue (Venäjältä päin tullivapaus)</a:t>
            </a:r>
            <a:endParaRPr sz="2200" dirty="0"/>
          </a:p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Venäjän rupla tuli rahaksi Ruotsin </a:t>
            </a:r>
            <a:r>
              <a:rPr lang="fi-FI" sz="2200" dirty="0" err="1"/>
              <a:t>riikintaalarin</a:t>
            </a:r>
            <a:r>
              <a:rPr lang="fi-FI" sz="2200" dirty="0"/>
              <a:t> rinnalle</a:t>
            </a:r>
            <a:endParaRPr sz="2200" dirty="0"/>
          </a:p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perustettiin kansallinen Suomen Pankki (aluksi ”</a:t>
            </a:r>
            <a:r>
              <a:rPr lang="fi-FI" sz="2200" dirty="0" err="1"/>
              <a:t>Waihetus</a:t>
            </a:r>
            <a:r>
              <a:rPr lang="fi-FI" sz="2200" dirty="0"/>
              <a:t>- Laina- ja Depositioni-</a:t>
            </a:r>
            <a:r>
              <a:rPr lang="fi-FI" sz="2200" dirty="0" err="1"/>
              <a:t>Contori</a:t>
            </a:r>
            <a:r>
              <a:rPr lang="fi-FI" sz="2200" dirty="0"/>
              <a:t>”)</a:t>
            </a:r>
            <a:endParaRPr sz="22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2400" dirty="0">
              <a:solidFill>
                <a:srgbClr val="3F3F3F"/>
              </a:solidFill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4</a:t>
            </a:fld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 dirty="0"/>
              <a:t>Forum Historia 5, Luku 18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Mikä Suomessa muuttui?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628650" y="1116524"/>
            <a:ext cx="7886700" cy="347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400" dirty="0"/>
              <a:t>Hallinnolliset muutokset:</a:t>
            </a:r>
            <a:endParaRPr sz="2400" dirty="0"/>
          </a:p>
          <a:p>
            <a:pPr marL="457200" indent="-342900"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luotiin oma, Venäjästä erillinen keskushallinto (keskusvirastot ja senaatti)</a:t>
            </a:r>
            <a:endParaRPr sz="2200" dirty="0"/>
          </a:p>
          <a:p>
            <a:pPr marL="4572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Suomen senaatti hoiti Suomen sisäisiä asioita</a:t>
            </a:r>
            <a:endParaRPr sz="2200" dirty="0"/>
          </a:p>
          <a:p>
            <a:pPr marL="457200" indent="-342900"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suomalaiset virkamiehet saivat oikeuden hoitaa hallinnon</a:t>
            </a:r>
            <a:endParaRPr sz="2200" dirty="0"/>
          </a:p>
          <a:p>
            <a:pPr marL="457200" indent="-342900"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”Vanha Suomi” liitettiin Suomeen (1812)</a:t>
            </a:r>
            <a:endParaRPr sz="2200" dirty="0"/>
          </a:p>
          <a:p>
            <a:pPr marL="457200" indent="-342900"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Suomi sai oman pääkaupungin, ensin Turku (1809</a:t>
            </a:r>
            <a:r>
              <a:rPr lang="fi-FI" sz="2200" dirty="0">
                <a:solidFill>
                  <a:srgbClr val="4D5156"/>
                </a:solidFill>
                <a:highlight>
                  <a:srgbClr val="FFFFFF"/>
                </a:highlight>
              </a:rPr>
              <a:t>–</a:t>
            </a:r>
            <a:r>
              <a:rPr lang="fi-FI" sz="2200" dirty="0"/>
              <a:t>1812), sitten Helsinki (1812</a:t>
            </a:r>
            <a:r>
              <a:rPr lang="fi-FI" sz="2200" dirty="0">
                <a:solidFill>
                  <a:srgbClr val="4D5156"/>
                </a:solidFill>
                <a:highlight>
                  <a:srgbClr val="FFFFFF"/>
                </a:highlight>
              </a:rPr>
              <a:t>–</a:t>
            </a:r>
            <a:r>
              <a:rPr lang="fi-FI" sz="2200" dirty="0"/>
              <a:t>) </a:t>
            </a:r>
            <a:endParaRPr sz="2200" dirty="0"/>
          </a:p>
          <a:p>
            <a:pPr marL="457200" indent="-342900"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2200" dirty="0"/>
              <a:t>Suomen armeija jäi pieneksi, kun ruoturasite “jäädytettiin”; ei asevelvollisuutta ennen vuotta 1878</a:t>
            </a:r>
            <a:endParaRPr sz="22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2400" dirty="0">
              <a:solidFill>
                <a:srgbClr val="3F3F3F"/>
              </a:solidFill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5</a:t>
            </a:fld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206</Words>
  <Application>Microsoft Office PowerPoint</Application>
  <PresentationFormat>Näytössä katseltava esitys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Merriweather Sans</vt:lpstr>
      <vt:lpstr>Calibri</vt:lpstr>
      <vt:lpstr>Verdana</vt:lpstr>
      <vt:lpstr>Arial</vt:lpstr>
      <vt:lpstr>Office-teema</vt:lpstr>
      <vt:lpstr>18. Suomen autonomian synty  Tietoisku: Suomi liitetään Venäjään</vt:lpstr>
      <vt:lpstr>PowerPoint-esitys</vt:lpstr>
      <vt:lpstr>Suomi liitetään Venäjään</vt:lpstr>
      <vt:lpstr>Mikä Suomessa muuttui?</vt:lpstr>
      <vt:lpstr>Mikä Suomessa muuttui?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Suomen autonomian synty  Tietoisku: Suomi liitetään Venäjään</dc:title>
  <cp:lastModifiedBy>Jääskeläinen Johanna</cp:lastModifiedBy>
  <cp:revision>5</cp:revision>
  <dcterms:modified xsi:type="dcterms:W3CDTF">2023-12-14T12:36:10Z</dcterms:modified>
</cp:coreProperties>
</file>