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01" r:id="rId3"/>
  </p:sldMasterIdLst>
  <p:notesMasterIdLst>
    <p:notesMasterId r:id="rId18"/>
  </p:notesMasterIdLst>
  <p:sldIdLst>
    <p:sldId id="328" r:id="rId4"/>
    <p:sldId id="331" r:id="rId5"/>
    <p:sldId id="329" r:id="rId6"/>
    <p:sldId id="333" r:id="rId7"/>
    <p:sldId id="327" r:id="rId8"/>
    <p:sldId id="332" r:id="rId9"/>
    <p:sldId id="339" r:id="rId10"/>
    <p:sldId id="334" r:id="rId11"/>
    <p:sldId id="340" r:id="rId12"/>
    <p:sldId id="341" r:id="rId13"/>
    <p:sldId id="335" r:id="rId14"/>
    <p:sldId id="336" r:id="rId15"/>
    <p:sldId id="337" r:id="rId16"/>
    <p:sldId id="33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4" autoAdjust="0"/>
    <p:restoredTop sz="94095" autoAdjust="0"/>
  </p:normalViewPr>
  <p:slideViewPr>
    <p:cSldViewPr snapToGrid="0">
      <p:cViewPr varScale="1">
        <p:scale>
          <a:sx n="108" d="100"/>
          <a:sy n="108" d="100"/>
        </p:scale>
        <p:origin x="1824" y="1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F870-5165-496B-A921-9ED6010D9BF8}" type="datetimeFigureOut">
              <a:rPr lang="fi-FI" smtClean="0"/>
              <a:t>4.10.2019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9FF5-8DA1-4DC2-BD9D-8D85D5769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4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7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5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83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7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7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36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19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77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9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00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60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3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96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38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9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5" y="2468038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468B18-A3F0-C545-9708-C73A7FB1FD06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OVET </a:t>
            </a:r>
            <a:br>
              <a:rPr lang="fi-FI" dirty="0" smtClean="0"/>
            </a:br>
            <a:r>
              <a:rPr lang="fi-FI" dirty="0" smtClean="0"/>
              <a:t> Opettajankoulutuksen valinnat - ennakoivaa tulevaisuustyötä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6059016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796820"/>
            <a:ext cx="8208144" cy="364840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8DDFCD-2C69-7C45-9112-07737F23CC30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911613" y="6405335"/>
            <a:ext cx="3320008" cy="366183"/>
          </a:xfrm>
        </p:spPr>
        <p:txBody>
          <a:bodyPr/>
          <a:lstStyle/>
          <a:p>
            <a:r>
              <a:rPr lang="fi-FI" smtClean="0"/>
              <a:t>OVET –  Opettajankoulutuksen valinnat - ennakoivaa tulevaisuustyötä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9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872" y="5733256"/>
            <a:ext cx="9153872" cy="1124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796819"/>
            <a:ext cx="8208144" cy="452202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8" y="5836638"/>
            <a:ext cx="2088232" cy="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33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5482952" cy="95097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FCE-8BD7-A34D-BC7B-EC90CCB3B946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OVET –  Opettajankoulutuksen valinnat - ennakoivaa tulevaisuustyötä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3960439" cy="364817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10" y="1797055"/>
            <a:ext cx="3960439" cy="364817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96D940-8508-6145-8008-7E93C9761269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smtClean="0"/>
              <a:t>OVET </a:t>
            </a:r>
            <a:br>
              <a:rPr lang="fi-FI" dirty="0" smtClean="0"/>
            </a:br>
            <a:r>
              <a:rPr lang="fi-FI" dirty="0" smtClean="0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5832647" cy="35521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11" y="1797049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11" y="4293096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983A660-1862-F748-B977-81D74D0A3667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OVET </a:t>
            </a:r>
            <a:br>
              <a:rPr lang="fi-FI" dirty="0" smtClean="0"/>
            </a:br>
            <a:r>
              <a:rPr lang="fi-FI" dirty="0" smtClean="0"/>
              <a:t> Opettajankoulutuksen valinnat - ennakoivaa tulevaisuustyötä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46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AB-77A4-4647-B5C4-BB049BDFC92E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OVET</a:t>
            </a:r>
            <a:br>
              <a:rPr lang="fi-FI" dirty="0" smtClean="0"/>
            </a:br>
            <a:r>
              <a:rPr lang="fi-FI" dirty="0" smtClean="0"/>
              <a:t>Opettajankoulutuksen valinnat - ennakoivaa tulevaisuustyötä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91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8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6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5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96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4.10.2019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06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70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3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2" y="5734365"/>
            <a:ext cx="1505547" cy="5791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-9872" y="6405331"/>
            <a:ext cx="9153872" cy="45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9872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1022E56-CBF0-7542-ABC3-0F948E943004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05335"/>
            <a:ext cx="353603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OVET – </a:t>
            </a:r>
            <a:br>
              <a:rPr lang="fi-FI" smtClean="0"/>
            </a:br>
            <a:r>
              <a:rPr lang="fi-FI" smtClean="0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6560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8223"/>
            <a:ext cx="1612280" cy="7912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3712" y="5445227"/>
            <a:ext cx="9153872" cy="60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akVmCfUJiQ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hEixi" TargetMode="External"/><Relationship Id="rId2" Type="http://schemas.openxmlformats.org/officeDocument/2006/relationships/hyperlink" Target="https://peda.net/id/065bd8e8d3b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Tervetuloa </a:t>
            </a:r>
            <a:br>
              <a:rPr lang="fi-FI" dirty="0" smtClean="0"/>
            </a:br>
            <a:r>
              <a:rPr lang="fi-FI" dirty="0" smtClean="0"/>
              <a:t>Video Clubiin!</a:t>
            </a:r>
            <a:endParaRPr lang="fi-FI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Sanna Pakarinen, Normaalikoulu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996113" y="6592888"/>
            <a:ext cx="2147887" cy="180975"/>
          </a:xfrm>
        </p:spPr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1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Linkitykset muihin opintoihin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3105947"/>
            <a:ext cx="3620636" cy="29234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err="1" smtClean="0"/>
              <a:t>MultiLeTe</a:t>
            </a:r>
            <a:r>
              <a:rPr lang="fi-FI" sz="2200" dirty="0" smtClean="0"/>
              <a:t>-kotiryhmä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smtClean="0"/>
              <a:t>PROPE-työskentely</a:t>
            </a:r>
            <a:endParaRPr lang="fi-FI" sz="2200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5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426" y="1657490"/>
            <a:ext cx="3667124" cy="2410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451472"/>
            <a:ext cx="7368419" cy="710578"/>
          </a:xfrm>
        </p:spPr>
        <p:txBody>
          <a:bodyPr>
            <a:normAutofit fontScale="90000"/>
          </a:bodyPr>
          <a:lstStyle/>
          <a:p>
            <a:r>
              <a:rPr lang="fi-FI" dirty="0"/>
              <a:t>Video </a:t>
            </a:r>
            <a:r>
              <a:rPr lang="fi-FI" dirty="0" smtClean="0"/>
              <a:t>Club: Aikataulut ja rakenne</a:t>
            </a:r>
            <a:br>
              <a:rPr lang="fi-FI" dirty="0" smtClean="0"/>
            </a:br>
            <a:r>
              <a:rPr lang="fi-FI" dirty="0" smtClean="0"/>
              <a:t>Yhteys KTKP luentojen teemoihin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352426" y="1795989"/>
            <a:ext cx="3667124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i-FI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 1 (</a:t>
            </a:r>
            <a:r>
              <a:rPr lang="fi-F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1.8.-27.10.2019)</a:t>
            </a:r>
            <a:endParaRPr lang="fi-FI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 4.10. klo 12:15-14 Video Club</a:t>
            </a:r>
          </a:p>
          <a:p>
            <a:pPr>
              <a:spcBef>
                <a:spcPts val="200"/>
              </a:spcBef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 11.10. klo 12:15-14 Video Club</a:t>
            </a:r>
          </a:p>
          <a:p>
            <a:pPr>
              <a:spcBef>
                <a:spcPts val="200"/>
              </a:spcBef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21.10.-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27.11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Itsenäinen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havainnointi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Norssilla (5 x 75 min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fi-FI" sz="1400" i="1" dirty="0">
                <a:latin typeface="Calibri" panose="020F0502020204030204" pitchFamily="34" charset="0"/>
                <a:cs typeface="Calibri" panose="020F0502020204030204" pitchFamily="34" charset="0"/>
              </a:rPr>
              <a:t>KTKP luentojen teemat: 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Oppimiskäsitykset; </a:t>
            </a:r>
            <a:r>
              <a:rPr lang="fi-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Oppimismotivaatio;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 Arviointi; </a:t>
            </a:r>
            <a:r>
              <a:rPr lang="fi-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Oppiminen ja </a:t>
            </a:r>
            <a:r>
              <a:rPr lang="fi-FI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vuorovaikutus</a:t>
            </a:r>
            <a:endParaRPr lang="fi-FI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76751" y="1657490"/>
            <a:ext cx="3667124" cy="155427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i-FI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 2 </a:t>
            </a:r>
            <a:r>
              <a:rPr lang="fi-FI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(28.10</a:t>
            </a:r>
            <a:r>
              <a:rPr lang="fi-F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.-</a:t>
            </a:r>
            <a:r>
              <a:rPr lang="fi-FI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31.12.2019)</a:t>
            </a:r>
          </a:p>
          <a:p>
            <a:pPr>
              <a:spcBef>
                <a:spcPts val="200"/>
              </a:spcBef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To 28.11. klo 13:30-15 Video Club</a:t>
            </a:r>
          </a:p>
          <a:p>
            <a:pPr>
              <a:spcBef>
                <a:spcPts val="200"/>
              </a:spcBef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Pe 29.11.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 12:15-14 Video Club</a:t>
            </a:r>
          </a:p>
          <a:p>
            <a:pPr>
              <a:spcBef>
                <a:spcPts val="200"/>
              </a:spcBef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28.11.2019-13.2.2020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Itsenäinen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havainnointi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Norssilla (5 x 75 min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426" y="4320576"/>
            <a:ext cx="3667124" cy="1554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i-FI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 3 </a:t>
            </a:r>
            <a:r>
              <a:rPr lang="fi-FI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i-F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1.1.-</a:t>
            </a:r>
            <a:r>
              <a:rPr lang="fi-FI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15.3.2020)</a:t>
            </a:r>
            <a:endParaRPr lang="fi-FI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Pe 14.2.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 12:15-14 Video Club</a:t>
            </a:r>
          </a:p>
          <a:p>
            <a:pPr>
              <a:spcBef>
                <a:spcPts val="200"/>
              </a:spcBef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21.2.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 12:15-14 Video Club</a:t>
            </a:r>
          </a:p>
          <a:p>
            <a:pPr>
              <a:spcBef>
                <a:spcPts val="200"/>
              </a:spcBef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14.2.-26.3.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Itsenäinen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havainnointi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Norssilla (5 x 75 min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4476751" y="4320576"/>
            <a:ext cx="3667124" cy="1554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fi-FI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 4 </a:t>
            </a:r>
            <a:r>
              <a:rPr lang="fi-F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(16.3.-</a:t>
            </a:r>
            <a:r>
              <a:rPr lang="fi-FI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24.5.2020)</a:t>
            </a:r>
            <a:endParaRPr lang="fi-FI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Pe 27.3.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 12:15-14 Video Club</a:t>
            </a:r>
          </a:p>
          <a:p>
            <a:pPr>
              <a:spcBef>
                <a:spcPts val="200"/>
              </a:spcBef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3.4.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 12:15-14 Video Club</a:t>
            </a:r>
          </a:p>
          <a:p>
            <a:pPr>
              <a:spcBef>
                <a:spcPts val="200"/>
              </a:spcBef>
            </a:pP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27.3.-24.5. 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Itsenäinen </a:t>
            </a:r>
            <a:r>
              <a:rPr lang="fi-FI" smtClean="0">
                <a:latin typeface="Calibri" panose="020F0502020204030204" pitchFamily="34" charset="0"/>
                <a:cs typeface="Calibri" panose="020F0502020204030204" pitchFamily="34" charset="0"/>
              </a:rPr>
              <a:t>havainnointi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Norssilla (5 x 75 min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4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074390"/>
            <a:ext cx="4741260" cy="1589105"/>
          </a:xfrm>
        </p:spPr>
        <p:txBody>
          <a:bodyPr/>
          <a:lstStyle/>
          <a:p>
            <a:r>
              <a:rPr lang="fi-FI" dirty="0" smtClean="0"/>
              <a:t>Poissaolojen korvaaminen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2516012"/>
            <a:ext cx="3620636" cy="3486678"/>
          </a:xfrm>
        </p:spPr>
        <p:txBody>
          <a:bodyPr>
            <a:noAutofit/>
          </a:bodyPr>
          <a:lstStyle/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Katso </a:t>
            </a:r>
            <a:r>
              <a:rPr lang="fi-FI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video:</a:t>
            </a:r>
          </a:p>
          <a:p>
            <a:r>
              <a:rPr lang="fi-FI" sz="1600" dirty="0">
                <a:hlinkClick r:id="rId2"/>
              </a:rPr>
              <a:t>https://www.youtube.com/watch?v=0akVmCfUJiQ</a:t>
            </a:r>
            <a:endParaRPr lang="fi-FI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Pohdi seuraavia kysymyksiä:</a:t>
            </a:r>
          </a:p>
          <a:p>
            <a:pPr marL="180975" lvl="1" indent="-180975"/>
            <a:r>
              <a:rPr lang="fi-FI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havaintoja teit opetustuokiosta</a:t>
            </a:r>
            <a:r>
              <a:rPr lang="fi-FI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Miksi </a:t>
            </a:r>
            <a:r>
              <a:rPr lang="fi-FI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kiinnitit huomiota havaitsemiisi asioihin</a:t>
            </a:r>
            <a:r>
              <a:rPr lang="fi-FI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Miksi </a:t>
            </a:r>
            <a:r>
              <a:rPr lang="fi-FI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havaitsemasi tilanteet tai asiat tapahtuivat</a:t>
            </a:r>
            <a:r>
              <a:rPr lang="fi-FI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Mitä </a:t>
            </a:r>
            <a:r>
              <a:rPr lang="fi-FI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niistä seurasi oppilaiden oppimisen kannalta</a:t>
            </a:r>
            <a:r>
              <a:rPr lang="fi-FI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80975" lvl="1" indent="-180975"/>
            <a:r>
              <a:rPr lang="fi-FI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Pituus 2 sivua</a:t>
            </a:r>
          </a:p>
          <a:p>
            <a:pPr marL="180975" lvl="1" indent="-180975"/>
            <a:r>
              <a:rPr lang="fi-FI" sz="1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Palautus Peda.net korvaustehtäväkansioon</a:t>
            </a:r>
            <a:endParaRPr lang="fi-FI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32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Työskentelyalusta: </a:t>
            </a:r>
            <a:br>
              <a:rPr lang="fi-FI" dirty="0" smtClean="0"/>
            </a:br>
            <a:r>
              <a:rPr lang="fi-FI" dirty="0" smtClean="0"/>
              <a:t>Peda.net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3010571"/>
            <a:ext cx="3620636" cy="2923411"/>
          </a:xfrm>
        </p:spPr>
        <p:txBody>
          <a:bodyPr/>
          <a:lstStyle/>
          <a:p>
            <a:r>
              <a:rPr lang="fi-FI" dirty="0" smtClean="0"/>
              <a:t>Demojen diat</a:t>
            </a:r>
          </a:p>
          <a:p>
            <a:r>
              <a:rPr lang="fi-FI" dirty="0" smtClean="0"/>
              <a:t>Ohjeet </a:t>
            </a:r>
            <a:r>
              <a:rPr lang="fi-FI" dirty="0"/>
              <a:t>itsenäiseen </a:t>
            </a:r>
            <a:r>
              <a:rPr lang="fi-FI" dirty="0" smtClean="0"/>
              <a:t>observointiin (saatavilla pe 11.10. demon jälkeen)</a:t>
            </a:r>
            <a:endParaRPr lang="fi-FI" dirty="0"/>
          </a:p>
          <a:p>
            <a:r>
              <a:rPr lang="fi-FI" dirty="0" smtClean="0"/>
              <a:t>Demoihin perehdyttävä kirjallinen materiaali </a:t>
            </a:r>
          </a:p>
          <a:p>
            <a:r>
              <a:rPr lang="fi-FI" dirty="0" smtClean="0"/>
              <a:t>Korvaustehtävät</a:t>
            </a:r>
          </a:p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53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69192"/>
            <a:ext cx="4741260" cy="158910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Video Club </a:t>
            </a:r>
            <a:br>
              <a:rPr lang="fi-FI" dirty="0" smtClean="0"/>
            </a:br>
            <a:r>
              <a:rPr lang="fi-FI" dirty="0" smtClean="0"/>
              <a:t>pe 11.10</a:t>
            </a:r>
            <a:r>
              <a:rPr lang="fi-FI" dirty="0"/>
              <a:t>. klo 12:15-14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67671"/>
            <a:ext cx="3620636" cy="2923411"/>
          </a:xfrm>
        </p:spPr>
        <p:txBody>
          <a:bodyPr>
            <a:normAutofit/>
          </a:bodyPr>
          <a:lstStyle/>
          <a:p>
            <a:r>
              <a:rPr lang="fi-FI" b="1" dirty="0" smtClean="0"/>
              <a:t>Lue etukäteen</a:t>
            </a:r>
            <a:r>
              <a:rPr lang="fi-FI" dirty="0" smtClean="0"/>
              <a:t>: </a:t>
            </a:r>
          </a:p>
          <a:p>
            <a:r>
              <a:rPr lang="fi-FI" dirty="0" err="1"/>
              <a:t>Juuti</a:t>
            </a:r>
            <a:r>
              <a:rPr lang="fi-FI" dirty="0"/>
              <a:t>, K., &amp; Lavonen, J. (2018). Opettaja voi tukea oppilaan kiinnostuksen kehittymistä. Teoksessa K. Salmela-Aro (toim.). </a:t>
            </a:r>
            <a:r>
              <a:rPr lang="fi-FI" i="1" dirty="0"/>
              <a:t>Motivaatio ja oppiminen </a:t>
            </a:r>
            <a:r>
              <a:rPr lang="fi-FI" dirty="0"/>
              <a:t>(ss. 197-210). Jyväskylä: </a:t>
            </a:r>
            <a:r>
              <a:rPr lang="fi-FI" dirty="0" smtClean="0"/>
              <a:t>PS-Kustannus.</a:t>
            </a:r>
          </a:p>
          <a:p>
            <a:r>
              <a:rPr lang="fi-FI" dirty="0" smtClean="0"/>
              <a:t>Artikkelin pdf. </a:t>
            </a:r>
            <a:r>
              <a:rPr lang="fi-FI" dirty="0" err="1" smtClean="0"/>
              <a:t>Peda.net:ssä</a:t>
            </a:r>
            <a:endParaRPr lang="fi-FI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57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Osaaminen ja asiantuntijuus: opetusharjoittelu </a:t>
            </a:r>
            <a:r>
              <a:rPr lang="fi-FI" dirty="0" smtClean="0"/>
              <a:t>1 (KTKP3019)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Osaa­mis­ta­voit­teet:</a:t>
            </a:r>
          </a:p>
          <a:p>
            <a:pPr marL="0" indent="0">
              <a:buNone/>
            </a:pPr>
            <a:r>
              <a:rPr lang="fi-FI" sz="2600" dirty="0" smtClean="0"/>
              <a:t>Opintojakson suoritettuaan opiskelija osaa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600" b="1" dirty="0" smtClean="0">
                <a:solidFill>
                  <a:srgbClr val="FF0000"/>
                </a:solidFill>
              </a:rPr>
              <a:t>havainnoida systemaattisesti oppimisympäristöjä, koulun toimintakulttuuria ja </a:t>
            </a:r>
            <a:r>
              <a:rPr lang="fi-FI" sz="2600" b="1" dirty="0" err="1" smtClean="0">
                <a:solidFill>
                  <a:srgbClr val="FF0000"/>
                </a:solidFill>
              </a:rPr>
              <a:t>oppijoiden</a:t>
            </a:r>
            <a:r>
              <a:rPr lang="fi-FI" sz="2600" b="1" dirty="0" smtClean="0">
                <a:solidFill>
                  <a:srgbClr val="FF0000"/>
                </a:solidFill>
              </a:rPr>
              <a:t> moninaisuutta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600" dirty="0" smtClean="0"/>
              <a:t>reflektoida kokemuksiaan ja </a:t>
            </a:r>
            <a:r>
              <a:rPr lang="fi-FI" sz="2600" b="1" dirty="0" smtClean="0">
                <a:solidFill>
                  <a:srgbClr val="FF0000"/>
                </a:solidFill>
              </a:rPr>
              <a:t>tunnistaa omia havainnointi- ja toimintatapojaan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600" dirty="0" smtClean="0"/>
              <a:t>tunnistaa oman roolinsa aktiivisena asiantuntijuuden rakentajana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600" dirty="0" smtClean="0"/>
              <a:t>tunnistaa ja arvioida koulun toimintakulttuurin käytänteitä ja yhteyttä oppimiseen</a:t>
            </a:r>
            <a:endParaRPr lang="fi-FI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996113" y="6592888"/>
            <a:ext cx="2147887" cy="1809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JYU.</a:t>
            </a:r>
            <a:r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Since 1863.</a:t>
            </a:r>
            <a:endParaRPr kumimoji="0" lang="fi-FI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312150" y="6592888"/>
            <a:ext cx="831850" cy="18097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9BBA6-F172-434C-89AD-53D81D5D74FD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4.10.2019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59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26317"/>
            <a:ext cx="4741260" cy="68343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Video Clubin tavoitteet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19275"/>
            <a:ext cx="4443274" cy="29234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dirty="0" smtClean="0"/>
              <a:t>arjoitella </a:t>
            </a:r>
            <a:r>
              <a:rPr lang="fi-FI" sz="2000" b="1" dirty="0" smtClean="0"/>
              <a:t>ohjatusti </a:t>
            </a:r>
            <a:r>
              <a:rPr lang="fi-FI" sz="2000" dirty="0" smtClean="0"/>
              <a:t>luokkahuonevuorovaikutuksen </a:t>
            </a:r>
            <a:r>
              <a:rPr lang="fi-FI" sz="2000" dirty="0" smtClean="0"/>
              <a:t>havainnointitaitoja 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Soveltaa taitoja havainnoimalla </a:t>
            </a:r>
            <a:r>
              <a:rPr lang="fi-FI" sz="2000" b="1" dirty="0"/>
              <a:t>itsenäisesti</a:t>
            </a:r>
            <a:r>
              <a:rPr lang="fi-FI" sz="2000" dirty="0"/>
              <a:t> </a:t>
            </a:r>
            <a:r>
              <a:rPr lang="fi-FI" sz="2000" dirty="0" smtClean="0"/>
              <a:t>luokkahuone-vuorovaikutusta 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Laajentaa luokkahuone-vuorovaikutuksen tilannekohtaisiin tekijöihin liittyvää osaamista perehtymällä </a:t>
            </a:r>
            <a:r>
              <a:rPr lang="fi-FI" sz="2000" b="1" dirty="0" smtClean="0"/>
              <a:t>tutkimustietoon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b="1" dirty="0" err="1" smtClean="0"/>
              <a:t>MultiLeTe</a:t>
            </a:r>
            <a:r>
              <a:rPr lang="fi-FI" sz="2000" b="1" dirty="0" smtClean="0"/>
              <a:t> on pilottiryhmä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 smtClean="0">
                <a:solidFill>
                  <a:schemeClr val="tx2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20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974" y="2386997"/>
            <a:ext cx="4601497" cy="1589105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fi-FI" dirty="0" smtClean="0"/>
              <a:t>Kirjaudu Peda.net </a:t>
            </a:r>
            <a:r>
              <a:rPr lang="fi-FI" dirty="0" err="1" smtClean="0"/>
              <a:t>MultiLeTe</a:t>
            </a:r>
            <a:r>
              <a:rPr lang="fi-FI" dirty="0" smtClean="0"/>
              <a:t> kotiryhmän sivujen kautta:</a:t>
            </a:r>
            <a:br>
              <a:rPr lang="fi-FI" dirty="0" smtClean="0"/>
            </a:br>
            <a:r>
              <a:rPr lang="fi-FI" sz="2700" b="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i-FI" sz="2700" b="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peda.net/id/065bd8e8d3b</a:t>
            </a:r>
            <a:r>
              <a:rPr lang="fi-FI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b="0" dirty="0" smtClean="0"/>
              <a:t/>
            </a:r>
            <a:br>
              <a:rPr lang="fi-FI" sz="2700" b="0" dirty="0" smtClean="0"/>
            </a:br>
            <a:r>
              <a:rPr lang="fi-FI" dirty="0" smtClean="0"/>
              <a:t>Tai oso</a:t>
            </a:r>
            <a:r>
              <a:rPr lang="fi-FI" dirty="0" smtClean="0">
                <a:solidFill>
                  <a:srgbClr val="002060"/>
                </a:solidFill>
              </a:rPr>
              <a:t>itteessa: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974" y="4157914"/>
            <a:ext cx="3841863" cy="2051157"/>
          </a:xfrm>
        </p:spPr>
        <p:txBody>
          <a:bodyPr>
            <a:noAutofit/>
          </a:bodyPr>
          <a:lstStyle/>
          <a:p>
            <a:r>
              <a:rPr lang="fi-FI" sz="2400" u="sng" dirty="0">
                <a:hlinkClick r:id="rId3"/>
              </a:rPr>
              <a:t>https://bit.ly/2nhEixi</a:t>
            </a:r>
            <a:r>
              <a:rPr lang="fi-FI" sz="2400" dirty="0" smtClean="0"/>
              <a:t> </a:t>
            </a:r>
          </a:p>
          <a:p>
            <a:endParaRPr lang="fi-FI" sz="2400" dirty="0" smtClean="0"/>
          </a:p>
          <a:p>
            <a:r>
              <a:rPr lang="fi-FI" sz="2400" dirty="0" smtClean="0"/>
              <a:t>Aikaa 15 min</a:t>
            </a:r>
            <a:endParaRPr lang="fi-FI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2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019175"/>
            <a:ext cx="5038725" cy="791372"/>
          </a:xfrm>
        </p:spPr>
        <p:txBody>
          <a:bodyPr>
            <a:normAutofit/>
          </a:bodyPr>
          <a:lstStyle/>
          <a:p>
            <a:r>
              <a:rPr lang="fi-FI" sz="2800" dirty="0" smtClean="0"/>
              <a:t>Opetustuokion havainnointi</a:t>
            </a:r>
            <a:endParaRPr lang="fi-FI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041A-D7AC-0740-969A-8B5B84F7A4B9}" type="datetime1">
              <a:rPr lang="fi-FI" smtClean="0"/>
              <a:t>4.10.2019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810547"/>
            <a:ext cx="4371976" cy="29234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000" dirty="0" smtClean="0"/>
              <a:t>Luokanopettaja </a:t>
            </a:r>
            <a:r>
              <a:rPr lang="fi-FI" sz="2000" dirty="0"/>
              <a:t>työskentelee tavallisesti luokkaympäristössä, jossa on läsnä useita oppilaita, joskus myös muita opettajia tai aikuisia. Luokkatilanteissa </a:t>
            </a:r>
            <a:r>
              <a:rPr lang="fi-FI" sz="2000" dirty="0" smtClean="0"/>
              <a:t>tapahtuu monia </a:t>
            </a:r>
            <a:r>
              <a:rPr lang="fi-FI" sz="2000" dirty="0"/>
              <a:t>asioita </a:t>
            </a:r>
            <a:r>
              <a:rPr lang="fi-FI" sz="2000" dirty="0" smtClean="0"/>
              <a:t>usein </a:t>
            </a:r>
            <a:r>
              <a:rPr lang="fi-FI" sz="2000" dirty="0"/>
              <a:t>yhtä aikaa ja nopealla tahdilla ja siksi olennaista on </a:t>
            </a:r>
            <a:r>
              <a:rPr lang="fi-FI" sz="2000" dirty="0" smtClean="0"/>
              <a:t>se, mihin </a:t>
            </a:r>
            <a:r>
              <a:rPr lang="fi-FI" sz="2000" dirty="0"/>
              <a:t>opettaja kiinnittää huomiota. </a:t>
            </a:r>
            <a:endParaRPr lang="fi-FI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199" y="4876800"/>
            <a:ext cx="5305426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Millaisia havaintoja sinä teet videolla näkyvästä opetustuokiosta?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000" dirty="0">
                <a:latin typeface="Helvetica" panose="020B0604020202020204" pitchFamily="34" charset="0"/>
                <a:cs typeface="Helvetica" panose="020B0604020202020204" pitchFamily="34" charset="0"/>
              </a:rPr>
              <a:t>Varaudu kirjoittamaan </a:t>
            </a:r>
            <a:r>
              <a:rPr lang="fi-FI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havainnoistasi.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4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Tutkimus ja OH1 kehitys-hankkeeseen osallistuminen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844699"/>
            <a:ext cx="8181975" cy="4557156"/>
          </a:xfrm>
        </p:spPr>
        <p:txBody>
          <a:bodyPr>
            <a:normAutofit lnSpcReduction="10000"/>
          </a:bodyPr>
          <a:lstStyle/>
          <a:p>
            <a:r>
              <a:rPr lang="fi-FI" sz="2600" dirty="0" smtClean="0"/>
              <a:t>Tavoite: </a:t>
            </a:r>
            <a:r>
              <a:rPr lang="fi-FI" sz="2600" dirty="0" err="1" smtClean="0"/>
              <a:t>Pilotoida</a:t>
            </a:r>
            <a:r>
              <a:rPr lang="fi-FI" sz="2600" dirty="0" smtClean="0"/>
              <a:t> ja kehittää uutta OH1 opintojaksoa ja tutkia luokanopettajaopiskelijoiden havainnointitaitojen kehittymistä ensimmäisen opintovuoden aikana</a:t>
            </a:r>
          </a:p>
          <a:p>
            <a:r>
              <a:rPr lang="fi-FI" sz="2600" dirty="0" smtClean="0"/>
              <a:t>Tutkimus osana opintojaksoa</a:t>
            </a:r>
          </a:p>
          <a:p>
            <a:pPr lvl="1"/>
            <a:r>
              <a:rPr lang="fi-FI" sz="2000" dirty="0" smtClean="0"/>
              <a:t>Kirjoitelmat (2 kpl)</a:t>
            </a:r>
          </a:p>
          <a:p>
            <a:pPr lvl="1"/>
            <a:r>
              <a:rPr lang="fi-FI" sz="2000" dirty="0" smtClean="0"/>
              <a:t>Palaute opintojakson demoista (8 kpl)</a:t>
            </a:r>
          </a:p>
          <a:p>
            <a:pPr lvl="1"/>
            <a:r>
              <a:rPr lang="fi-FI" sz="2000" dirty="0" smtClean="0"/>
              <a:t>Pienryhmätapaamisten videotaltioinnit (8 kpl)</a:t>
            </a:r>
          </a:p>
          <a:p>
            <a:pPr marL="361950" indent="0">
              <a:buNone/>
            </a:pPr>
            <a:r>
              <a:rPr lang="fi-FI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2600" dirty="0" smtClean="0"/>
              <a:t>Linkittyy </a:t>
            </a:r>
            <a:r>
              <a:rPr lang="fi-FI" sz="2600" dirty="0" smtClean="0"/>
              <a:t>OH1-opintojakson kehittämiseen </a:t>
            </a:r>
            <a:r>
              <a:rPr lang="fi-FI" sz="2600" dirty="0" smtClean="0"/>
              <a:t>ja on siten pakollinen osa opintojaksoa</a:t>
            </a:r>
          </a:p>
          <a:p>
            <a:r>
              <a:rPr lang="fi-FI" sz="2600" dirty="0" smtClean="0"/>
              <a:t>Tutkimukseen osallistuminen on vapaaehtoista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622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Tutkimuslupa ja tietosuojalomake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57490"/>
            <a:ext cx="8229600" cy="4557156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 smtClean="0"/>
              <a:t>Suostumalla tutkimukseen annat luvan </a:t>
            </a:r>
          </a:p>
          <a:p>
            <a:pPr lvl="1"/>
            <a:r>
              <a:rPr lang="fi-FI" sz="2200" dirty="0" smtClean="0"/>
              <a:t>käyttää </a:t>
            </a:r>
            <a:r>
              <a:rPr lang="fi-FI" sz="2200" dirty="0"/>
              <a:t>opintojaksolla kerättyjä tietoja tutkimuksessa ja </a:t>
            </a:r>
            <a:endParaRPr lang="fi-FI" sz="2200" dirty="0" smtClean="0"/>
          </a:p>
          <a:p>
            <a:pPr lvl="1"/>
            <a:r>
              <a:rPr lang="fi-FI" sz="2200" dirty="0"/>
              <a:t>y</a:t>
            </a:r>
            <a:r>
              <a:rPr lang="fi-FI" sz="2200" dirty="0" smtClean="0"/>
              <a:t>hdistää </a:t>
            </a:r>
            <a:r>
              <a:rPr lang="fi-FI" sz="2200" dirty="0"/>
              <a:t>niitä rekisteritietoon </a:t>
            </a:r>
            <a:r>
              <a:rPr lang="fi-FI" sz="2200" dirty="0" smtClean="0"/>
              <a:t>(esim. </a:t>
            </a:r>
            <a:r>
              <a:rPr lang="en-US" sz="2200" dirty="0" err="1" smtClean="0"/>
              <a:t>syntymäaika</a:t>
            </a:r>
            <a:r>
              <a:rPr lang="en-US" sz="2200" dirty="0"/>
              <a:t>, </a:t>
            </a:r>
            <a:r>
              <a:rPr lang="en-US" sz="2200" dirty="0" err="1"/>
              <a:t>koulutustausta</a:t>
            </a:r>
            <a:r>
              <a:rPr lang="en-US" sz="2200" dirty="0"/>
              <a:t>, </a:t>
            </a:r>
            <a:r>
              <a:rPr lang="en-US" sz="2200" dirty="0" err="1"/>
              <a:t>opiskelijavalintavaihetta</a:t>
            </a:r>
            <a:r>
              <a:rPr lang="en-US" sz="2200" dirty="0"/>
              <a:t> </a:t>
            </a:r>
            <a:r>
              <a:rPr lang="en-US" sz="2200" dirty="0" err="1"/>
              <a:t>koskevat</a:t>
            </a:r>
            <a:r>
              <a:rPr lang="en-US" sz="2200" dirty="0"/>
              <a:t> </a:t>
            </a:r>
            <a:r>
              <a:rPr lang="en-US" sz="2200" dirty="0" err="1" smtClean="0"/>
              <a:t>tiedot</a:t>
            </a:r>
            <a:r>
              <a:rPr lang="en-US" sz="2200" dirty="0" smtClean="0"/>
              <a:t>, </a:t>
            </a:r>
            <a:r>
              <a:rPr lang="en-US" sz="2200" dirty="0" err="1" smtClean="0"/>
              <a:t>opintomenestys</a:t>
            </a:r>
            <a:r>
              <a:rPr lang="en-US" sz="2200" dirty="0" smtClean="0"/>
              <a:t>, </a:t>
            </a:r>
            <a:r>
              <a:rPr lang="en-US" sz="2200" dirty="0" err="1" smtClean="0"/>
              <a:t>opintojen</a:t>
            </a:r>
            <a:r>
              <a:rPr lang="en-US" sz="2200" dirty="0" smtClean="0"/>
              <a:t> </a:t>
            </a:r>
            <a:r>
              <a:rPr lang="en-US" sz="2200" dirty="0" err="1" smtClean="0"/>
              <a:t>eteneminen</a:t>
            </a:r>
            <a:r>
              <a:rPr lang="en-US" sz="2200" dirty="0" smtClean="0"/>
              <a:t>)</a:t>
            </a:r>
          </a:p>
          <a:p>
            <a:r>
              <a:rPr lang="fi-FI" sz="2600" dirty="0" smtClean="0"/>
              <a:t>Sinulla on oikeus milloin tahansa keskeyttää </a:t>
            </a:r>
            <a:r>
              <a:rPr lang="fi-FI" sz="2600" dirty="0"/>
              <a:t>tutkimusaineiston keruuseen </a:t>
            </a:r>
            <a:r>
              <a:rPr lang="fi-FI" sz="2600" dirty="0" smtClean="0"/>
              <a:t>osallistuminen</a:t>
            </a:r>
            <a:r>
              <a:rPr lang="fi-FI" sz="2600" dirty="0"/>
              <a:t> </a:t>
            </a:r>
            <a:r>
              <a:rPr lang="fi-FI" sz="2600" dirty="0" smtClean="0"/>
              <a:t>tai </a:t>
            </a:r>
            <a:r>
              <a:rPr lang="en-US" sz="2600" dirty="0" err="1" smtClean="0"/>
              <a:t>kieltää</a:t>
            </a:r>
            <a:r>
              <a:rPr lang="en-US" sz="2600" dirty="0" smtClean="0"/>
              <a:t> </a:t>
            </a:r>
            <a:r>
              <a:rPr lang="en-US" sz="2600" dirty="0" err="1" smtClean="0"/>
              <a:t>aineiston</a:t>
            </a:r>
            <a:r>
              <a:rPr lang="en-US" sz="2600" dirty="0" smtClean="0"/>
              <a:t> </a:t>
            </a:r>
            <a:r>
              <a:rPr lang="en-US" sz="2600" dirty="0" err="1"/>
              <a:t>käytön</a:t>
            </a:r>
            <a:r>
              <a:rPr lang="en-US" sz="2600" dirty="0"/>
              <a:t> </a:t>
            </a:r>
            <a:r>
              <a:rPr lang="en-US" sz="2600" dirty="0" err="1" smtClean="0"/>
              <a:t>tutkimustarkoitukseen</a:t>
            </a:r>
            <a:endParaRPr lang="en-US" sz="2600" dirty="0" smtClean="0"/>
          </a:p>
          <a:p>
            <a:r>
              <a:rPr lang="en-US" sz="2600" dirty="0" err="1" smtClean="0"/>
              <a:t>Tutkimusaineisto</a:t>
            </a:r>
            <a:r>
              <a:rPr lang="en-US" sz="2600" dirty="0" smtClean="0"/>
              <a:t> on </a:t>
            </a:r>
            <a:r>
              <a:rPr lang="en-US" sz="2600" dirty="0" err="1" smtClean="0"/>
              <a:t>luottamuksellista</a:t>
            </a:r>
            <a:r>
              <a:rPr lang="en-US" sz="2600" dirty="0" smtClean="0"/>
              <a:t> </a:t>
            </a:r>
            <a:r>
              <a:rPr lang="en-US" sz="2600" dirty="0" err="1" smtClean="0"/>
              <a:t>eikä</a:t>
            </a:r>
            <a:r>
              <a:rPr lang="en-US" sz="2600" dirty="0" smtClean="0"/>
              <a:t> </a:t>
            </a:r>
            <a:r>
              <a:rPr lang="en-US" sz="2600" dirty="0" err="1" smtClean="0"/>
              <a:t>tutkimusraporteista</a:t>
            </a:r>
            <a:r>
              <a:rPr lang="en-US" sz="2600" dirty="0" smtClean="0"/>
              <a:t> </a:t>
            </a:r>
            <a:r>
              <a:rPr lang="en-US" sz="2600" dirty="0" err="1" smtClean="0"/>
              <a:t>voi</a:t>
            </a:r>
            <a:r>
              <a:rPr lang="en-US" sz="2600" dirty="0" smtClean="0"/>
              <a:t> </a:t>
            </a:r>
            <a:r>
              <a:rPr lang="en-US" sz="2600" dirty="0" err="1" smtClean="0"/>
              <a:t>tunnistaa</a:t>
            </a:r>
            <a:r>
              <a:rPr lang="en-US" sz="2600" dirty="0" smtClean="0"/>
              <a:t> </a:t>
            </a:r>
            <a:r>
              <a:rPr lang="en-US" sz="2600" dirty="0" err="1" smtClean="0"/>
              <a:t>yksittäistä</a:t>
            </a:r>
            <a:r>
              <a:rPr lang="en-US" sz="2600" dirty="0" smtClean="0"/>
              <a:t> </a:t>
            </a:r>
            <a:r>
              <a:rPr lang="en-US" sz="2600" dirty="0" err="1" smtClean="0"/>
              <a:t>henkilöä</a:t>
            </a:r>
            <a:endParaRPr lang="en-US" sz="2600" dirty="0" smtClean="0"/>
          </a:p>
          <a:p>
            <a:r>
              <a:rPr lang="en-US" sz="2600" dirty="0" err="1" smtClean="0"/>
              <a:t>Lisätietoja</a:t>
            </a:r>
            <a:r>
              <a:rPr lang="en-US" sz="2600" dirty="0" smtClean="0"/>
              <a:t>: Riitta-Leena Metsäpelto (riitta-leena.metsapelto@jyu.fi)</a:t>
            </a:r>
            <a:endParaRPr lang="fi-FI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19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400" dirty="0" smtClean="0"/>
              <a:t>Pienryhmäkeskustelu</a:t>
            </a:r>
            <a:endParaRPr lang="fi-FI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2934497"/>
            <a:ext cx="4010024" cy="2923411"/>
          </a:xfrm>
        </p:spPr>
        <p:txBody>
          <a:bodyPr>
            <a:normAutofit fontScale="77500" lnSpcReduction="20000"/>
          </a:bodyPr>
          <a:lstStyle/>
          <a:p>
            <a:pPr marL="180975" lvl="1" indent="-180975"/>
            <a:r>
              <a:rPr lang="fi-FI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havaintoja teit opetustuokiosta?</a:t>
            </a:r>
          </a:p>
          <a:p>
            <a:pPr marL="180975" lvl="1" indent="-180975"/>
            <a:r>
              <a:rPr lang="fi-FI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Miksi kiinnitit huomiota havaitsemiisi asioihin?</a:t>
            </a:r>
          </a:p>
          <a:p>
            <a:pPr marL="180975" lvl="1" indent="-180975"/>
            <a:r>
              <a:rPr lang="fi-FI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Miksi havaitsemasi tilanteet tai asiat tapahtuivat?</a:t>
            </a:r>
          </a:p>
          <a:p>
            <a:pPr marL="180975" lvl="1" indent="-180975"/>
            <a:r>
              <a:rPr lang="fi-FI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niistä seurasi oppilaiden oppimisen kannalta?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821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INSITU-loppukysely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4.10.2019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90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tu-2013-laajakuva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14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3842</TotalTime>
  <Words>655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Helvetica</vt:lpstr>
      <vt:lpstr>Palatino Linotype</vt:lpstr>
      <vt:lpstr>JYU Otsikkodiat</vt:lpstr>
      <vt:lpstr>JYU sisältö pohjat</vt:lpstr>
      <vt:lpstr>utu-2013-laajakuva</vt:lpstr>
      <vt:lpstr>Tervetuloa  Video Clubiin!</vt:lpstr>
      <vt:lpstr>Osaaminen ja asiantuntijuus: opetusharjoittelu 1 (KTKP3019)</vt:lpstr>
      <vt:lpstr>Video Clubin tavoitteet</vt:lpstr>
      <vt:lpstr>Kirjaudu Peda.net MultiLeTe kotiryhmän sivujen kautta: https://peda.net/id/065bd8e8d3b  Tai osoitteessa: </vt:lpstr>
      <vt:lpstr>Opetustuokion havainnointi</vt:lpstr>
      <vt:lpstr>Tutkimus ja OH1 kehitys-hankkeeseen osallistuminen</vt:lpstr>
      <vt:lpstr>Tutkimuslupa ja tietosuojalomake</vt:lpstr>
      <vt:lpstr>Pienryhmäkeskustelu</vt:lpstr>
      <vt:lpstr>INSITU-loppukysely</vt:lpstr>
      <vt:lpstr>Linkitykset muihin opintoihin</vt:lpstr>
      <vt:lpstr>Video Club: Aikataulut ja rakenne Yhteys KTKP luentojen teemoihin</vt:lpstr>
      <vt:lpstr>Poissaolojen korvaaminen</vt:lpstr>
      <vt:lpstr>Työskentelyalusta:  Peda.net</vt:lpstr>
      <vt:lpstr>Video Club  pe 11.10. klo 12:15-14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aloud protocol</dc:title>
  <dc:creator>Metsäpelto, Riitta-Leena</dc:creator>
  <cp:lastModifiedBy>Pakarinen, Sanna</cp:lastModifiedBy>
  <cp:revision>610</cp:revision>
  <dcterms:created xsi:type="dcterms:W3CDTF">2018-03-21T14:05:28Z</dcterms:created>
  <dcterms:modified xsi:type="dcterms:W3CDTF">2019-10-04T06:31:40Z</dcterms:modified>
</cp:coreProperties>
</file>