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23" d="100"/>
          <a:sy n="123" d="100"/>
        </p:scale>
        <p:origin x="114" y="2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8523" y="1098388"/>
            <a:ext cx="10318418" cy="4394988"/>
          </a:xfrm>
        </p:spPr>
        <p:txBody>
          <a:bodyPr anchor="ctr">
            <a:noAutofit/>
          </a:bodyPr>
          <a:lstStyle>
            <a:lvl1pPr algn="ctr">
              <a:defRPr sz="10000" spc="80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15045" y="5979196"/>
            <a:ext cx="8045373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 b="1" i="0" cap="all" spc="40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78523" y="6375679"/>
            <a:ext cx="2329722" cy="348462"/>
          </a:xfrm>
        </p:spPr>
        <p:txBody>
          <a:bodyPr/>
          <a:lstStyle>
            <a:lvl1pPr>
              <a:defRPr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9334D819-9F07-4261-B09B-9E467E5D9002}" type="datetimeFigureOut">
              <a:rPr lang="en-US" dirty="0"/>
              <a:pPr/>
              <a:t>9/25/2020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80332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67218" y="6375679"/>
            <a:ext cx="2329723" cy="345796"/>
          </a:xfrm>
        </p:spPr>
        <p:txBody>
          <a:bodyPr/>
          <a:lstStyle>
            <a:lvl1pPr>
              <a:defRPr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71766878-3199-4EAB-94E7-2D6D11070E14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9/25/2020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066321" y="382386"/>
            <a:ext cx="1492132" cy="5600404"/>
          </a:xfrm>
        </p:spPr>
        <p:txBody>
          <a:bodyPr vert="eaVert"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7300" y="382385"/>
            <a:ext cx="8392585" cy="5600405"/>
          </a:xfrm>
        </p:spPr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9/25/2020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9/25/2020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Osan ylätunniste">
    <p:bg>
      <p:bgPr>
        <a:solidFill>
          <a:schemeClr val="bg1">
            <a:lumMod val="85000"/>
            <a:lumOff val="1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2929" y="1073888"/>
            <a:ext cx="8187071" cy="4064627"/>
          </a:xfrm>
        </p:spPr>
        <p:txBody>
          <a:bodyPr anchor="b">
            <a:normAutofit/>
          </a:bodyPr>
          <a:lstStyle>
            <a:lvl1pPr>
              <a:defRPr sz="8400" spc="800" baseline="0">
                <a:solidFill>
                  <a:schemeClr val="tx2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2930" y="5159781"/>
            <a:ext cx="7017488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2000" b="1" i="0" cap="all" spc="400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36546" y="6375679"/>
            <a:ext cx="1493947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9334D819-9F07-4261-B09B-9E467E5D9002}" type="datetimeFigureOut">
              <a:rPr lang="en-US" dirty="0"/>
              <a:pPr/>
              <a:t>9/25/2020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279064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42434" y="6375679"/>
            <a:ext cx="1487566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71766878-3199-4EAB-94E7-2D6D11070E14}" type="slidenum">
              <a:rPr lang="en-US" dirty="0"/>
              <a:pPr/>
              <a:t>‹#›</a:t>
            </a:fld>
            <a:endParaRPr lang="en-US" dirty="0"/>
          </a:p>
        </p:txBody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814638" cy="6858000"/>
            <a:chOff x="0" y="0"/>
            <a:chExt cx="2814638" cy="6858000"/>
          </a:xfrm>
        </p:grpSpPr>
        <p:sp>
          <p:nvSpPr>
            <p:cNvPr id="11" name="Freeform 6" title="left scallop shape"/>
            <p:cNvSpPr/>
            <p:nvPr/>
          </p:nvSpPr>
          <p:spPr bwMode="auto">
            <a:xfrm>
              <a:off x="0" y="0"/>
              <a:ext cx="2814638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6" name="Freeform 11" title="left scallop inline"/>
            <p:cNvSpPr/>
            <p:nvPr/>
          </p:nvSpPr>
          <p:spPr bwMode="auto">
            <a:xfrm>
              <a:off x="874382" y="0"/>
              <a:ext cx="1646238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7300" y="2286000"/>
            <a:ext cx="4800600" cy="3619500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47796" y="2286000"/>
            <a:ext cx="4800600" cy="3619500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9/25/2020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2728" y="381000"/>
            <a:ext cx="10172700" cy="1493517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7300" y="2909102"/>
            <a:ext cx="4800600" cy="299639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33864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33864" y="2909102"/>
            <a:ext cx="4800600" cy="299639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9/25/2020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9/25/2020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9/25/2020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1">
              <a:lumMod val="85000"/>
              <a:lumOff val="15000"/>
            </a:schemeClr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4" y="457199"/>
            <a:ext cx="3092115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cap="all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051" y="920377"/>
            <a:ext cx="6158418" cy="49851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5" y="1741336"/>
            <a:ext cx="3092115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051" y="6375679"/>
            <a:ext cx="1233355" cy="348462"/>
          </a:xfrm>
        </p:spPr>
        <p:txBody>
          <a:bodyPr/>
          <a:lstStyle/>
          <a:p>
            <a:fld id="{9334D819-9F07-4261-B09B-9E467E5D9002}" type="datetimeFigureOut">
              <a:rPr lang="en-US" dirty="0"/>
              <a:t>9/25/2020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0" y="6375679"/>
            <a:ext cx="3482179" cy="34579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91014" y="6375679"/>
            <a:ext cx="1232456" cy="345796"/>
          </a:xfrm>
        </p:spPr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  <p:sp>
        <p:nvSpPr>
          <p:cNvPr id="8" name="Rectangle 7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696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83464" y="0"/>
            <a:ext cx="7355585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1">
              <a:lumMod val="85000"/>
              <a:lumOff val="15000"/>
            </a:schemeClr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3" y="457200"/>
            <a:ext cx="3092117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3" y="1741336"/>
            <a:ext cx="3092117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950" y="6375679"/>
            <a:ext cx="1232456" cy="348462"/>
          </a:xfrm>
        </p:spPr>
        <p:txBody>
          <a:bodyPr/>
          <a:lstStyle/>
          <a:p>
            <a:fld id="{9334D819-9F07-4261-B09B-9E467E5D9002}" type="datetimeFigureOut">
              <a:rPr lang="en-US" dirty="0"/>
              <a:t>9/25/2020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1" y="6375679"/>
            <a:ext cx="3482178" cy="34579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87568" y="6375679"/>
            <a:ext cx="1234440" cy="345796"/>
          </a:xfrm>
        </p:spPr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9334D819-9F07-4261-B09B-9E467E5D9002}" type="datetimeFigureOut">
              <a:rPr lang="en-US" dirty="0"/>
              <a:pPr/>
              <a:t>9/25/2020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71766878-3199-4EAB-94E7-2D6D11070E14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1" name="Freeform 6" title="Left scallop edge"/>
          <p:cNvSpPr/>
          <p:nvPr/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1">
              <a:lumMod val="85000"/>
              <a:lumOff val="15000"/>
            </a:schemeClr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right edge border"/>
          <p:cNvSpPr/>
          <p:nvPr/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100" kern="1200" cap="all" spc="200" baseline="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792">
          <p15:clr>
            <a:srgbClr val="F26B43"/>
          </p15:clr>
        </p15:guide>
        <p15:guide id="2" pos="7200">
          <p15:clr>
            <a:srgbClr val="F26B43"/>
          </p15:clr>
        </p15:guide>
        <p15:guide id="3" orient="horz" pos="4008">
          <p15:clr>
            <a:srgbClr val="F26B43"/>
          </p15:clr>
        </p15:guide>
        <p15:guide id="4" orient="horz" pos="1440">
          <p15:clr>
            <a:srgbClr val="F26B43"/>
          </p15:clr>
        </p15:guide>
        <p15:guide id="5" orient="horz" pos="3720">
          <p15:clr>
            <a:srgbClr val="F26B43"/>
          </p15:clr>
        </p15:guide>
        <p15:guide id="6" orient="horz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446C0A0-6F6D-49C3-8FFC-A2F3D079CD6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7. Käräjillä tavataan!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BEBE69AB-A81B-421E-AFBE-922440C59FB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704139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158F33F-E11E-4AB6-9A6B-7F0B1C8954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1. Selitä käsitteet. 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A0423384-B1E7-4BC2-B4FF-DFD0FBBB4B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1678" y="1633491"/>
            <a:ext cx="10178322" cy="4842124"/>
          </a:xfrm>
        </p:spPr>
        <p:txBody>
          <a:bodyPr/>
          <a:lstStyle/>
          <a:p>
            <a:pPr marL="0" indent="0">
              <a:buNone/>
            </a:pPr>
            <a:r>
              <a:rPr lang="fi-FI" dirty="0"/>
              <a:t>a) lautamies</a:t>
            </a:r>
          </a:p>
          <a:p>
            <a:r>
              <a:rPr lang="fi-FI" dirty="0"/>
              <a:t>Lautamies on käräjäoikeuden jäsen, tavallinen kansalainen, joka avustaa tuomaria.</a:t>
            </a:r>
          </a:p>
          <a:p>
            <a:pPr marL="0" indent="0">
              <a:buNone/>
            </a:pPr>
            <a:r>
              <a:rPr lang="fi-FI" dirty="0"/>
              <a:t>b) asianomistajarikos</a:t>
            </a:r>
          </a:p>
          <a:p>
            <a:r>
              <a:rPr lang="fi-FI" dirty="0"/>
              <a:t>Asianomistajarikos on rikos, jonka uhrin on tehtävä aloite syytteen nostamiseksi epäillystä rikoksesta, muuten poliisi ei tutki asiaa eikä syyttäjä voi nostaa syytettä.</a:t>
            </a:r>
          </a:p>
          <a:p>
            <a:pPr marL="0" indent="0">
              <a:buNone/>
            </a:pPr>
            <a:r>
              <a:rPr lang="fi-FI" dirty="0"/>
              <a:t>c) pakkokeino</a:t>
            </a:r>
          </a:p>
          <a:p>
            <a:r>
              <a:rPr lang="fi-FI" dirty="0"/>
              <a:t>Pakkokeino on keino, jolla poliisi voi varmistaa, että rikoksen tutkinta etenee ilman häiriötä tai että rikollinen toiminta ei voi jatkua; esimerkiksi rikospaikan eristäminen ja kotietsintä.</a:t>
            </a:r>
          </a:p>
          <a:p>
            <a:pPr marL="0" indent="0">
              <a:buNone/>
            </a:pPr>
            <a:r>
              <a:rPr lang="fi-FI" dirty="0"/>
              <a:t>d) vastaaja</a:t>
            </a:r>
          </a:p>
          <a:p>
            <a:r>
              <a:rPr lang="fi-FI" dirty="0"/>
              <a:t>Vastaaja on oikeudenkäynnin osapuoli, jolle esitetään jokin vaatimus rikos- tai riita-asiassa.</a:t>
            </a:r>
          </a:p>
        </p:txBody>
      </p:sp>
    </p:spTree>
    <p:extLst>
      <p:ext uri="{BB962C8B-B14F-4D97-AF65-F5344CB8AC3E}">
        <p14:creationId xmlns:p14="http://schemas.microsoft.com/office/powerpoint/2010/main" val="26803913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B6D5FC4-5ECF-4827-9E0B-2DF345180C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i-FI" sz="3600" dirty="0"/>
              <a:t>Miten oheiset rangaistukset eroavat toisistaan? 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56BF3CE-84AF-4817-A5B2-56F26CC715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1678" y="1874517"/>
            <a:ext cx="10178322" cy="4005075"/>
          </a:xfrm>
        </p:spPr>
        <p:txBody>
          <a:bodyPr/>
          <a:lstStyle/>
          <a:p>
            <a:pPr marL="0" indent="0">
              <a:buNone/>
            </a:pPr>
            <a:r>
              <a:rPr lang="fi-FI" dirty="0"/>
              <a:t>a) rikesakko ja päiväsakko</a:t>
            </a:r>
          </a:p>
          <a:p>
            <a:r>
              <a:rPr lang="fi-FI" dirty="0"/>
              <a:t>Rikesakko on vähäisistä teoista määrätty sakko, joka on kaikille rikkeen tekijöille samansuuruinen.</a:t>
            </a:r>
          </a:p>
          <a:p>
            <a:r>
              <a:rPr lang="fi-FI" dirty="0"/>
              <a:t>Päiväsakko on rikesakkoa suurempi. Yhden päiväsakon suuruus riippuu henkilön tuloista, ja niitä määrätään 1–120 kappaletta teon vakavuuden mukaan.</a:t>
            </a:r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r>
              <a:rPr lang="fi-FI" dirty="0"/>
              <a:t>b) ehdollinen vankeus ja ehdoton vankeus</a:t>
            </a:r>
          </a:p>
          <a:p>
            <a:r>
              <a:rPr lang="fi-FI" dirty="0"/>
              <a:t>Ehdollinen vankeus tarkoittaa valvottua koeaikaa, jonka aikana tuomittu joutuu vankilaan, jos hän syyllistyy uusiin rikoksiin.</a:t>
            </a:r>
          </a:p>
          <a:p>
            <a:r>
              <a:rPr lang="fi-FI" dirty="0"/>
              <a:t>Ehdoton vankeus tarkoittaa sitä, että tuomittu joutuu vankilaan kärsimään tuomionsa.</a:t>
            </a:r>
          </a:p>
        </p:txBody>
      </p:sp>
    </p:spTree>
    <p:extLst>
      <p:ext uri="{BB962C8B-B14F-4D97-AF65-F5344CB8AC3E}">
        <p14:creationId xmlns:p14="http://schemas.microsoft.com/office/powerpoint/2010/main" val="100168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/>
              <a:t>3. Mihin kansalainen voi valittaa, jos hän on tyytymätön tuomioonsa? 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Käräjäoikeuden </a:t>
            </a:r>
            <a:r>
              <a:rPr lang="fi-FI" dirty="0"/>
              <a:t>päätöksistä voi valittaa hovioikeuteen.</a:t>
            </a:r>
          </a:p>
          <a:p>
            <a:r>
              <a:rPr lang="fi-FI" dirty="0" smtClean="0"/>
              <a:t>Hovioikeuden </a:t>
            </a:r>
            <a:r>
              <a:rPr lang="fi-FI" dirty="0"/>
              <a:t>päätöksiin voi anoa valituslupaa korkeimmalta oikeudelta, mutta sitä ei yleensä myönnetä.</a:t>
            </a:r>
          </a:p>
          <a:p>
            <a:r>
              <a:rPr lang="fi-FI" dirty="0" smtClean="0"/>
              <a:t>Viranomaisten </a:t>
            </a:r>
            <a:r>
              <a:rPr lang="fi-FI" dirty="0"/>
              <a:t>päätöksistä voi tehdä kantelun eduskunnan oikeusasiamiehelle, mutta hän ei voi suoraan muuttaa niitä.</a:t>
            </a:r>
          </a:p>
          <a:p>
            <a:r>
              <a:rPr lang="fi-FI" dirty="0" smtClean="0"/>
              <a:t>Kansalainen </a:t>
            </a:r>
            <a:r>
              <a:rPr lang="fi-FI" dirty="0"/>
              <a:t>voi valittaa Euroopan ihmisoikeustuomioistuimeen, jos hän kokee valtion loukanneen hänen ihmisoikeuksiaan. Tuomioistuin voi määrätä valtion maksamaan kansalaiselle hyvitystä.</a:t>
            </a:r>
          </a:p>
        </p:txBody>
      </p:sp>
    </p:spTree>
    <p:extLst>
      <p:ext uri="{BB962C8B-B14F-4D97-AF65-F5344CB8AC3E}">
        <p14:creationId xmlns:p14="http://schemas.microsoft.com/office/powerpoint/2010/main" val="24753830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4. Mitä hyötyä sovittelusta on 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i-FI" dirty="0"/>
              <a:t>a) </a:t>
            </a:r>
            <a:r>
              <a:rPr lang="fi-FI" dirty="0" smtClean="0"/>
              <a:t>uhrille</a:t>
            </a:r>
          </a:p>
          <a:p>
            <a:r>
              <a:rPr lang="fi-FI" dirty="0"/>
              <a:t>Uhri voi välttyä pitkältä ja ikävältä oikeudenkäynniltä ja mahdollisesti kalliilta oikeudenkäyntikuluilta</a:t>
            </a:r>
            <a:r>
              <a:rPr lang="fi-FI" dirty="0" smtClean="0"/>
              <a:t>.</a:t>
            </a:r>
          </a:p>
          <a:p>
            <a:pPr marL="0" indent="0">
              <a:buNone/>
            </a:pPr>
            <a:r>
              <a:rPr lang="fi-FI" dirty="0"/>
              <a:t>b) </a:t>
            </a:r>
            <a:r>
              <a:rPr lang="fi-FI" dirty="0" smtClean="0"/>
              <a:t>rikoksentekijälle</a:t>
            </a:r>
          </a:p>
          <a:p>
            <a:r>
              <a:rPr lang="fi-FI" dirty="0"/>
              <a:t>Myös rikoksentekijä voi välttyä pitkältä ja ikävältä oikeudenkäynniltä ja mahdollisesti kalliilta oikeudenkäyntikuluilta</a:t>
            </a:r>
            <a:r>
              <a:rPr lang="fi-FI" dirty="0" smtClean="0"/>
              <a:t>.</a:t>
            </a:r>
          </a:p>
          <a:p>
            <a:pPr marL="0" indent="0">
              <a:buNone/>
            </a:pPr>
            <a:r>
              <a:rPr lang="fi-FI" dirty="0"/>
              <a:t>c) yhteiskunnalle</a:t>
            </a:r>
            <a:r>
              <a:rPr lang="fi-FI" dirty="0" smtClean="0"/>
              <a:t>?</a:t>
            </a:r>
          </a:p>
          <a:p>
            <a:r>
              <a:rPr lang="fi-FI" dirty="0"/>
              <a:t>Sovittelu säästää yhteiskunnan varoja ja vähentää osapuolten välisiä kaunoja.</a:t>
            </a:r>
          </a:p>
        </p:txBody>
      </p:sp>
    </p:spTree>
    <p:extLst>
      <p:ext uri="{BB962C8B-B14F-4D97-AF65-F5344CB8AC3E}">
        <p14:creationId xmlns:p14="http://schemas.microsoft.com/office/powerpoint/2010/main" val="37479405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Merkki">
  <a:themeElements>
    <a:clrScheme name="Badge">
      <a:dk1>
        <a:sysClr val="windowText" lastClr="000000"/>
      </a:dk1>
      <a:lt1>
        <a:sysClr val="window" lastClr="FFFFFF"/>
      </a:lt1>
      <a:dk2>
        <a:srgbClr val="1B2F36"/>
      </a:dk2>
      <a:lt2>
        <a:srgbClr val="F3F3F2"/>
      </a:lt2>
      <a:accent1>
        <a:srgbClr val="A38D51"/>
      </a:accent1>
      <a:accent2>
        <a:srgbClr val="5A3D40"/>
      </a:accent2>
      <a:accent3>
        <a:srgbClr val="5D988C"/>
      </a:accent3>
      <a:accent4>
        <a:srgbClr val="A85752"/>
      </a:accent4>
      <a:accent5>
        <a:srgbClr val="809A67"/>
      </a:accent5>
      <a:accent6>
        <a:srgbClr val="67645A"/>
      </a:accent6>
      <a:hlink>
        <a:srgbClr val="5D988C"/>
      </a:hlink>
      <a:folHlink>
        <a:srgbClr val="846794"/>
      </a:folHlink>
    </a:clrScheme>
    <a:fontScheme name="Badge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adg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9E77EDF1-0821-4215-BD6E-A2D49F02550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Merkki</Template>
  <TotalTime>40</TotalTime>
  <Words>306</Words>
  <Application>Microsoft Office PowerPoint</Application>
  <PresentationFormat>Laajakuva</PresentationFormat>
  <Paragraphs>30</Paragraphs>
  <Slides>5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5</vt:i4>
      </vt:variant>
    </vt:vector>
  </HeadingPairs>
  <TitlesOfParts>
    <vt:vector size="9" baseType="lpstr">
      <vt:lpstr>Arial</vt:lpstr>
      <vt:lpstr>Gill Sans MT</vt:lpstr>
      <vt:lpstr>Impact</vt:lpstr>
      <vt:lpstr>Merkki</vt:lpstr>
      <vt:lpstr>7. Käräjillä tavataan!</vt:lpstr>
      <vt:lpstr>1. Selitä käsitteet. </vt:lpstr>
      <vt:lpstr>Miten oheiset rangaistukset eroavat toisistaan? </vt:lpstr>
      <vt:lpstr>3. Mihin kansalainen voi valittaa, jos hän on tyytymätön tuomioonsa? </vt:lpstr>
      <vt:lpstr>4. Mitä hyötyä sovittelusta on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7. Käräjillä tavataan!</dc:title>
  <dc:creator>Mervi Niskakoski</dc:creator>
  <cp:lastModifiedBy>Mervi Niskakoski</cp:lastModifiedBy>
  <cp:revision>4</cp:revision>
  <dcterms:created xsi:type="dcterms:W3CDTF">2020-09-23T07:50:59Z</dcterms:created>
  <dcterms:modified xsi:type="dcterms:W3CDTF">2020-09-25T08:47:17Z</dcterms:modified>
</cp:coreProperties>
</file>