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j8Lmq9mFtMAH90QZ6R6YGZMOzbm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mari Hirvone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customschemas.google.com/relationships/presentationmetadata" Target="meta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062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737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3532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921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" name="Google Shape;14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"/>
          <p:cNvSpPr txBox="1"/>
          <p:nvPr/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Tähän tekstiä Calibri-fontilla ja koolla 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Fontin väri on musta.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Mielellään kirjoitetaan lyhyillä, kokonaisilla lauseilla.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 käytetään palluroita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mutta sisennetyt kohdat merkitään ranskalaisin viivoin.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fi-FI"/>
              <a:t>Argumentointi ja keskustelutaidot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fi-FI"/>
              <a:t>Ydinsisällöt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2"/>
          <p:cNvPicPr preferRelativeResize="0"/>
          <p:nvPr/>
        </p:nvPicPr>
        <p:blipFill>
          <a:blip r:embed="rId3"/>
          <a:srcRect/>
          <a:stretch/>
        </p:blipFill>
        <p:spPr>
          <a:xfrm>
            <a:off x="8872933" y="2068500"/>
            <a:ext cx="3123758" cy="381582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Retoriikka ja vakuuttaminen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8200" y="1952681"/>
            <a:ext cx="8314678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Viestin sisältö: </a:t>
            </a:r>
            <a:r>
              <a:rPr lang="fi-FI" i="1" dirty="0"/>
              <a:t>Mitä</a:t>
            </a:r>
            <a:r>
              <a:rPr lang="fi-FI" dirty="0"/>
              <a:t> on sanottu, kirjoitettu tai viitottu.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Viestin ilmiasu:</a:t>
            </a:r>
            <a:r>
              <a:rPr lang="fi-FI" dirty="0"/>
              <a:t> </a:t>
            </a:r>
            <a:r>
              <a:rPr lang="fi-FI" i="1" dirty="0"/>
              <a:t>Miten</a:t>
            </a:r>
            <a:r>
              <a:rPr lang="fi-FI" dirty="0"/>
              <a:t> on sanottu, kirjoitettu tai viitottu.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Retoriikka:</a:t>
            </a:r>
            <a:r>
              <a:rPr lang="fi-FI" dirty="0"/>
              <a:t> Vaikuttaminen viestinnän keinoin ja viestinnällä vaikuttamisen tutkimus.</a:t>
            </a:r>
            <a:endParaRPr dirty="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Aristoteleen (384–322 eaa.) listaamat kolme vakuuttamisen tapaa:</a:t>
            </a:r>
            <a:endParaRPr dirty="0"/>
          </a:p>
          <a:p>
            <a:pPr marL="6858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b="1" dirty="0" err="1"/>
              <a:t>Ethos</a:t>
            </a:r>
            <a:r>
              <a:rPr lang="fi-FI" b="1" dirty="0"/>
              <a:t>: </a:t>
            </a:r>
            <a:r>
              <a:rPr lang="fi-FI" dirty="0"/>
              <a:t>itsensä esittäminen luotettavana</a:t>
            </a:r>
            <a:endParaRPr dirty="0"/>
          </a:p>
          <a:p>
            <a:pPr marL="6858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600"/>
              <a:buChar char="̶"/>
            </a:pPr>
            <a:r>
              <a:rPr lang="fi-FI" b="1" dirty="0" err="1"/>
              <a:t>Pathos</a:t>
            </a:r>
            <a:r>
              <a:rPr lang="fi-FI" b="1" dirty="0"/>
              <a:t>:</a:t>
            </a:r>
            <a:r>
              <a:rPr lang="fi-FI" dirty="0"/>
              <a:t> vetoaminen viestin vastaanottajan tunteisiin </a:t>
            </a:r>
            <a:endParaRPr dirty="0"/>
          </a:p>
          <a:p>
            <a:pPr marL="6858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600"/>
              <a:buChar char="̶"/>
            </a:pPr>
            <a:r>
              <a:rPr lang="fi-FI" b="1" dirty="0"/>
              <a:t>Logos: </a:t>
            </a:r>
            <a:r>
              <a:rPr lang="fi-FI" dirty="0"/>
              <a:t>vakuuttaminen uskottavilla väitteillä ja vahvalla argumentaatiolla</a:t>
            </a:r>
            <a:endParaRPr dirty="0"/>
          </a:p>
        </p:txBody>
      </p:sp>
      <p:sp>
        <p:nvSpPr>
          <p:cNvPr id="63" name="Google Shape;6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1. Argumentointi ja keskustelutaidot</a:t>
            </a:r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Toisen kohtaaminen keskustelussa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8200" y="2068500"/>
            <a:ext cx="10515600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Kun jonkun tunteita pidetään merkityksettöminä, hän luultavasti kokee, että häntä pidetään ihmisenä merkityksettömänä.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Jos siis keskustelussa jonkun tunteisiin suhtaudutaan vähättelevästi, hän tuskin vakuuttuu vähättelevän henkilön näkemyksistä.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b="1" dirty="0"/>
              <a:t>Empatia</a:t>
            </a:r>
            <a:r>
              <a:rPr lang="fi-FI" dirty="0"/>
              <a:t>: On hyvä miettiä, miltä itsestä tuntuisi, jos minua kohdeltaisiin näin.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Toisen ihmisen tunnustaminen jossain määrin tasavertaisena keskustelukumppanina on usein edellytys luottamukselle, jota ilman tuskin pystyy käymään rakentavaa ajatustenvaihtoa.</a:t>
            </a:r>
          </a:p>
        </p:txBody>
      </p:sp>
      <p:sp>
        <p:nvSpPr>
          <p:cNvPr id="63" name="Google Shape;6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1. Argumentointi ja keskustelutaidot</a:t>
            </a:r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776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Vaadi perusteluja!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8200" y="2068500"/>
            <a:ext cx="10515600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Perustelut kertovat, miksi jokin näkemys kannattaa hyväksyä jonkin muun vaihtoehdon sijaan.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Ilman perusteluja valinnat ja uskomusten valinta on sattumanvaraista.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Hyvin perustellut päätökset ovat todennäköisemmin oikeita kuin sattumanvaraisesti tehdyt.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Perusteluja ei pidä vaatia ainoastaan muilta vaan myös itseltään.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Monet asiat tuntuvat meistä </a:t>
            </a:r>
            <a:r>
              <a:rPr lang="fi-FI" b="1" dirty="0"/>
              <a:t>intuitiivisesti</a:t>
            </a:r>
            <a:r>
              <a:rPr lang="fi-FI" dirty="0"/>
              <a:t> oikeilta, mutta intuitiot vaihtelevat kulttuurien ja yksilöiden mukaan. 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Siksi intuitiot eivät ole luotettavia, vaan on parempi nojata perusteluihin.</a:t>
            </a:r>
          </a:p>
        </p:txBody>
      </p:sp>
      <p:sp>
        <p:nvSpPr>
          <p:cNvPr id="63" name="Google Shape;6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1. Argumentointi ja keskustelutaidot</a:t>
            </a:r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711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Mielipiteet ja tosiasiat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8200" y="1899412"/>
            <a:ext cx="10515600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400" dirty="0"/>
              <a:t>Mielipiteitä ja makuasioita koskevat kysymykset eroavat tosiasioita ja moraalia koskevista kysymyksistä kolmella tavalla: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1600" dirty="0"/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fi-FI" sz="2400" dirty="0"/>
              <a:t>Mielipide tai makuarvostelma kertoo vain jotain esittäjästään eikä häntä ympäröivästä todellisuudesta: </a:t>
            </a:r>
          </a:p>
          <a:p>
            <a:pPr marL="1714500" lvl="3" indent="-342900">
              <a:spcBef>
                <a:spcPts val="0"/>
              </a:spcBef>
            </a:pPr>
            <a:r>
              <a:rPr lang="fi-FI" sz="2400" dirty="0"/>
              <a:t>”Minusta suklaa on pahaa.” vrt. ”Maapallo on pyöreä.”</a:t>
            </a:r>
          </a:p>
          <a:p>
            <a:pPr marL="1714500" lvl="3" indent="-342900">
              <a:spcBef>
                <a:spcPts val="0"/>
              </a:spcBef>
            </a:pPr>
            <a:endParaRPr lang="fi-FI" sz="800" dirty="0"/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fi-FI" sz="2400" dirty="0"/>
              <a:t>Mielipiteen tai makuarvostelman esittäminen vaikuttaa vain siihen, miten muiden pitäisi suhtautua häneen: </a:t>
            </a:r>
          </a:p>
          <a:p>
            <a:pPr marL="1714500" lvl="3" indent="-342900">
              <a:spcBef>
                <a:spcPts val="0"/>
              </a:spcBef>
            </a:pPr>
            <a:r>
              <a:rPr lang="fi-FI" sz="2400" dirty="0"/>
              <a:t>”Minusta suklaa on pahaa.” vrt. ”Tappaminen on väärin.”</a:t>
            </a:r>
          </a:p>
          <a:p>
            <a:pPr marL="1714500" lvl="3" indent="-342900">
              <a:spcBef>
                <a:spcPts val="0"/>
              </a:spcBef>
            </a:pPr>
            <a:endParaRPr lang="fi-FI" sz="800" dirty="0"/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fi-FI" sz="2400" dirty="0"/>
              <a:t>Mielipiteet ja makuarvostelmat eivät ole ristiriidassa keskenään, koska ne kertovat vain esittäjästään.</a:t>
            </a:r>
          </a:p>
          <a:p>
            <a:pPr marL="1714500" lvl="3" indent="-342900">
              <a:spcBef>
                <a:spcPts val="0"/>
              </a:spcBef>
            </a:pPr>
            <a:r>
              <a:rPr lang="fi-FI" sz="2400" dirty="0"/>
              <a:t>Päiviö: ”Minusta suklaa on hyvää.” Tuisku: ”Minusta se on pahaa.”</a:t>
            </a:r>
          </a:p>
          <a:p>
            <a:pPr marL="1714500" lvl="3" indent="-342900">
              <a:spcBef>
                <a:spcPts val="0"/>
              </a:spcBef>
            </a:pPr>
            <a:r>
              <a:rPr lang="fi-FI" sz="2400" dirty="0"/>
              <a:t>Päiviö: ”Maapallo on pyöreä.” Tuisku: ”Maapallo on litteä.”</a:t>
            </a:r>
          </a:p>
        </p:txBody>
      </p:sp>
      <p:sp>
        <p:nvSpPr>
          <p:cNvPr id="63" name="Google Shape;6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1. Argumentointi ja keskustelutaidot</a:t>
            </a:r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675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Yhteiskunnallinen vastakkainasettelu</a:t>
            </a:r>
            <a:endParaRPr dirty="0"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838200" y="2068500"/>
            <a:ext cx="10515600" cy="42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Polarisaatio</a:t>
            </a:r>
            <a:r>
              <a:rPr lang="fi-FI" dirty="0"/>
              <a:t>: näkemysten kärjistymistä ja muuttuminen vastakohtaisiksi.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Esimerkiksi politiikassa oikeiston ja vasemmiston siirtyminen kauemmas toisistaan.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Polarisaatioon kuuluu ”me ja ne” -ajattelutapa, joka perustuu usein </a:t>
            </a:r>
            <a:r>
              <a:rPr lang="fi-FI" b="1" dirty="0"/>
              <a:t>stereotyyppisiin</a:t>
            </a:r>
            <a:r>
              <a:rPr lang="fi-FI" dirty="0"/>
              <a:t> käsityksiin toisen ryhmän edustajista.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Polarisaation kärjistyminen tuo mukanaan vakavia ongelmia.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Esimerkiksi Yhdysvalloissa lainsäädäntö on vaikeutunut ja poliittista väkivaltaa pidetään aiempaa hyväksyttävämpänä.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Toisen puolen argumentteja ei enää oteta vakavasti, koska niiden esittäjiä pidetään epäluotettavina.</a:t>
            </a:r>
          </a:p>
        </p:txBody>
      </p:sp>
      <p:sp>
        <p:nvSpPr>
          <p:cNvPr id="63" name="Google Shape;6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1. Argumentointi ja keskustelutaidot</a:t>
            </a:r>
            <a:endParaRPr/>
          </a:p>
        </p:txBody>
      </p:sp>
      <p:sp>
        <p:nvSpPr>
          <p:cNvPr id="64" name="Google Shape;6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6229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6DA294-3736-4CB7-A6C6-1C3A62014EE3}">
  <ds:schemaRefs>
    <ds:schemaRef ds:uri="http://schemas.microsoft.com/office/2006/metadata/properties"/>
    <ds:schemaRef ds:uri="http://schemas.microsoft.com/office/infopath/2007/PartnerControls"/>
    <ds:schemaRef ds:uri="f0974581-4bbf-443e-902f-14073e9fb4f6"/>
    <ds:schemaRef ds:uri="f4750cce-e850-4c6e-b990-1a1612c71b49"/>
  </ds:schemaRefs>
</ds:datastoreItem>
</file>

<file path=customXml/itemProps2.xml><?xml version="1.0" encoding="utf-8"?>
<ds:datastoreItem xmlns:ds="http://schemas.openxmlformats.org/officeDocument/2006/customXml" ds:itemID="{04BFF0FA-D70B-454D-993B-8FBE22DA25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ABA3AB-C08E-48E9-BF78-899A5C5CB4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50cce-e850-4c6e-b990-1a1612c71b49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425</Words>
  <Application>Microsoft Office PowerPoint</Application>
  <PresentationFormat>Laajakuva</PresentationFormat>
  <Paragraphs>57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Office-teema</vt:lpstr>
      <vt:lpstr>1. Argumentointi ja keskustelutaidot</vt:lpstr>
      <vt:lpstr>Retoriikka ja vakuuttaminen</vt:lpstr>
      <vt:lpstr>Toisen kohtaaminen keskustelussa</vt:lpstr>
      <vt:lpstr>Vaadi perusteluja!</vt:lpstr>
      <vt:lpstr>Mielipiteet ja tosiasiat</vt:lpstr>
      <vt:lpstr>Yhteiskunnallinen vastakkainasettelu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Onditi Zacharias Adell</dc:creator>
  <cp:lastModifiedBy>Onditi Zacharias Adell</cp:lastModifiedBy>
  <cp:revision>1</cp:revision>
  <dcterms:created xsi:type="dcterms:W3CDTF">2021-06-01T16:07:13Z</dcterms:created>
  <dcterms:modified xsi:type="dcterms:W3CDTF">2026-10-07T04:44:41Z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