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v-SE" smtClean="0"/>
              <a:t>Klicka här för att ändra format på underrubrik i bakgrunden</a:t>
            </a:r>
            <a:endParaRPr kumimoji="0" lang="en-US"/>
          </a:p>
        </p:txBody>
      </p:sp>
      <p:sp>
        <p:nvSpPr>
          <p:cNvPr id="28" name="Platshållare för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v-FI"/>
          </a:p>
        </p:txBody>
      </p:sp>
      <p:sp>
        <p:nvSpPr>
          <p:cNvPr id="10" name="Rektangel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ktangel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ktangel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ktangel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k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ak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ak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k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ak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ktangel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Platshållare för bildnumm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v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v-FI"/>
          </a:p>
        </p:txBody>
      </p:sp>
      <p:sp>
        <p:nvSpPr>
          <p:cNvPr id="9" name="Rektangel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ktangel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ktangel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ktangel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k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ak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k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ak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ktangel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ak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13" name="Platshållare för innehåll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v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k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8" name="Rak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ak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ak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ktangel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k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Platshållare för innehåll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v-SE" smtClean="0"/>
              <a:t>Klicka här för att ändra format på bakgrundstexten</a:t>
            </a:r>
          </a:p>
          <a:p>
            <a:pPr lvl="1" eaLnBrk="1" latinLnBrk="0" hangingPunct="1"/>
            <a:r>
              <a:rPr lang="sv-SE" smtClean="0"/>
              <a:t>Nivå två</a:t>
            </a:r>
          </a:p>
          <a:p>
            <a:pPr lvl="2" eaLnBrk="1" latinLnBrk="0" hangingPunct="1"/>
            <a:r>
              <a:rPr lang="sv-SE" smtClean="0"/>
              <a:t>Nivå tre</a:t>
            </a:r>
          </a:p>
          <a:p>
            <a:pPr lvl="3" eaLnBrk="1" latinLnBrk="0" hangingPunct="1"/>
            <a:r>
              <a:rPr lang="sv-SE" smtClean="0"/>
              <a:t>Nivå fyra</a:t>
            </a:r>
          </a:p>
          <a:p>
            <a:pPr lvl="4" eaLnBrk="1" latinLnBrk="0" hangingPunct="1"/>
            <a:r>
              <a:rPr lang="sv-SE" smtClean="0"/>
              <a:t>Nivå fem</a:t>
            </a:r>
            <a:endParaRPr kumimoji="0" lang="en-US"/>
          </a:p>
        </p:txBody>
      </p:sp>
      <p:sp>
        <p:nvSpPr>
          <p:cNvPr id="21" name="Platshållare för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22" name="Platshållare för bildnumm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  <p:sp>
        <p:nvSpPr>
          <p:cNvPr id="23" name="Platshållare för sidfot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v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ak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v-SE" smtClean="0"/>
              <a:t>Klicka på ikonen för att lägga till en bild</a:t>
            </a:r>
            <a:endParaRPr kumimoji="0" lang="en-US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</p:txBody>
      </p:sp>
      <p:sp>
        <p:nvSpPr>
          <p:cNvPr id="10" name="Rak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ktangel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ak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ak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ak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Platshållare för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18" name="Platshållare för bildnumm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  <p:sp>
        <p:nvSpPr>
          <p:cNvPr id="21" name="Platshållare för sidfot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v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ak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Platshållare för rubrik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v-SE" smtClean="0"/>
              <a:t>Klicka här för att ändra format</a:t>
            </a:r>
            <a:endParaRPr kumimoji="0" lang="en-US"/>
          </a:p>
        </p:txBody>
      </p:sp>
      <p:sp>
        <p:nvSpPr>
          <p:cNvPr id="13" name="Platshållare för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v-SE" smtClean="0"/>
              <a:t>Klicka här för att ändra format på bakgrundstexten</a:t>
            </a:r>
          </a:p>
          <a:p>
            <a:pPr lvl="1" eaLnBrk="1" latinLnBrk="0" hangingPunct="1"/>
            <a:r>
              <a:rPr kumimoji="0" lang="sv-SE" smtClean="0"/>
              <a:t>Nivå två</a:t>
            </a:r>
          </a:p>
          <a:p>
            <a:pPr lvl="2" eaLnBrk="1" latinLnBrk="0" hangingPunct="1"/>
            <a:r>
              <a:rPr kumimoji="0" lang="sv-SE" smtClean="0"/>
              <a:t>Nivå tre</a:t>
            </a:r>
          </a:p>
          <a:p>
            <a:pPr lvl="3" eaLnBrk="1" latinLnBrk="0" hangingPunct="1"/>
            <a:r>
              <a:rPr kumimoji="0" lang="sv-SE" smtClean="0"/>
              <a:t>Nivå fyra</a:t>
            </a:r>
          </a:p>
          <a:p>
            <a:pPr lvl="4" eaLnBrk="1" latinLnBrk="0" hangingPunct="1"/>
            <a:r>
              <a:rPr kumimoji="0" lang="sv-SE" smtClean="0"/>
              <a:t>Nivå fem</a:t>
            </a:r>
            <a:endParaRPr kumimoji="0" lang="en-US"/>
          </a:p>
        </p:txBody>
      </p:sp>
      <p:sp>
        <p:nvSpPr>
          <p:cNvPr id="14" name="Platshållare för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BBBFE93-337C-4BAB-A908-E772F0E25CCA}" type="datetimeFigureOut">
              <a:rPr lang="sv-FI" smtClean="0"/>
              <a:pPr/>
              <a:t>27.1.2015</a:t>
            </a:fld>
            <a:endParaRPr lang="sv-FI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v-FI"/>
          </a:p>
        </p:txBody>
      </p:sp>
      <p:sp>
        <p:nvSpPr>
          <p:cNvPr id="7" name="Rak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ak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ktangel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k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Platshållare för bildnumm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B0EA1EA-2E1D-4CF9-846E-1F43AB640CF9}" type="slidenum">
              <a:rPr lang="sv-FI" smtClean="0"/>
              <a:pPr/>
              <a:t>‹#›</a:t>
            </a:fld>
            <a:endParaRPr lang="sv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3401144"/>
          </a:xfrm>
        </p:spPr>
        <p:txBody>
          <a:bodyPr/>
          <a:lstStyle/>
          <a:p>
            <a:r>
              <a:rPr lang="sv-FI" dirty="0" smtClean="0"/>
              <a:t>Andra världskriget</a:t>
            </a:r>
            <a:endParaRPr lang="sv-FI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FI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3024336" cy="234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28" y="332656"/>
            <a:ext cx="3428572" cy="240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3076575" cy="233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29" y="3140969"/>
            <a:ext cx="3291998" cy="25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23812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483768" cy="213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Europa står i lågor</a:t>
            </a:r>
            <a:endParaRPr lang="sv-FI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v-FI" dirty="0" err="1" smtClean="0"/>
              <a:t>Blitzen</a:t>
            </a:r>
            <a:endParaRPr lang="sv-FI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sv-FI" dirty="0" smtClean="0"/>
              <a:t>Operation </a:t>
            </a:r>
            <a:r>
              <a:rPr lang="sv-FI" dirty="0" err="1" smtClean="0"/>
              <a:t>Barbarossa</a:t>
            </a:r>
            <a:endParaRPr lang="sv-FI" dirty="0"/>
          </a:p>
        </p:txBody>
      </p:sp>
      <p:pic>
        <p:nvPicPr>
          <p:cNvPr id="6" name="Bildobjekt 5" descr="_50509103_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20888"/>
            <a:ext cx="4261104" cy="2377440"/>
          </a:xfrm>
          <a:prstGeom prst="rect">
            <a:avLst/>
          </a:prstGeom>
        </p:spPr>
      </p:pic>
      <p:pic>
        <p:nvPicPr>
          <p:cNvPr id="7" name="Bildobjekt 6" descr="German advances during the early phases of Operation Barbaros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204864"/>
            <a:ext cx="4467393" cy="340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Uppg.</a:t>
            </a:r>
            <a:endParaRPr lang="sv-FI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v-FI" dirty="0" smtClean="0"/>
              <a:t>Varför lyckades inte Tyskland erövra Storbritannien?</a:t>
            </a:r>
          </a:p>
          <a:p>
            <a:endParaRPr lang="sv-FI" dirty="0" smtClean="0"/>
          </a:p>
          <a:p>
            <a:r>
              <a:rPr lang="sv-FI" dirty="0" smtClean="0"/>
              <a:t>Läs s.44-47</a:t>
            </a:r>
          </a:p>
          <a:p>
            <a:endParaRPr lang="sv-FI" dirty="0" smtClean="0"/>
          </a:p>
          <a:p>
            <a:r>
              <a:rPr lang="sv-FI" dirty="0" smtClean="0"/>
              <a:t>Gör uppg. 3,4 &amp; 5</a:t>
            </a:r>
            <a:endParaRPr lang="sv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sv-FI" sz="3200" b="1" dirty="0" smtClean="0"/>
              <a:t>Operation </a:t>
            </a:r>
            <a:r>
              <a:rPr lang="sv-FI" sz="3200" b="1" dirty="0" err="1" smtClean="0"/>
              <a:t>barbarossa</a:t>
            </a:r>
            <a:r>
              <a:rPr lang="sv-FI" sz="3200" b="1" dirty="0" smtClean="0"/>
              <a:t> – ”det stora fosterländska kriget”</a:t>
            </a:r>
            <a:endParaRPr lang="sv-FI" sz="3200" b="1" dirty="0"/>
          </a:p>
        </p:txBody>
      </p:sp>
      <p:pic>
        <p:nvPicPr>
          <p:cNvPr id="5" name="Platshållare för innehåll 4" descr="6492532_orig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484784"/>
            <a:ext cx="3769150" cy="50679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7467600" cy="6285312"/>
          </a:xfrm>
        </p:spPr>
        <p:txBody>
          <a:bodyPr/>
          <a:lstStyle/>
          <a:p>
            <a:r>
              <a:rPr lang="sv-FI" u="sng" dirty="0" smtClean="0"/>
              <a:t>Tyskland anföll Sovjetunionen</a:t>
            </a:r>
            <a:r>
              <a:rPr lang="sv-FI" dirty="0" smtClean="0"/>
              <a:t> sommaren år </a:t>
            </a:r>
            <a:r>
              <a:rPr lang="sv-FI" u="sng" dirty="0" smtClean="0"/>
              <a:t>1941</a:t>
            </a:r>
          </a:p>
          <a:p>
            <a:endParaRPr lang="sv-FI" dirty="0" smtClean="0"/>
          </a:p>
          <a:p>
            <a:r>
              <a:rPr lang="sv-FI" dirty="0" smtClean="0"/>
              <a:t>Trots att tyskarna tog sig ända till Moskva lyckades man inte besegra Sovjet på grund av bl.a. </a:t>
            </a:r>
            <a:r>
              <a:rPr lang="sv-FI" u="sng" dirty="0" smtClean="0"/>
              <a:t>den ryska vintern</a:t>
            </a:r>
          </a:p>
          <a:p>
            <a:endParaRPr lang="sv-FI" dirty="0"/>
          </a:p>
        </p:txBody>
      </p:sp>
      <p:pic>
        <p:nvPicPr>
          <p:cNvPr id="4" name="Bildobjekt 3" descr="892074971_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38500"/>
            <a:ext cx="4826000" cy="3619500"/>
          </a:xfrm>
          <a:prstGeom prst="rect">
            <a:avLst/>
          </a:prstGeom>
        </p:spPr>
      </p:pic>
      <p:pic>
        <p:nvPicPr>
          <p:cNvPr id="5" name="Bildobjekt 4" descr="Three-German-soldiers-cov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1575" y="3717032"/>
            <a:ext cx="4162425" cy="249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Stillahavskriget</a:t>
            </a:r>
            <a:endParaRPr lang="sv-FI" dirty="0"/>
          </a:p>
        </p:txBody>
      </p:sp>
      <p:pic>
        <p:nvPicPr>
          <p:cNvPr id="4" name="Platshållare för innehåll 3" descr="ww2 asia map 4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25656" y="1600200"/>
            <a:ext cx="6330688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908720"/>
          </a:xfrm>
        </p:spPr>
        <p:txBody>
          <a:bodyPr/>
          <a:lstStyle/>
          <a:p>
            <a:endParaRPr lang="sv-FI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r>
              <a:rPr lang="sv-FI" dirty="0" smtClean="0"/>
              <a:t>Japan attackerade </a:t>
            </a:r>
            <a:r>
              <a:rPr lang="sv-FI" u="sng" dirty="0" smtClean="0"/>
              <a:t>Pearl </a:t>
            </a:r>
            <a:r>
              <a:rPr lang="sv-FI" u="sng" dirty="0" err="1" smtClean="0"/>
              <a:t>Harbour</a:t>
            </a:r>
            <a:r>
              <a:rPr lang="sv-FI" dirty="0" smtClean="0"/>
              <a:t> i december år 1941 -&gt; </a:t>
            </a:r>
            <a:r>
              <a:rPr lang="sv-FI" u="sng" dirty="0" smtClean="0"/>
              <a:t>USA med i kriget</a:t>
            </a:r>
            <a:r>
              <a:rPr lang="sv-FI" dirty="0" smtClean="0"/>
              <a:t> på den </a:t>
            </a:r>
            <a:r>
              <a:rPr lang="sv-FI" u="sng" dirty="0" smtClean="0"/>
              <a:t>allierade sidan</a:t>
            </a:r>
          </a:p>
          <a:p>
            <a:pPr>
              <a:buNone/>
            </a:pPr>
            <a:endParaRPr lang="sv-FI" dirty="0" smtClean="0"/>
          </a:p>
          <a:p>
            <a:pPr lvl="1"/>
            <a:r>
              <a:rPr lang="sv-FI" dirty="0" smtClean="0"/>
              <a:t>”</a:t>
            </a:r>
            <a:r>
              <a:rPr lang="sv-FI" u="sng" dirty="0" smtClean="0"/>
              <a:t>gräshoppstaktiken</a:t>
            </a:r>
            <a:r>
              <a:rPr lang="sv-FI" dirty="0" smtClean="0"/>
              <a:t>” och </a:t>
            </a:r>
            <a:r>
              <a:rPr lang="sv-FI" u="sng" dirty="0" smtClean="0"/>
              <a:t>stora industriresurser</a:t>
            </a:r>
            <a:r>
              <a:rPr lang="sv-FI" dirty="0" smtClean="0"/>
              <a:t> gav så småningom amerikanerna </a:t>
            </a:r>
            <a:r>
              <a:rPr lang="sv-FI" u="sng" dirty="0" smtClean="0"/>
              <a:t>övertaget</a:t>
            </a:r>
            <a:r>
              <a:rPr lang="sv-FI" dirty="0" smtClean="0"/>
              <a:t> </a:t>
            </a:r>
          </a:p>
        </p:txBody>
      </p:sp>
      <p:pic>
        <p:nvPicPr>
          <p:cNvPr id="4" name="Bildobjekt 3" descr="1024px-Hiryu_bur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4681728" cy="3081528"/>
          </a:xfrm>
          <a:prstGeom prst="rect">
            <a:avLst/>
          </a:prstGeom>
        </p:spPr>
      </p:pic>
      <p:pic>
        <p:nvPicPr>
          <p:cNvPr id="5" name="Bildobjekt 4" descr="3-08-historical-guadalcanal-photo-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501008"/>
            <a:ext cx="4171950" cy="3128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Uppg.</a:t>
            </a:r>
            <a:endParaRPr lang="sv-FI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v-FI" dirty="0" smtClean="0"/>
              <a:t>Läs s. 50-51</a:t>
            </a:r>
          </a:p>
          <a:p>
            <a:endParaRPr lang="sv-FI" dirty="0" smtClean="0"/>
          </a:p>
          <a:p>
            <a:r>
              <a:rPr lang="sv-FI" dirty="0" smtClean="0"/>
              <a:t>Gör uppg. 2 &amp; 3</a:t>
            </a:r>
          </a:p>
          <a:p>
            <a:endParaRPr lang="sv-FI" dirty="0" smtClean="0"/>
          </a:p>
          <a:p>
            <a:r>
              <a:rPr lang="sv-FI" dirty="0" smtClean="0"/>
              <a:t>Hur </a:t>
            </a:r>
            <a:r>
              <a:rPr lang="sv-FI" smtClean="0"/>
              <a:t>användes propaganda i kriget?</a:t>
            </a:r>
            <a:endParaRPr lang="sv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720080"/>
          </a:xfrm>
        </p:spPr>
        <p:txBody>
          <a:bodyPr/>
          <a:lstStyle/>
          <a:p>
            <a:r>
              <a:rPr lang="fi-FI" dirty="0" smtClean="0"/>
              <a:t>De </a:t>
            </a:r>
            <a:r>
              <a:rPr lang="fi-FI" dirty="0" err="1" smtClean="0"/>
              <a:t>allierade</a:t>
            </a:r>
            <a:r>
              <a:rPr lang="fi-FI" dirty="0" smtClean="0"/>
              <a:t> </a:t>
            </a:r>
            <a:r>
              <a:rPr lang="fi-FI" dirty="0" err="1" smtClean="0"/>
              <a:t>segrar</a:t>
            </a:r>
            <a:endParaRPr lang="fi-F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9466"/>
            <a:ext cx="3763997" cy="303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081626" cy="294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3855444" cy="28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4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Viktiga</a:t>
            </a:r>
            <a:r>
              <a:rPr lang="fi-FI" dirty="0" smtClean="0"/>
              <a:t> </a:t>
            </a:r>
            <a:r>
              <a:rPr lang="fi-FI" dirty="0" err="1" smtClean="0"/>
              <a:t>vändpunkter</a:t>
            </a:r>
            <a:r>
              <a:rPr lang="fi-FI" dirty="0" smtClean="0"/>
              <a:t> i </a:t>
            </a:r>
            <a:r>
              <a:rPr lang="fi-FI" dirty="0" err="1" smtClean="0"/>
              <a:t>kriget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 smtClean="0"/>
              <a:t>Slaget</a:t>
            </a:r>
            <a:r>
              <a:rPr lang="fi-FI" dirty="0" smtClean="0"/>
              <a:t> </a:t>
            </a:r>
            <a:r>
              <a:rPr lang="fi-FI" dirty="0" err="1" smtClean="0"/>
              <a:t>om</a:t>
            </a:r>
            <a:r>
              <a:rPr lang="fi-FI" dirty="0" smtClean="0"/>
              <a:t> </a:t>
            </a:r>
            <a:r>
              <a:rPr lang="fi-FI" u="sng" dirty="0" err="1" smtClean="0"/>
              <a:t>Midway</a:t>
            </a:r>
            <a:r>
              <a:rPr lang="fi-FI" dirty="0" smtClean="0"/>
              <a:t> </a:t>
            </a:r>
            <a:r>
              <a:rPr lang="fi-FI" dirty="0" err="1" smtClean="0"/>
              <a:t>sommaren</a:t>
            </a:r>
            <a:r>
              <a:rPr lang="fi-FI" dirty="0" smtClean="0"/>
              <a:t> 1942 (USA </a:t>
            </a:r>
            <a:r>
              <a:rPr lang="fi-FI" dirty="0" err="1" smtClean="0"/>
              <a:t>besegrar</a:t>
            </a:r>
            <a:r>
              <a:rPr lang="fi-FI" dirty="0" smtClean="0"/>
              <a:t> Japan)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err="1" smtClean="0"/>
              <a:t>Slaget</a:t>
            </a:r>
            <a:r>
              <a:rPr lang="fi-FI" dirty="0" smtClean="0"/>
              <a:t> </a:t>
            </a:r>
            <a:r>
              <a:rPr lang="fi-FI" dirty="0" err="1" smtClean="0"/>
              <a:t>om</a:t>
            </a:r>
            <a:r>
              <a:rPr lang="fi-FI" dirty="0" smtClean="0"/>
              <a:t> </a:t>
            </a:r>
            <a:r>
              <a:rPr lang="fi-FI" u="sng" dirty="0" err="1" smtClean="0"/>
              <a:t>el-Alamein</a:t>
            </a:r>
            <a:r>
              <a:rPr lang="fi-FI" dirty="0" smtClean="0"/>
              <a:t> </a:t>
            </a:r>
            <a:r>
              <a:rPr lang="fi-FI" dirty="0" err="1" smtClean="0"/>
              <a:t>hösten</a:t>
            </a:r>
            <a:r>
              <a:rPr lang="fi-FI" dirty="0" smtClean="0"/>
              <a:t> 1942 (</a:t>
            </a:r>
            <a:r>
              <a:rPr lang="fi-FI" dirty="0" err="1" smtClean="0"/>
              <a:t>Allierade</a:t>
            </a:r>
            <a:r>
              <a:rPr lang="fi-FI" dirty="0" smtClean="0"/>
              <a:t> </a:t>
            </a:r>
            <a:r>
              <a:rPr lang="fi-FI" dirty="0" err="1" smtClean="0"/>
              <a:t>segrade</a:t>
            </a:r>
            <a:r>
              <a:rPr lang="fi-FI" dirty="0" smtClean="0"/>
              <a:t> </a:t>
            </a:r>
            <a:r>
              <a:rPr lang="fi-FI" dirty="0" err="1" smtClean="0"/>
              <a:t>över</a:t>
            </a:r>
            <a:r>
              <a:rPr lang="fi-FI" dirty="0" smtClean="0"/>
              <a:t> </a:t>
            </a:r>
            <a:r>
              <a:rPr lang="fi-FI" dirty="0" err="1" smtClean="0"/>
              <a:t>tyskarna</a:t>
            </a:r>
            <a:r>
              <a:rPr lang="fi-FI" dirty="0" smtClean="0"/>
              <a:t>)</a:t>
            </a:r>
          </a:p>
          <a:p>
            <a:endParaRPr lang="fi-FI" dirty="0" smtClean="0"/>
          </a:p>
          <a:p>
            <a:r>
              <a:rPr lang="fi-FI" dirty="0" err="1" smtClean="0"/>
              <a:t>Slaget</a:t>
            </a:r>
            <a:r>
              <a:rPr lang="fi-FI" dirty="0" smtClean="0"/>
              <a:t> </a:t>
            </a:r>
            <a:r>
              <a:rPr lang="fi-FI" dirty="0" err="1" smtClean="0"/>
              <a:t>om</a:t>
            </a:r>
            <a:r>
              <a:rPr lang="fi-FI" dirty="0" smtClean="0"/>
              <a:t> </a:t>
            </a:r>
            <a:r>
              <a:rPr lang="fi-FI" u="sng" dirty="0" smtClean="0"/>
              <a:t>Stalingrad</a:t>
            </a:r>
            <a:r>
              <a:rPr lang="fi-FI" dirty="0" smtClean="0"/>
              <a:t> 1942–1943 (</a:t>
            </a:r>
            <a:r>
              <a:rPr lang="fi-FI" dirty="0" err="1" smtClean="0"/>
              <a:t>Sovjetunionen</a:t>
            </a:r>
            <a:r>
              <a:rPr lang="fi-FI" dirty="0" smtClean="0"/>
              <a:t> </a:t>
            </a:r>
            <a:r>
              <a:rPr lang="fi-FI" dirty="0" err="1" smtClean="0"/>
              <a:t>besegrade</a:t>
            </a:r>
            <a:r>
              <a:rPr lang="fi-FI" dirty="0" smtClean="0"/>
              <a:t> </a:t>
            </a:r>
            <a:r>
              <a:rPr lang="fi-FI" dirty="0" err="1" smtClean="0"/>
              <a:t>tyskarna</a:t>
            </a:r>
            <a:r>
              <a:rPr lang="fi-FI" dirty="0" smtClean="0"/>
              <a:t>)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952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" y="1135859"/>
            <a:ext cx="3901440" cy="415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16" y="1321025"/>
            <a:ext cx="4933950" cy="378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Vägen till andra världskriget</a:t>
            </a:r>
            <a:endParaRPr lang="sv-FI" dirty="0"/>
          </a:p>
        </p:txBody>
      </p:sp>
      <p:pic>
        <p:nvPicPr>
          <p:cNvPr id="4" name="Platshållare för innehåll 3" descr="tts-hitlermussolini-BM-Bayern-Meldorf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44824"/>
            <a:ext cx="5524500" cy="3676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" y="1402800"/>
            <a:ext cx="3840480" cy="381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03722"/>
            <a:ext cx="48768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1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" y="1628800"/>
            <a:ext cx="44100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46255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4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fi-FI" sz="2800" i="1" dirty="0" err="1" smtClean="0"/>
              <a:t>Operation</a:t>
            </a:r>
            <a:r>
              <a:rPr lang="fi-FI" sz="2800" i="1" dirty="0" smtClean="0"/>
              <a:t> </a:t>
            </a:r>
            <a:r>
              <a:rPr lang="fi-FI" sz="2800" i="1" dirty="0" err="1" smtClean="0"/>
              <a:t>overlord</a:t>
            </a:r>
            <a:r>
              <a:rPr lang="fi-FI" sz="2800" dirty="0" smtClean="0"/>
              <a:t> – </a:t>
            </a:r>
            <a:r>
              <a:rPr lang="fi-FI" sz="2800" dirty="0" err="1" smtClean="0"/>
              <a:t>Landstigningen</a:t>
            </a:r>
            <a:r>
              <a:rPr lang="fi-FI" sz="2800" dirty="0" smtClean="0"/>
              <a:t> i </a:t>
            </a:r>
            <a:r>
              <a:rPr lang="fi-FI" sz="2800" dirty="0" err="1" smtClean="0"/>
              <a:t>Normandie</a:t>
            </a:r>
            <a:endParaRPr lang="fi-FI" sz="2800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43" y="1600200"/>
            <a:ext cx="6356113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6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801688"/>
            <a:ext cx="74136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6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193280" cy="575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04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40768"/>
            <a:ext cx="4620168" cy="407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60060"/>
            <a:ext cx="3976211" cy="303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7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 smtClean="0"/>
              <a:t>Allierade</a:t>
            </a:r>
            <a:r>
              <a:rPr lang="fi-FI" dirty="0" smtClean="0"/>
              <a:t> </a:t>
            </a:r>
            <a:r>
              <a:rPr lang="fi-FI" dirty="0" err="1" smtClean="0"/>
              <a:t>trupper</a:t>
            </a:r>
            <a:r>
              <a:rPr lang="fi-FI" dirty="0" smtClean="0"/>
              <a:t> </a:t>
            </a:r>
            <a:r>
              <a:rPr lang="fi-FI" u="sng" dirty="0" err="1" smtClean="0"/>
              <a:t>landsteg</a:t>
            </a:r>
            <a:r>
              <a:rPr lang="fi-FI" u="sng" dirty="0" smtClean="0"/>
              <a:t> i </a:t>
            </a:r>
            <a:r>
              <a:rPr lang="fi-FI" u="sng" dirty="0" err="1" smtClean="0"/>
              <a:t>Normandie</a:t>
            </a:r>
            <a:r>
              <a:rPr lang="fi-FI" u="sng" dirty="0" smtClean="0"/>
              <a:t> 6.6.1944</a:t>
            </a:r>
          </a:p>
          <a:p>
            <a:endParaRPr lang="fi-FI" u="sng" dirty="0"/>
          </a:p>
          <a:p>
            <a:r>
              <a:rPr lang="fi-FI" dirty="0" smtClean="0"/>
              <a:t>I </a:t>
            </a:r>
            <a:r>
              <a:rPr lang="fi-FI" dirty="0" err="1" smtClean="0"/>
              <a:t>och</a:t>
            </a:r>
            <a:r>
              <a:rPr lang="fi-FI" dirty="0" smtClean="0"/>
              <a:t> </a:t>
            </a:r>
            <a:r>
              <a:rPr lang="fi-FI" dirty="0" err="1" smtClean="0"/>
              <a:t>med</a:t>
            </a:r>
            <a:r>
              <a:rPr lang="fi-FI" dirty="0" smtClean="0"/>
              <a:t> </a:t>
            </a:r>
            <a:r>
              <a:rPr lang="fi-FI" dirty="0" err="1" smtClean="0"/>
              <a:t>detta</a:t>
            </a:r>
            <a:r>
              <a:rPr lang="fi-FI" dirty="0" smtClean="0"/>
              <a:t> </a:t>
            </a:r>
            <a:r>
              <a:rPr lang="fi-FI" dirty="0" err="1" smtClean="0"/>
              <a:t>pressades</a:t>
            </a:r>
            <a:r>
              <a:rPr lang="fi-FI" dirty="0" smtClean="0"/>
              <a:t> </a:t>
            </a:r>
            <a:r>
              <a:rPr lang="fi-FI" dirty="0" err="1" smtClean="0"/>
              <a:t>Tyskland</a:t>
            </a:r>
            <a:r>
              <a:rPr lang="fi-FI" dirty="0" smtClean="0"/>
              <a:t> av </a:t>
            </a:r>
            <a:r>
              <a:rPr lang="fi-FI" u="sng" dirty="0" err="1" smtClean="0"/>
              <a:t>sovjetiska</a:t>
            </a:r>
            <a:r>
              <a:rPr lang="fi-FI" u="sng" dirty="0" smtClean="0"/>
              <a:t> </a:t>
            </a:r>
            <a:r>
              <a:rPr lang="fi-FI" u="sng" dirty="0" err="1" smtClean="0"/>
              <a:t>trupper</a:t>
            </a:r>
            <a:r>
              <a:rPr lang="fi-FI" u="sng" dirty="0" smtClean="0"/>
              <a:t> i </a:t>
            </a:r>
            <a:r>
              <a:rPr lang="fi-FI" u="sng" dirty="0" err="1" smtClean="0"/>
              <a:t>öst</a:t>
            </a:r>
            <a:r>
              <a:rPr lang="fi-FI" dirty="0" smtClean="0"/>
              <a:t> </a:t>
            </a:r>
            <a:r>
              <a:rPr lang="fi-FI" dirty="0" err="1" smtClean="0"/>
              <a:t>och</a:t>
            </a:r>
            <a:r>
              <a:rPr lang="fi-FI" dirty="0" smtClean="0"/>
              <a:t> av </a:t>
            </a:r>
            <a:r>
              <a:rPr lang="fi-FI" u="sng" dirty="0" err="1" smtClean="0"/>
              <a:t>övriga</a:t>
            </a:r>
            <a:r>
              <a:rPr lang="fi-FI" u="sng" dirty="0" smtClean="0"/>
              <a:t> </a:t>
            </a:r>
            <a:r>
              <a:rPr lang="fi-FI" u="sng" dirty="0" err="1" smtClean="0"/>
              <a:t>allierade</a:t>
            </a:r>
            <a:r>
              <a:rPr lang="fi-FI" u="sng" dirty="0" smtClean="0"/>
              <a:t> </a:t>
            </a:r>
            <a:r>
              <a:rPr lang="fi-FI" u="sng" dirty="0" err="1" smtClean="0"/>
              <a:t>länder</a:t>
            </a:r>
            <a:r>
              <a:rPr lang="fi-FI" u="sng" dirty="0" smtClean="0"/>
              <a:t> i </a:t>
            </a:r>
            <a:r>
              <a:rPr lang="fi-FI" u="sng" dirty="0" err="1" smtClean="0"/>
              <a:t>väst</a:t>
            </a:r>
            <a:endParaRPr lang="fi-FI" dirty="0" smtClean="0"/>
          </a:p>
          <a:p>
            <a:endParaRPr lang="fi-FI" u="sng" dirty="0"/>
          </a:p>
          <a:p>
            <a:r>
              <a:rPr lang="fi-FI" dirty="0" smtClean="0"/>
              <a:t>”</a:t>
            </a:r>
            <a:r>
              <a:rPr lang="fi-FI" u="sng" dirty="0" err="1" smtClean="0"/>
              <a:t>kapplöpningen</a:t>
            </a:r>
            <a:r>
              <a:rPr lang="fi-FI" u="sng" dirty="0" smtClean="0"/>
              <a:t> </a:t>
            </a:r>
            <a:r>
              <a:rPr lang="fi-FI" u="sng" dirty="0" err="1" smtClean="0"/>
              <a:t>om</a:t>
            </a:r>
            <a:r>
              <a:rPr lang="fi-FI" u="sng" dirty="0" smtClean="0"/>
              <a:t> Berlin</a:t>
            </a:r>
            <a:r>
              <a:rPr lang="fi-FI" dirty="0" smtClean="0"/>
              <a:t>” -&gt; </a:t>
            </a:r>
            <a:r>
              <a:rPr lang="fi-FI" dirty="0" err="1" smtClean="0"/>
              <a:t>sovjetiska</a:t>
            </a:r>
            <a:r>
              <a:rPr lang="fi-FI" dirty="0" smtClean="0"/>
              <a:t> </a:t>
            </a:r>
            <a:r>
              <a:rPr lang="fi-FI" dirty="0" err="1" smtClean="0"/>
              <a:t>armén</a:t>
            </a:r>
            <a:r>
              <a:rPr lang="fi-FI" dirty="0" smtClean="0"/>
              <a:t> </a:t>
            </a:r>
            <a:r>
              <a:rPr lang="fi-FI" dirty="0" err="1" smtClean="0"/>
              <a:t>nådde</a:t>
            </a:r>
            <a:r>
              <a:rPr lang="fi-FI" dirty="0" smtClean="0"/>
              <a:t> Berlin </a:t>
            </a:r>
            <a:r>
              <a:rPr lang="fi-FI" dirty="0" err="1" smtClean="0"/>
              <a:t>först</a:t>
            </a:r>
            <a:endParaRPr lang="fi-FI" dirty="0" smtClean="0"/>
          </a:p>
          <a:p>
            <a:pPr lvl="1"/>
            <a:r>
              <a:rPr lang="fi-FI" dirty="0" smtClean="0"/>
              <a:t>Hitler </a:t>
            </a:r>
            <a:r>
              <a:rPr lang="fi-FI" dirty="0" err="1" smtClean="0"/>
              <a:t>begick</a:t>
            </a:r>
            <a:r>
              <a:rPr lang="fi-FI" dirty="0" smtClean="0"/>
              <a:t> </a:t>
            </a:r>
            <a:r>
              <a:rPr lang="fi-FI" dirty="0" err="1" smtClean="0"/>
              <a:t>självmord</a:t>
            </a:r>
            <a:r>
              <a:rPr lang="fi-FI" dirty="0" smtClean="0"/>
              <a:t> 30.4.1945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 err="1" smtClean="0"/>
              <a:t>Tyskland</a:t>
            </a:r>
            <a:r>
              <a:rPr lang="fi-FI" dirty="0" smtClean="0"/>
              <a:t> </a:t>
            </a:r>
            <a:r>
              <a:rPr lang="fi-FI" u="sng" dirty="0" err="1" smtClean="0"/>
              <a:t>kapitulerade</a:t>
            </a:r>
            <a:r>
              <a:rPr lang="fi-FI" u="sng" dirty="0" smtClean="0"/>
              <a:t> i </a:t>
            </a:r>
            <a:r>
              <a:rPr lang="fi-FI" u="sng" dirty="0" err="1" smtClean="0"/>
              <a:t>maj</a:t>
            </a:r>
            <a:r>
              <a:rPr lang="fi-FI" u="sng" dirty="0" smtClean="0"/>
              <a:t> 1945</a:t>
            </a:r>
          </a:p>
        </p:txBody>
      </p:sp>
    </p:spTree>
    <p:extLst>
      <p:ext uri="{BB962C8B-B14F-4D97-AF65-F5344CB8AC3E}">
        <p14:creationId xmlns:p14="http://schemas.microsoft.com/office/powerpoint/2010/main" val="420908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980728"/>
          </a:xfrm>
        </p:spPr>
        <p:txBody>
          <a:bodyPr/>
          <a:lstStyle/>
          <a:p>
            <a:r>
              <a:rPr lang="fi-FI" dirty="0" err="1" smtClean="0"/>
              <a:t>Japans</a:t>
            </a:r>
            <a:r>
              <a:rPr lang="fi-FI" dirty="0" smtClean="0"/>
              <a:t> </a:t>
            </a:r>
            <a:r>
              <a:rPr lang="fi-FI" dirty="0" err="1" smtClean="0"/>
              <a:t>kapitulation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67600" cy="5205192"/>
          </a:xfrm>
        </p:spPr>
        <p:txBody>
          <a:bodyPr/>
          <a:lstStyle/>
          <a:p>
            <a:r>
              <a:rPr lang="fi-FI" dirty="0" err="1" smtClean="0"/>
              <a:t>Augusti</a:t>
            </a:r>
            <a:r>
              <a:rPr lang="fi-FI" dirty="0" smtClean="0"/>
              <a:t> 1945: USA </a:t>
            </a:r>
            <a:r>
              <a:rPr lang="fi-FI" u="sng" dirty="0" err="1" smtClean="0"/>
              <a:t>släpper</a:t>
            </a:r>
            <a:r>
              <a:rPr lang="fi-FI" u="sng" dirty="0" smtClean="0"/>
              <a:t> </a:t>
            </a:r>
            <a:r>
              <a:rPr lang="fi-FI" u="sng" dirty="0" err="1" smtClean="0"/>
              <a:t>atombomber</a:t>
            </a:r>
            <a:r>
              <a:rPr lang="fi-FI" dirty="0" smtClean="0"/>
              <a:t> </a:t>
            </a:r>
            <a:r>
              <a:rPr lang="fi-FI" dirty="0" err="1" smtClean="0"/>
              <a:t>över</a:t>
            </a:r>
            <a:r>
              <a:rPr lang="fi-FI" dirty="0" smtClean="0"/>
              <a:t> </a:t>
            </a:r>
            <a:r>
              <a:rPr lang="fi-FI" u="sng" dirty="0" smtClean="0"/>
              <a:t>Hiroshima</a:t>
            </a:r>
            <a:r>
              <a:rPr lang="fi-FI" dirty="0" smtClean="0"/>
              <a:t> </a:t>
            </a:r>
            <a:r>
              <a:rPr lang="fi-FI" dirty="0" err="1" smtClean="0"/>
              <a:t>och</a:t>
            </a:r>
            <a:r>
              <a:rPr lang="fi-FI" dirty="0" smtClean="0"/>
              <a:t> </a:t>
            </a:r>
            <a:r>
              <a:rPr lang="fi-FI" u="sng" dirty="0" smtClean="0"/>
              <a:t>Nagasaki</a:t>
            </a:r>
          </a:p>
          <a:p>
            <a:endParaRPr lang="fi-FI" u="sng" dirty="0"/>
          </a:p>
          <a:p>
            <a:r>
              <a:rPr lang="fi-FI" dirty="0" smtClean="0"/>
              <a:t>Japan </a:t>
            </a:r>
            <a:r>
              <a:rPr lang="fi-FI" u="sng" dirty="0" err="1" smtClean="0"/>
              <a:t>kapitulerade</a:t>
            </a:r>
            <a:r>
              <a:rPr lang="fi-FI" dirty="0" smtClean="0"/>
              <a:t> </a:t>
            </a:r>
            <a:r>
              <a:rPr lang="fi-FI" dirty="0" err="1" smtClean="0"/>
              <a:t>strax</a:t>
            </a:r>
            <a:r>
              <a:rPr lang="fi-FI" dirty="0" smtClean="0"/>
              <a:t> </a:t>
            </a:r>
            <a:r>
              <a:rPr lang="fi-FI" dirty="0" err="1" smtClean="0"/>
              <a:t>efteråt</a:t>
            </a:r>
            <a:endParaRPr lang="fi-F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22726"/>
            <a:ext cx="5621274" cy="333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53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980728"/>
          </a:xfrm>
        </p:spPr>
        <p:txBody>
          <a:bodyPr/>
          <a:lstStyle/>
          <a:p>
            <a:r>
              <a:rPr lang="sv-FI" dirty="0" smtClean="0"/>
              <a:t>Tyskland förbereder krig</a:t>
            </a:r>
            <a:endParaRPr lang="sv-FI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r>
              <a:rPr lang="sv-FI" dirty="0" smtClean="0"/>
              <a:t>Hitler ville </a:t>
            </a:r>
            <a:r>
              <a:rPr lang="sv-FI" u="sng" dirty="0" smtClean="0"/>
              <a:t>utöka</a:t>
            </a:r>
            <a:r>
              <a:rPr lang="sv-FI" dirty="0" smtClean="0"/>
              <a:t> Tysklands </a:t>
            </a:r>
            <a:r>
              <a:rPr lang="sv-FI" u="sng" dirty="0" smtClean="0"/>
              <a:t>territorium</a:t>
            </a:r>
          </a:p>
          <a:p>
            <a:pPr lvl="1"/>
            <a:r>
              <a:rPr lang="sv-FI" u="sng" dirty="0" smtClean="0"/>
              <a:t>Österrike</a:t>
            </a:r>
            <a:r>
              <a:rPr lang="sv-FI" dirty="0" smtClean="0"/>
              <a:t> anslöts till Tyskland år 1938</a:t>
            </a:r>
          </a:p>
          <a:p>
            <a:pPr>
              <a:buNone/>
            </a:pPr>
            <a:endParaRPr lang="sv-FI" dirty="0" smtClean="0"/>
          </a:p>
          <a:p>
            <a:r>
              <a:rPr lang="sv-FI" dirty="0" smtClean="0"/>
              <a:t>Hitler ville också ha </a:t>
            </a:r>
            <a:r>
              <a:rPr lang="sv-FI" u="sng" dirty="0" err="1" smtClean="0"/>
              <a:t>Sudettysklan</a:t>
            </a:r>
            <a:r>
              <a:rPr lang="sv-FI" dirty="0" err="1" smtClean="0"/>
              <a:t>d</a:t>
            </a:r>
            <a:r>
              <a:rPr lang="sv-FI" dirty="0" smtClean="0"/>
              <a:t> av Tjeckoslovakien</a:t>
            </a:r>
          </a:p>
          <a:p>
            <a:pPr lvl="1"/>
            <a:r>
              <a:rPr lang="sv-FI" dirty="0" smtClean="0"/>
              <a:t>Frankrike och Storbritannien förde en </a:t>
            </a:r>
            <a:r>
              <a:rPr lang="sv-FI" u="sng" dirty="0" smtClean="0"/>
              <a:t>eftergiftspolitik</a:t>
            </a:r>
            <a:r>
              <a:rPr lang="sv-FI" dirty="0" smtClean="0"/>
              <a:t> och lät Hitler få </a:t>
            </a:r>
            <a:r>
              <a:rPr lang="sv-FI" dirty="0" err="1" smtClean="0"/>
              <a:t>Sudettyskland</a:t>
            </a:r>
            <a:r>
              <a:rPr lang="sv-FI" dirty="0" smtClean="0"/>
              <a:t>  i </a:t>
            </a:r>
            <a:r>
              <a:rPr lang="sv-FI" u="sng" dirty="0" smtClean="0"/>
              <a:t>Münchenavtalet</a:t>
            </a:r>
            <a:r>
              <a:rPr lang="sv-FI" dirty="0" smtClean="0"/>
              <a:t> 1938</a:t>
            </a:r>
          </a:p>
          <a:p>
            <a:pPr>
              <a:buNone/>
            </a:pPr>
            <a:endParaRPr lang="sv-FI" dirty="0" smtClean="0"/>
          </a:p>
          <a:p>
            <a:endParaRPr lang="sv-FI" dirty="0" smtClean="0"/>
          </a:p>
        </p:txBody>
      </p:sp>
      <p:pic>
        <p:nvPicPr>
          <p:cNvPr id="4" name="Bildobjekt 3" descr="Czechoslovakia1930linguist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5394"/>
            <a:ext cx="4343400" cy="2562606"/>
          </a:xfrm>
          <a:prstGeom prst="rect">
            <a:avLst/>
          </a:prstGeom>
        </p:spPr>
      </p:pic>
      <p:pic>
        <p:nvPicPr>
          <p:cNvPr id="5" name="Bildobjekt 4" descr="chamberl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992499"/>
            <a:ext cx="3982783" cy="286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467600" cy="5997280"/>
          </a:xfrm>
        </p:spPr>
        <p:txBody>
          <a:bodyPr/>
          <a:lstStyle/>
          <a:p>
            <a:r>
              <a:rPr lang="sv-FI" dirty="0" smtClean="0"/>
              <a:t>Hitler lovade i Münchenavtalet att inte överta resten av Tjeckoslovakien, men bröt mot det</a:t>
            </a:r>
          </a:p>
          <a:p>
            <a:pPr lvl="1"/>
            <a:r>
              <a:rPr lang="sv-FI" dirty="0" smtClean="0"/>
              <a:t>Tyskland </a:t>
            </a:r>
            <a:r>
              <a:rPr lang="sv-FI" u="sng" dirty="0" smtClean="0"/>
              <a:t>ockuperade</a:t>
            </a:r>
            <a:r>
              <a:rPr lang="sv-FI" dirty="0" smtClean="0"/>
              <a:t> Tjeckoslovakien </a:t>
            </a:r>
            <a:r>
              <a:rPr lang="sv-FI" u="sng" dirty="0" smtClean="0"/>
              <a:t>år 1939</a:t>
            </a:r>
          </a:p>
          <a:p>
            <a:pPr>
              <a:buNone/>
            </a:pPr>
            <a:endParaRPr lang="sv-FI" dirty="0" smtClean="0"/>
          </a:p>
          <a:p>
            <a:r>
              <a:rPr lang="sv-FI" dirty="0" smtClean="0"/>
              <a:t>Västländerna tappade sitt förtroende för Tyskland</a:t>
            </a:r>
          </a:p>
          <a:p>
            <a:pPr lvl="1"/>
            <a:r>
              <a:rPr lang="sv-FI" smtClean="0"/>
              <a:t>Storbritannien </a:t>
            </a:r>
            <a:r>
              <a:rPr lang="sv-FI" dirty="0" smtClean="0"/>
              <a:t>och Frankrike ingick en allians med </a:t>
            </a:r>
            <a:r>
              <a:rPr lang="sv-FI" u="sng" dirty="0" smtClean="0"/>
              <a:t>Polen</a:t>
            </a:r>
            <a:endParaRPr lang="sv-FI" u="sng" dirty="0"/>
          </a:p>
        </p:txBody>
      </p:sp>
      <p:pic>
        <p:nvPicPr>
          <p:cNvPr id="4" name="Bildobjekt 3" descr="tysklandforemars193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4375" y="3356992"/>
            <a:ext cx="4619625" cy="3335369"/>
          </a:xfrm>
          <a:prstGeom prst="rect">
            <a:avLst/>
          </a:prstGeom>
        </p:spPr>
      </p:pic>
      <p:pic>
        <p:nvPicPr>
          <p:cNvPr id="5" name="Picture 2" descr="C:\Users\Christian\Desktop\012-Tschechei-anschluss-einmarsch-1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049390" cy="3034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/>
          <a:lstStyle/>
          <a:p>
            <a:r>
              <a:rPr lang="sv-FI" dirty="0" smtClean="0"/>
              <a:t>Molotov – </a:t>
            </a:r>
            <a:r>
              <a:rPr lang="sv-FI" dirty="0" err="1" smtClean="0"/>
              <a:t>ribbentropp-pakten</a:t>
            </a:r>
            <a:endParaRPr lang="sv-FI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2592288"/>
          </a:xfrm>
        </p:spPr>
        <p:txBody>
          <a:bodyPr>
            <a:normAutofit lnSpcReduction="10000"/>
          </a:bodyPr>
          <a:lstStyle/>
          <a:p>
            <a:r>
              <a:rPr lang="sv-FI" u="sng" dirty="0" smtClean="0"/>
              <a:t>Icke-angreppspakt</a:t>
            </a:r>
            <a:r>
              <a:rPr lang="sv-FI" dirty="0" smtClean="0"/>
              <a:t> mellan Tyskland och Sovjetunionen i </a:t>
            </a:r>
            <a:r>
              <a:rPr lang="sv-FI" u="sng" dirty="0" smtClean="0"/>
              <a:t>augusti år 1939</a:t>
            </a:r>
          </a:p>
          <a:p>
            <a:endParaRPr lang="sv-FI" dirty="0" smtClean="0"/>
          </a:p>
          <a:p>
            <a:r>
              <a:rPr lang="sv-FI" dirty="0" smtClean="0"/>
              <a:t>Till pakten hörde också ett </a:t>
            </a:r>
            <a:r>
              <a:rPr lang="sv-FI" u="sng" dirty="0" smtClean="0"/>
              <a:t>hemligt avtal</a:t>
            </a:r>
            <a:r>
              <a:rPr lang="sv-FI" dirty="0" smtClean="0"/>
              <a:t>:</a:t>
            </a:r>
          </a:p>
          <a:p>
            <a:pPr lvl="1"/>
            <a:r>
              <a:rPr lang="sv-FI" dirty="0" smtClean="0"/>
              <a:t>Tyskland fick </a:t>
            </a:r>
            <a:r>
              <a:rPr lang="sv-FI" u="sng" dirty="0" smtClean="0"/>
              <a:t>västra Polen</a:t>
            </a:r>
          </a:p>
          <a:p>
            <a:pPr lvl="1"/>
            <a:r>
              <a:rPr lang="sv-FI" dirty="0" smtClean="0"/>
              <a:t>Sovjetunionen fick </a:t>
            </a:r>
            <a:r>
              <a:rPr lang="sv-FI" u="sng" dirty="0" smtClean="0"/>
              <a:t>Finland</a:t>
            </a:r>
            <a:r>
              <a:rPr lang="sv-FI" dirty="0" smtClean="0"/>
              <a:t>, de </a:t>
            </a:r>
            <a:r>
              <a:rPr lang="sv-FI" u="sng" dirty="0" smtClean="0"/>
              <a:t>baltiska länderna</a:t>
            </a:r>
            <a:r>
              <a:rPr lang="sv-FI" dirty="0" smtClean="0"/>
              <a:t> och </a:t>
            </a:r>
            <a:r>
              <a:rPr lang="sv-FI" u="sng" dirty="0" smtClean="0"/>
              <a:t>Polens östra delar</a:t>
            </a:r>
          </a:p>
          <a:p>
            <a:endParaRPr lang="sv-FI" dirty="0" smtClean="0"/>
          </a:p>
          <a:p>
            <a:endParaRPr lang="sv-FI" dirty="0"/>
          </a:p>
        </p:txBody>
      </p:sp>
      <p:pic>
        <p:nvPicPr>
          <p:cNvPr id="4" name="Bildobjekt 3" descr="image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3566160"/>
            <a:ext cx="4189095" cy="329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Uppg. </a:t>
            </a:r>
            <a:endParaRPr lang="sv-FI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v-FI" dirty="0" smtClean="0"/>
              <a:t>Läs s. 36-38</a:t>
            </a:r>
          </a:p>
          <a:p>
            <a:endParaRPr lang="sv-FI" dirty="0" smtClean="0"/>
          </a:p>
          <a:p>
            <a:r>
              <a:rPr lang="sv-FI" dirty="0" smtClean="0"/>
              <a:t>Gör uppg. 1, 2 &amp; 3 på s. 41</a:t>
            </a:r>
            <a:endParaRPr lang="sv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Kriget börjar</a:t>
            </a:r>
            <a:endParaRPr lang="sv-FI" dirty="0"/>
          </a:p>
        </p:txBody>
      </p:sp>
      <p:pic>
        <p:nvPicPr>
          <p:cNvPr id="4" name="Platshållare för innehåll 3" descr="start-of-world-war-ii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47871" y="1600200"/>
            <a:ext cx="548625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sv-FI" dirty="0" smtClean="0"/>
              <a:t>1.9.1939: Tyskland anföll Polen i ett </a:t>
            </a:r>
            <a:r>
              <a:rPr lang="sv-FI" i="1" u="sng" dirty="0" smtClean="0"/>
              <a:t>blixtkrig</a:t>
            </a:r>
            <a:endParaRPr lang="sv-FI" dirty="0" smtClean="0"/>
          </a:p>
          <a:p>
            <a:endParaRPr lang="sv-FI" i="1" u="sng" dirty="0" smtClean="0"/>
          </a:p>
          <a:p>
            <a:r>
              <a:rPr lang="sv-FI" dirty="0" smtClean="0"/>
              <a:t>-&gt; Storbritannien och Frankrike förklarade krig mot Tyskland</a:t>
            </a:r>
          </a:p>
          <a:p>
            <a:endParaRPr lang="sv-FI" dirty="0" smtClean="0"/>
          </a:p>
          <a:p>
            <a:r>
              <a:rPr lang="sv-FI" dirty="0" smtClean="0"/>
              <a:t>Sovjetunionen invaderade </a:t>
            </a:r>
            <a:r>
              <a:rPr lang="sv-FI" u="sng" dirty="0" smtClean="0"/>
              <a:t>Polens östra delar</a:t>
            </a:r>
            <a:r>
              <a:rPr lang="sv-FI" dirty="0" smtClean="0"/>
              <a:t> samt </a:t>
            </a:r>
            <a:r>
              <a:rPr lang="sv-FI" u="sng" dirty="0" smtClean="0"/>
              <a:t>de baltiska staterna</a:t>
            </a:r>
            <a:r>
              <a:rPr lang="sv-FI" dirty="0" smtClean="0"/>
              <a:t> enligt överenskommelsen med Tyskland</a:t>
            </a:r>
          </a:p>
          <a:p>
            <a:pPr lvl="1"/>
            <a:r>
              <a:rPr lang="sv-FI" u="sng" dirty="0" smtClean="0"/>
              <a:t>Vinterkriget</a:t>
            </a:r>
            <a:r>
              <a:rPr lang="sv-FI" dirty="0" smtClean="0"/>
              <a:t> mot Finland</a:t>
            </a:r>
          </a:p>
          <a:p>
            <a:pPr lvl="1"/>
            <a:endParaRPr lang="sv-FI" dirty="0" smtClean="0"/>
          </a:p>
          <a:p>
            <a:r>
              <a:rPr lang="sv-FI" dirty="0" smtClean="0"/>
              <a:t>Tyskland erövrade Danmark, Norge, Nederländerna och  stora delar av Frankrike år 1940.</a:t>
            </a:r>
            <a:endParaRPr lang="sv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”Undret vid </a:t>
            </a:r>
            <a:r>
              <a:rPr lang="sv-FI" dirty="0" err="1" smtClean="0"/>
              <a:t>dunkerque</a:t>
            </a:r>
            <a:r>
              <a:rPr lang="sv-FI" dirty="0" smtClean="0"/>
              <a:t>” </a:t>
            </a:r>
            <a:endParaRPr lang="sv-FI" dirty="0"/>
          </a:p>
        </p:txBody>
      </p:sp>
      <p:pic>
        <p:nvPicPr>
          <p:cNvPr id="4" name="Platshållare för innehåll 3" descr="5B8B95D3F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988840"/>
            <a:ext cx="7223760" cy="4081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rspråk">
  <a:themeElements>
    <a:clrScheme name="Burspråk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urspråk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urspråk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220</TotalTime>
  <Words>392</Words>
  <Application>Microsoft Office PowerPoint</Application>
  <PresentationFormat>Näytössä katseltava diaesitys (4:3)</PresentationFormat>
  <Paragraphs>76</Paragraphs>
  <Slides>27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28" baseType="lpstr">
      <vt:lpstr>Burspråk</vt:lpstr>
      <vt:lpstr>Andra världskriget</vt:lpstr>
      <vt:lpstr>Vägen till andra världskriget</vt:lpstr>
      <vt:lpstr>Tyskland förbereder krig</vt:lpstr>
      <vt:lpstr>PowerPoint-esitys</vt:lpstr>
      <vt:lpstr>Molotov – ribbentropp-pakten</vt:lpstr>
      <vt:lpstr>Uppg. </vt:lpstr>
      <vt:lpstr>Kriget börjar</vt:lpstr>
      <vt:lpstr>PowerPoint-esitys</vt:lpstr>
      <vt:lpstr>”Undret vid dunkerque” </vt:lpstr>
      <vt:lpstr>Europa står i lågor</vt:lpstr>
      <vt:lpstr>Uppg.</vt:lpstr>
      <vt:lpstr>Operation barbarossa – ”det stora fosterländska kriget”</vt:lpstr>
      <vt:lpstr>PowerPoint-esitys</vt:lpstr>
      <vt:lpstr>Stillahavskriget</vt:lpstr>
      <vt:lpstr>PowerPoint-esitys</vt:lpstr>
      <vt:lpstr>Uppg.</vt:lpstr>
      <vt:lpstr>De allierade segrar</vt:lpstr>
      <vt:lpstr>Viktiga vändpunkter i kriget</vt:lpstr>
      <vt:lpstr>PowerPoint-esitys</vt:lpstr>
      <vt:lpstr>PowerPoint-esitys</vt:lpstr>
      <vt:lpstr>PowerPoint-esitys</vt:lpstr>
      <vt:lpstr>Operation overlord – Landstigningen i Normandie</vt:lpstr>
      <vt:lpstr>PowerPoint-esitys</vt:lpstr>
      <vt:lpstr>PowerPoint-esitys</vt:lpstr>
      <vt:lpstr>PowerPoint-esitys</vt:lpstr>
      <vt:lpstr>PowerPoint-esitys</vt:lpstr>
      <vt:lpstr>Japans kapitulation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Andra världskriget</dc:title>
  <dc:creator>Christian</dc:creator>
  <cp:lastModifiedBy>Nylund Christian</cp:lastModifiedBy>
  <cp:revision>26</cp:revision>
  <dcterms:created xsi:type="dcterms:W3CDTF">2014-12-09T19:32:55Z</dcterms:created>
  <dcterms:modified xsi:type="dcterms:W3CDTF">2015-01-27T11:49:55Z</dcterms:modified>
</cp:coreProperties>
</file>