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393" r:id="rId3"/>
    <p:sldId id="399" r:id="rId4"/>
    <p:sldId id="400" r:id="rId5"/>
    <p:sldId id="359" r:id="rId6"/>
    <p:sldId id="401" r:id="rId7"/>
    <p:sldId id="394" r:id="rId8"/>
    <p:sldId id="360" r:id="rId9"/>
    <p:sldId id="361" r:id="rId10"/>
    <p:sldId id="402" r:id="rId11"/>
    <p:sldId id="395" r:id="rId12"/>
    <p:sldId id="362" r:id="rId13"/>
    <p:sldId id="363" r:id="rId14"/>
    <p:sldId id="403" r:id="rId15"/>
    <p:sldId id="396" r:id="rId16"/>
    <p:sldId id="364" r:id="rId17"/>
    <p:sldId id="365" r:id="rId18"/>
    <p:sldId id="404" r:id="rId19"/>
    <p:sldId id="397" r:id="rId20"/>
    <p:sldId id="366" r:id="rId21"/>
    <p:sldId id="367" r:id="rId22"/>
    <p:sldId id="398" r:id="rId23"/>
    <p:sldId id="368" r:id="rId2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2E64"/>
    <a:srgbClr val="6744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imatainen Päivi" userId="3947198b-35d4-497f-9fd5-ef37cc800e28" providerId="ADAL" clId="{97A2C2F7-DE64-46FA-B48A-41C4C5EABBCE}"/>
    <pc:docChg chg="modSld">
      <pc:chgData name="Liimatainen Päivi" userId="3947198b-35d4-497f-9fd5-ef37cc800e28" providerId="ADAL" clId="{97A2C2F7-DE64-46FA-B48A-41C4C5EABBCE}" dt="2021-08-16T17:58:58.102" v="0" actId="6549"/>
      <pc:docMkLst>
        <pc:docMk/>
      </pc:docMkLst>
      <pc:sldChg chg="modSp mod">
        <pc:chgData name="Liimatainen Päivi" userId="3947198b-35d4-497f-9fd5-ef37cc800e28" providerId="ADAL" clId="{97A2C2F7-DE64-46FA-B48A-41C4C5EABBCE}" dt="2021-08-16T17:58:58.102" v="0" actId="6549"/>
        <pc:sldMkLst>
          <pc:docMk/>
          <pc:sldMk cId="1089859193" sldId="400"/>
        </pc:sldMkLst>
        <pc:spChg chg="mod">
          <ac:chgData name="Liimatainen Päivi" userId="3947198b-35d4-497f-9fd5-ef37cc800e28" providerId="ADAL" clId="{97A2C2F7-DE64-46FA-B48A-41C4C5EABBCE}" dt="2021-08-16T17:58:58.102" v="0" actId="6549"/>
          <ac:spMkLst>
            <pc:docMk/>
            <pc:sldMk cId="1089859193" sldId="400"/>
            <ac:spMk id="4" creationId="{006D90F1-C098-4B30-AE3A-1525A78BF16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7BA6EB-3E49-4374-BFFD-7DD707C2A3BC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74A1E9-0CAE-471C-B5B2-20764D2341F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4434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Google Shape;1077;ReportMixedSlide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8" name="Google Shape;1078;ReportMixedSlide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" name="Google Shape;1185;ReportDataTable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6" name="Google Shape;1186;ReportDataTable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1" name="Google Shape;1091;ReportDataTable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2" name="Google Shape;1092;ReportDataTable_1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" name="Google Shape;1098;ReportMixedSlide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9" name="Google Shape;1099;ReportMixedSlide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Google Shape;1114;ReportDataTable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5" name="Google Shape;1115;ReportDataTable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Google Shape;1121;ReportMixedSlide_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2" name="Google Shape;1122;ReportMixedSlide_1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" name="Google Shape;1137;ReportDataTable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8" name="Google Shape;1138;ReportDataTable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4" name="Google Shape;1144;ReportMixedSlide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5" name="Google Shape;1145;ReportMixedSlide_1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Google Shape;1160;ReportDataTable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1" name="Google Shape;1161;ReportDataTable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" name="Google Shape;1167;ReportMixedSlide_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8" name="Google Shape;1168;ReportMixedSlide_1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A767E9-CCF5-43D2-8462-FBB72F7F6C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5C55866-C0A8-4523-8E8B-DD3A25DEE0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400CB9-6764-4783-AF85-864483A1C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A91B-4CF4-4FAF-B4E7-09CBAF7B9C0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35828F-7A29-44A1-95D3-929FB01C9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0522090-87B1-4155-BC17-FD969A86F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1D55-4E6B-487F-ABD8-786F577BA0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551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3FF206-7749-4417-933E-658A37892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7DA8F49-8F34-4C74-A13E-1BBD36F0C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F9244B-10B2-4C43-93AA-97D7E4580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A91B-4CF4-4FAF-B4E7-09CBAF7B9C0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48509CF-EB78-4FA3-B750-4F57218D1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74421C-2995-471B-BC72-598AE72CE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1D55-4E6B-487F-ABD8-786F577BA0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381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6798258-7058-460D-821B-87D1C1A0B4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8E1BA1F-346E-492A-AD83-C16BD9737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7C0F6D1-71E8-4845-99F3-0FA413C88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A91B-4CF4-4FAF-B4E7-09CBAF7B9C0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257FBD9-245C-4530-8DF2-3CC5EC842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5FEC8C-8309-4538-B7DE-B297D4314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1D55-4E6B-487F-ABD8-786F577BA0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7237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727785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CBA4F4-73A6-4D80-A986-A4FEF577C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C0C429-0E85-4B61-A3C9-639AB6DD4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8E802C3-DD92-4E5A-B3AE-CD11086BC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A91B-4CF4-4FAF-B4E7-09CBAF7B9C0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A56A358-6362-4AD9-9B28-EAC3FF0BE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15B7C4B-123B-47A5-B06D-FE25B094C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1D55-4E6B-487F-ABD8-786F577BA0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6921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C5148E-CC7A-499B-A822-4905450CF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0E7E57A-9107-4AE3-B4E7-4E32E23A0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C55CB8-7A81-4C43-ACBD-5EEA0E1CE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A91B-4CF4-4FAF-B4E7-09CBAF7B9C0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DA07441-E235-429A-A566-AD5E53C0B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5C9E2E-2363-4329-AB81-C4F35FF76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1D55-4E6B-487F-ABD8-786F577BA0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6868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9036C0-81A4-4468-91BA-F416B4041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204A38-A2E0-440E-B461-C5AF67B8C4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219B311-B81D-4D85-BEB8-D1B6CF5C65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E156846-C3DF-41F0-99FB-756F75D6D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A91B-4CF4-4FAF-B4E7-09CBAF7B9C0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5DF7A71-D42D-4D58-A9E5-3AB5CFA2A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45AAC70-2B5A-4AD7-97EA-2C6C819DA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1D55-4E6B-487F-ABD8-786F577BA0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5305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ADFD31-3A45-41DA-A470-6531163DE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85621C3-0253-4F6B-95E7-821BCFF6B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ED0D1A7-29FD-494B-BBE0-E96A3AAE6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5B1C763-7539-4F53-A85C-66164A5FCD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FC20FDD-57A6-4FFB-B6B8-90E2BF12E7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1FBBD60-CAE3-4A37-BB4B-7BB40FB2F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A91B-4CF4-4FAF-B4E7-09CBAF7B9C0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48A8B58-1E07-43CF-81F6-9BFECE171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70781C0-0359-4E2A-90BF-C3CF3FFB7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1D55-4E6B-487F-ABD8-786F577BA0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6961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702DBC-7655-43A6-BC28-FF09BAC5F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710FE15-0F9D-42D0-8C95-189043E9E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A91B-4CF4-4FAF-B4E7-09CBAF7B9C0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F052796-50A4-42DB-A805-BDFE688F3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FE3E302-A894-4A79-B5A8-C537CAE01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1D55-4E6B-487F-ABD8-786F577BA0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6177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264252E-A547-4130-AE2E-3464EFF09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A91B-4CF4-4FAF-B4E7-09CBAF7B9C0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975EC25-D106-431D-AA46-E329DBEE9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0850969-DAE6-45E3-B702-9385DCC73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1D55-4E6B-487F-ABD8-786F577BA0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5070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A94565-0945-4421-8337-DF396C072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6A3A01-DA92-47D6-BD6C-EE95AEDD5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2AD6147-D2BB-463A-83F8-4E22DA76F6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33FF8CC-BF32-42E2-87F9-FBC20C3AE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A91B-4CF4-4FAF-B4E7-09CBAF7B9C0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98CA14E-50AF-439C-9793-C6A13996F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42E9033-AA1C-4932-A7BD-5A5A7B882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1D55-4E6B-487F-ABD8-786F577BA0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9168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C243EF-A2A3-473D-A91E-1C1787582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8A5F481-0A69-442B-9DD5-11B12289D2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5CF850A-F1DF-40E7-848E-92E519C1F9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73AF7B9-1CF5-41FE-8D4E-0A190A89B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A91B-4CF4-4FAF-B4E7-09CBAF7B9C0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CEC1A61-4AE7-4E87-AE46-CDF6F9368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4066F4E-ACB1-45C8-B1FF-426F37A18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01D55-4E6B-487F-ABD8-786F577BA0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2109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D5B32B8-88CC-4724-A378-9FB829338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971B021-5F03-4DFF-B242-29ECEAF60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2162617-64FB-4643-A7B6-7D88D6976B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0A91B-4CF4-4FAF-B4E7-09CBAF7B9C03}" type="datetimeFigureOut">
              <a:rPr lang="fi-FI" smtClean="0"/>
              <a:t>16.8.2021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5B79DE-4FFB-4587-8294-021A87661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8B98E12-42D4-4A8D-B2DE-3840C04BD9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01D55-4E6B-487F-ABD8-786F577BA08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921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5000">
              <a:srgbClr val="7A2E64"/>
            </a:gs>
            <a:gs pos="100000">
              <a:srgbClr val="674484"/>
            </a:gs>
            <a:gs pos="100000">
              <a:srgbClr val="0070C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45625E-7B91-461F-BCF3-8A07FEC07F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9600" b="1" dirty="0"/>
              <a:t>Etäopetus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7C48C5D-2E0C-420A-9E54-28E5E789CD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0186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1ECB6F9A-8DB8-4F4A-9E93-526DA9D004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794" y="729672"/>
            <a:ext cx="11568206" cy="5706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862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DE9706AC-E2F0-46F0-82F6-1A87A2AD7D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10" y="155171"/>
            <a:ext cx="11593484" cy="623369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9745B545-1A83-4E87-A673-64B6769C7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9303A21-1A65-4E41-899F-D9108655D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360800" cy="4852232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01496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" name="Google Shape;1117;p119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1867"/>
              <a:t>Opettaja tai ohjaaja on ollut yhteydessä oppilaaseen etäopetuksen aikana</a:t>
            </a:r>
            <a:endParaRPr sz="1867"/>
          </a:p>
        </p:txBody>
      </p:sp>
      <p:sp>
        <p:nvSpPr>
          <p:cNvPr id="1118" name="Google Shape;1118;p119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1119" name="Google Shape;1119;p119"/>
          <p:cNvGraphicFramePr/>
          <p:nvPr/>
        </p:nvGraphicFramePr>
        <p:xfrm>
          <a:off x="406400" y="1524000"/>
          <a:ext cx="11353733" cy="1645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Opettaja tai ohjaaja on ollut yhteydessä oppilaaseen etäopetuksen aikana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Liian harvoin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21.4%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Sopivasti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11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78.6%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Liian usein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0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0.0%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1124;p120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Oppilaan työmäärä etäopetuksen aikana on ollut</a:t>
            </a:r>
            <a:endParaRPr sz="2667"/>
          </a:p>
        </p:txBody>
      </p:sp>
      <p:sp>
        <p:nvSpPr>
          <p:cNvPr id="1125" name="Google Shape;1125;p12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1126" name="Google Shape;1126;p120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1127" name="Google Shape;1127;p120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1128" name="Google Shape;1128;p120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Liian vähäinen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29" name="Google Shape;1129;p1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130" name="Google Shape;1130;p120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Sopiva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31" name="Google Shape;1131;p1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132" name="Google Shape;1132;p120"/>
          <p:cNvSpPr txBox="1"/>
          <p:nvPr/>
        </p:nvSpPr>
        <p:spPr>
          <a:xfrm>
            <a:off x="381001" y="3431724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Liian suuri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33" name="Google Shape;1133;p1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3431723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134" name="Google Shape;1134;p120"/>
          <p:cNvSpPr txBox="1"/>
          <p:nvPr/>
        </p:nvSpPr>
        <p:spPr>
          <a:xfrm>
            <a:off x="381001" y="4106185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1135" name="Google Shape;1135;p1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4106185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4D58D2E3-6369-4C8A-9DA5-C7D964BDC0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163" y="724059"/>
            <a:ext cx="11397673" cy="540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9865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EC224850-523B-4DBE-B62C-C44EE6C1CF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00" y="133005"/>
            <a:ext cx="11499309" cy="646175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30B3CFA8-78D4-49F4-8323-6CA10FAFE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3A89D33-6AF8-4FCA-9ED2-FEC68980AF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2520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Google Shape;1140;p121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Oppilaan työmäärä etäopetuksen aikana on ollut</a:t>
            </a:r>
            <a:endParaRPr sz="2667"/>
          </a:p>
        </p:txBody>
      </p:sp>
      <p:sp>
        <p:nvSpPr>
          <p:cNvPr id="1141" name="Google Shape;1141;p12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1142" name="Google Shape;1142;p121"/>
          <p:cNvGraphicFramePr/>
          <p:nvPr/>
        </p:nvGraphicFramePr>
        <p:xfrm>
          <a:off x="406400" y="1524000"/>
          <a:ext cx="11353733" cy="1645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Oppilaan työmäärä etäopetuksen aikana on ollut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Liian vähäinen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0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0.0%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Sopiva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14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100.0%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Liian suuri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0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0.0%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" name="Google Shape;1147;p122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Onko koulusta saanut riittävästi tukea tehtävistä suoriutumiseen?</a:t>
            </a:r>
            <a:endParaRPr sz="2667"/>
          </a:p>
        </p:txBody>
      </p:sp>
      <p:sp>
        <p:nvSpPr>
          <p:cNvPr id="1148" name="Google Shape;1148;p12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1149" name="Google Shape;1149;p122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1150" name="Google Shape;1150;p122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1151" name="Google Shape;1151;p122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Kyllä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52" name="Google Shape;1152;p1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153" name="Google Shape;1153;p122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Ei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54" name="Google Shape;1154;p1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155" name="Google Shape;1155;p122"/>
          <p:cNvSpPr txBox="1"/>
          <p:nvPr/>
        </p:nvSpPr>
        <p:spPr>
          <a:xfrm>
            <a:off x="381001" y="3431724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En osaa sanoa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56" name="Google Shape;1156;p1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431723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157" name="Google Shape;1157;p122"/>
          <p:cNvSpPr txBox="1"/>
          <p:nvPr/>
        </p:nvSpPr>
        <p:spPr>
          <a:xfrm>
            <a:off x="381001" y="4106185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1158" name="Google Shape;1158;p12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91256" y="4106185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93C1A114-2580-4DD2-A0AC-402E162C99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894" y="655782"/>
            <a:ext cx="11666105" cy="5808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49897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5F44272D-4475-4037-B7BE-D331F21B6B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00" y="177339"/>
            <a:ext cx="11499309" cy="643959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2516DB-DADC-4BD6-BD61-A059F91C6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40C535-AEE2-42A9-A24E-9AEF4EC440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2803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A382F4-B210-46DA-80D9-36F12D4F48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B7D9E76-8D7E-4211-9302-B4FA630EF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0208E60D-55E8-46FD-BF86-A45E2E90C0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89" y="237757"/>
            <a:ext cx="11360800" cy="638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95858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3" name="Google Shape;1163;p123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Onko koulusta saanut riittävästi tukea tehtävistä suoriutumiseen?</a:t>
            </a:r>
            <a:endParaRPr sz="2667"/>
          </a:p>
        </p:txBody>
      </p:sp>
      <p:sp>
        <p:nvSpPr>
          <p:cNvPr id="1164" name="Google Shape;1164;p12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1165" name="Google Shape;1165;p123"/>
          <p:cNvGraphicFramePr/>
          <p:nvPr/>
        </p:nvGraphicFramePr>
        <p:xfrm>
          <a:off x="406400" y="1524000"/>
          <a:ext cx="11353733" cy="16457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Onko koulusta saanut riittävästi tukea tehtävistä suoriutumiseen?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Kyllä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64.3%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Ei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21.4%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En osaa sanoa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14.3%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0" name="Google Shape;1170;p124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1867"/>
              <a:t>Kuinka koulut ovat mielestäsi onnistuneet koronaan liittyvässä tiedottamisessa?</a:t>
            </a:r>
            <a:endParaRPr sz="1867"/>
          </a:p>
        </p:txBody>
      </p:sp>
      <p:sp>
        <p:nvSpPr>
          <p:cNvPr id="1171" name="Google Shape;1171;p12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1172" name="Google Shape;1172;p124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1173" name="Google Shape;1173;p124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1174" name="Google Shape;1174;p124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Hyvin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75" name="Google Shape;1175;p1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176" name="Google Shape;1176;p124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Kohtalaisesti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77" name="Google Shape;1177;p1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178" name="Google Shape;1178;p124"/>
          <p:cNvSpPr txBox="1"/>
          <p:nvPr/>
        </p:nvSpPr>
        <p:spPr>
          <a:xfrm>
            <a:off x="381001" y="3431724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Huonosti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79" name="Google Shape;1179;p1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431723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180" name="Google Shape;1180;p124"/>
          <p:cNvSpPr txBox="1"/>
          <p:nvPr/>
        </p:nvSpPr>
        <p:spPr>
          <a:xfrm>
            <a:off x="381001" y="4106185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En osaa sanoa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81" name="Google Shape;1181;p12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91256" y="4106184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182" name="Google Shape;1182;p124"/>
          <p:cNvSpPr txBox="1"/>
          <p:nvPr/>
        </p:nvSpPr>
        <p:spPr>
          <a:xfrm>
            <a:off x="381001" y="4780647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1183" name="Google Shape;1183;p12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191256" y="4780646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56B51F46-A156-4EAA-9783-2A93B4AE3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01" y="221673"/>
            <a:ext cx="11554727" cy="6170864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022D561-8C11-4A69-ACAA-4153CB3D6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2049CE4-ED97-4CE5-8E12-81169A74F8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52601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" name="Google Shape;1188;p125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1867"/>
              <a:t>Kuinka koulut ovat mielestäsi onnistuneet koronaan liittyvässä tiedottamisessa?</a:t>
            </a:r>
            <a:endParaRPr sz="1867"/>
          </a:p>
        </p:txBody>
      </p:sp>
      <p:sp>
        <p:nvSpPr>
          <p:cNvPr id="1189" name="Google Shape;1189;p1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1190" name="Google Shape;1190;p125"/>
          <p:cNvGraphicFramePr/>
          <p:nvPr/>
        </p:nvGraphicFramePr>
        <p:xfrm>
          <a:off x="406400" y="1524000"/>
          <a:ext cx="11353733" cy="20572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Kuinka koulut ovat mielestäsi onnistuneet koronaan liittyvässä tiedottamisessa?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Hyvin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26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60.5%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Kohtalaisesti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12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27.9%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Huonosti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7.0%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En osaa sanoa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4.7%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5000">
              <a:srgbClr val="7A2E64"/>
            </a:gs>
            <a:gs pos="100000">
              <a:srgbClr val="674484"/>
            </a:gs>
            <a:gs pos="100000">
              <a:srgbClr val="0070C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E92166-4885-449D-9DF7-CC48A937C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Etäopetus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749F82-82BA-4862-8E1D-883CE5325BE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Meillä</a:t>
            </a:r>
          </a:p>
          <a:p>
            <a:pPr lvl="1"/>
            <a:r>
              <a:rPr lang="fi-FI" dirty="0"/>
              <a:t>Etäopetukseen osallistui 32,6%</a:t>
            </a:r>
          </a:p>
          <a:p>
            <a:pPr lvl="1"/>
            <a:r>
              <a:rPr lang="fi-FI" dirty="0"/>
              <a:t>Ope/kko on ollut oppilaaseen sopivasti yhteydessä etäopetuksen aikana 78,6%</a:t>
            </a:r>
          </a:p>
          <a:p>
            <a:pPr lvl="1"/>
            <a:r>
              <a:rPr lang="fi-FI" dirty="0"/>
              <a:t>Oppilaan työmäärä on ollut sopiva etäopetuksen aikana 100%</a:t>
            </a:r>
          </a:p>
          <a:p>
            <a:pPr lvl="1"/>
            <a:r>
              <a:rPr lang="fi-FI" dirty="0"/>
              <a:t>Opiskeluun oppilas on saanut riittävästi tukea 64,3%</a:t>
            </a:r>
          </a:p>
          <a:p>
            <a:pPr lvl="1"/>
            <a:r>
              <a:rPr lang="fi-FI" dirty="0"/>
              <a:t>Koronaan liittyvässä tiedottamisessa koulut ovat onnistuneet hyvin 60,5%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6D1BD96-D7CC-4E0F-8605-D18211B2AE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Kaupunkitasoisesti</a:t>
            </a:r>
          </a:p>
          <a:p>
            <a:pPr lvl="1"/>
            <a:r>
              <a:rPr lang="fi-FI" dirty="0"/>
              <a:t>Etäopetukseen osallistui 61,2%</a:t>
            </a:r>
          </a:p>
          <a:p>
            <a:pPr lvl="1"/>
            <a:r>
              <a:rPr lang="fi-FI" dirty="0"/>
              <a:t>Ope/kko on ollut oppilaaseen sopivasti yhteydessä etäopetuksen aikana 84,6%</a:t>
            </a:r>
          </a:p>
          <a:p>
            <a:pPr lvl="1"/>
            <a:r>
              <a:rPr lang="fi-FI" dirty="0"/>
              <a:t>Oppilaan työmäärä on ollut sopiva etäopetuksen aikana 77,9%</a:t>
            </a:r>
          </a:p>
          <a:p>
            <a:pPr lvl="1"/>
            <a:r>
              <a:rPr lang="fi-FI" dirty="0"/>
              <a:t>Opiskeluun oppilas on saanut riittävästi tukea 67,3%</a:t>
            </a:r>
          </a:p>
          <a:p>
            <a:pPr lvl="1"/>
            <a:r>
              <a:rPr lang="fi-FI" dirty="0"/>
              <a:t>Koronaan liittyvässä tiedottamisessa koulut ovat onnistuneet hyvin 67,9%</a:t>
            </a:r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5748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5000">
              <a:srgbClr val="7A2E64"/>
            </a:gs>
            <a:gs pos="100000">
              <a:srgbClr val="674484"/>
            </a:gs>
            <a:gs pos="100000">
              <a:srgbClr val="0070C0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A9E1FF-72FC-4DB5-BDE4-8F5A94AFF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Miten voisimme kehittää etäopetuksessa seuraavia asioita?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86CF59-F969-4562-9A6C-1E5A6AEE565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Yhteydenpito oppilaaseen koulupäivän aikana ja sen jälkeen</a:t>
            </a:r>
          </a:p>
          <a:p>
            <a:r>
              <a:rPr lang="fi-FI" dirty="0"/>
              <a:t>Sopivan työmäärän tasapaino eri aineita opettavien opettajien yhteistyönä</a:t>
            </a:r>
          </a:p>
          <a:p>
            <a:r>
              <a:rPr lang="fi-FI" dirty="0"/>
              <a:t>Oppimisen tuki: kko-tuki, tukiopetus, erityisopetus etänä</a:t>
            </a:r>
          </a:p>
          <a:p>
            <a:r>
              <a:rPr lang="fi-FI" dirty="0"/>
              <a:t>Tiedottaminen kotiin, talon </a:t>
            </a:r>
            <a:r>
              <a:rPr lang="fi-FI" dirty="0" err="1"/>
              <a:t>sisälla</a:t>
            </a:r>
            <a:r>
              <a:rPr lang="fi-FI" dirty="0"/>
              <a:t> eri opettajien välillä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06D90F1-C098-4B30-AE3A-1525A78BF16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9859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" name="Google Shape;1080;p116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Onko lapsesi ollut lukuvuonna 2020-2021 etäopetuksessa koronan vuoksi?</a:t>
            </a:r>
            <a:endParaRPr sz="2667"/>
          </a:p>
        </p:txBody>
      </p:sp>
      <p:sp>
        <p:nvSpPr>
          <p:cNvPr id="1081" name="Google Shape;1081;p11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1082" name="Google Shape;1082;p116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1083" name="Google Shape;1083;p116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1084" name="Google Shape;1084;p116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Kyllä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085" name="Google Shape;1085;p1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086" name="Google Shape;1086;p116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Ei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087" name="Google Shape;1087;p1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088" name="Google Shape;1088;p116"/>
          <p:cNvSpPr txBox="1"/>
          <p:nvPr/>
        </p:nvSpPr>
        <p:spPr>
          <a:xfrm>
            <a:off x="381001" y="3431724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1089" name="Google Shape;1089;p1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431724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D6527AE4-64E0-469A-8E2B-FC824AF667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786" y="655608"/>
            <a:ext cx="11813214" cy="573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120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03D23BD3-0E44-4E6C-8F43-990B66395A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600" y="155171"/>
            <a:ext cx="11477141" cy="646176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3ED74BC-A1E6-4870-9E1C-0741EE56C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386DD64-22FA-4FEB-B480-2450B2B1F7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1470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Google Shape;1094;p117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2667"/>
              <a:t>Onko lapsesi ollut lukuvuonna 2020-2021 etäopetuksessa koronan vuoksi?</a:t>
            </a:r>
            <a:endParaRPr sz="2667"/>
          </a:p>
        </p:txBody>
      </p:sp>
      <p:sp>
        <p:nvSpPr>
          <p:cNvPr id="1095" name="Google Shape;1095;p11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graphicFrame>
        <p:nvGraphicFramePr>
          <p:cNvPr id="1096" name="Google Shape;1096;p117"/>
          <p:cNvGraphicFramePr/>
          <p:nvPr/>
        </p:nvGraphicFramePr>
        <p:xfrm>
          <a:off x="406400" y="1524000"/>
          <a:ext cx="11353733" cy="123432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51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Onko lapsesi ollut lukuvuonna 2020-2021 etäopetuksessa koronan vuoksi?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Vastaukset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 b="1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%</a:t>
                      </a:r>
                      <a:endParaRPr sz="1100" b="1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Kyllä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14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32.6%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6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Ei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29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67.4%</a:t>
                      </a:r>
                      <a:endParaRPr sz="1100">
                        <a:latin typeface="Open Sans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121900" marR="121900" marT="121900" marB="121900">
                    <a:lnL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FFFFF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DAE2E5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9FA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Google Shape;1101;p118"/>
          <p:cNvSpPr txBox="1">
            <a:spLocks noGrp="1"/>
          </p:cNvSpPr>
          <p:nvPr>
            <p:ph type="title"/>
          </p:nvPr>
        </p:nvSpPr>
        <p:spPr>
          <a:xfrm>
            <a:off x="415600" y="35206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r>
              <a:rPr lang="en" sz="1867"/>
              <a:t>Opettaja tai ohjaaja on ollut yhteydessä oppilaaseen etäopetuksen aikana</a:t>
            </a:r>
            <a:endParaRPr sz="1867"/>
          </a:p>
        </p:txBody>
      </p:sp>
      <p:sp>
        <p:nvSpPr>
          <p:cNvPr id="1102" name="Google Shape;1102;p1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sz="4267"/>
              <a:t> </a:t>
            </a:r>
            <a:endParaRPr sz="4267"/>
          </a:p>
        </p:txBody>
      </p:sp>
      <p:sp>
        <p:nvSpPr>
          <p:cNvPr id="1103" name="Google Shape;1103;p118"/>
          <p:cNvSpPr txBox="1"/>
          <p:nvPr/>
        </p:nvSpPr>
        <p:spPr>
          <a:xfrm>
            <a:off x="381001" y="1524001"/>
            <a:ext cx="28104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1104" name="Google Shape;1104;p118"/>
          <p:cNvSpPr txBox="1"/>
          <p:nvPr/>
        </p:nvSpPr>
        <p:spPr>
          <a:xfrm>
            <a:off x="3191257" y="1524001"/>
            <a:ext cx="8430800" cy="3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sp>
        <p:nvSpPr>
          <p:cNvPr id="1105" name="Google Shape;1105;p118"/>
          <p:cNvSpPr txBox="1"/>
          <p:nvPr/>
        </p:nvSpPr>
        <p:spPr>
          <a:xfrm>
            <a:off x="381001" y="2082801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Liian harvoin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06" name="Google Shape;1106;p1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1256" y="2082800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107" name="Google Shape;1107;p118"/>
          <p:cNvSpPr txBox="1"/>
          <p:nvPr/>
        </p:nvSpPr>
        <p:spPr>
          <a:xfrm>
            <a:off x="381001" y="2757263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Sopivasti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08" name="Google Shape;1108;p1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91256" y="2757262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109" name="Google Shape;1109;p118"/>
          <p:cNvSpPr txBox="1"/>
          <p:nvPr/>
        </p:nvSpPr>
        <p:spPr>
          <a:xfrm>
            <a:off x="381001" y="3431724"/>
            <a:ext cx="2810400" cy="67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en" sz="1333">
                <a:latin typeface="Open Sans"/>
                <a:ea typeface="Open Sans"/>
                <a:cs typeface="Open Sans"/>
                <a:sym typeface="Open Sans"/>
              </a:rPr>
              <a:t> Liian usein </a:t>
            </a:r>
            <a:endParaRPr sz="1333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10" name="Google Shape;1110;p1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91256" y="3431723"/>
            <a:ext cx="8430768" cy="674461"/>
          </a:xfrm>
          <a:prstGeom prst="rect">
            <a:avLst/>
          </a:prstGeom>
          <a:noFill/>
          <a:ln>
            <a:noFill/>
          </a:ln>
        </p:spPr>
      </p:pic>
      <p:sp>
        <p:nvSpPr>
          <p:cNvPr id="1111" name="Google Shape;1111;p118"/>
          <p:cNvSpPr txBox="1"/>
          <p:nvPr/>
        </p:nvSpPr>
        <p:spPr>
          <a:xfrm>
            <a:off x="381001" y="4106185"/>
            <a:ext cx="2810400" cy="4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/>
              <a:t> </a:t>
            </a:r>
            <a:endParaRPr sz="2400"/>
          </a:p>
        </p:txBody>
      </p:sp>
      <p:pic>
        <p:nvPicPr>
          <p:cNvPr id="1112" name="Google Shape;1112;p1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91256" y="4106185"/>
            <a:ext cx="8430768" cy="449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391</Words>
  <Application>Microsoft Office PowerPoint</Application>
  <PresentationFormat>Laajakuva</PresentationFormat>
  <Paragraphs>132</Paragraphs>
  <Slides>23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Open Sans</vt:lpstr>
      <vt:lpstr>Office-teema</vt:lpstr>
      <vt:lpstr>Etäopetus</vt:lpstr>
      <vt:lpstr>PowerPoint-esitys</vt:lpstr>
      <vt:lpstr>Etäopetus</vt:lpstr>
      <vt:lpstr>Miten voisimme kehittää etäopetuksessa seuraavia asioita?</vt:lpstr>
      <vt:lpstr>Onko lapsesi ollut lukuvuonna 2020-2021 etäopetuksessa koronan vuoksi?</vt:lpstr>
      <vt:lpstr>PowerPoint-esitys</vt:lpstr>
      <vt:lpstr>PowerPoint-esitys</vt:lpstr>
      <vt:lpstr>Onko lapsesi ollut lukuvuonna 2020-2021 etäopetuksessa koronan vuoksi?</vt:lpstr>
      <vt:lpstr>Opettaja tai ohjaaja on ollut yhteydessä oppilaaseen etäopetuksen aikana</vt:lpstr>
      <vt:lpstr>PowerPoint-esitys</vt:lpstr>
      <vt:lpstr>PowerPoint-esitys</vt:lpstr>
      <vt:lpstr>Opettaja tai ohjaaja on ollut yhteydessä oppilaaseen etäopetuksen aikana</vt:lpstr>
      <vt:lpstr>Oppilaan työmäärä etäopetuksen aikana on ollut</vt:lpstr>
      <vt:lpstr>PowerPoint-esitys</vt:lpstr>
      <vt:lpstr>PowerPoint-esitys</vt:lpstr>
      <vt:lpstr>Oppilaan työmäärä etäopetuksen aikana on ollut</vt:lpstr>
      <vt:lpstr>Onko koulusta saanut riittävästi tukea tehtävistä suoriutumiseen?</vt:lpstr>
      <vt:lpstr>PowerPoint-esitys</vt:lpstr>
      <vt:lpstr>PowerPoint-esitys</vt:lpstr>
      <vt:lpstr>Onko koulusta saanut riittävästi tukea tehtävistä suoriutumiseen?</vt:lpstr>
      <vt:lpstr>Kuinka koulut ovat mielestäsi onnistuneet koronaan liittyvässä tiedottamisessa?</vt:lpstr>
      <vt:lpstr>PowerPoint-esitys</vt:lpstr>
      <vt:lpstr>Kuinka koulut ovat mielestäsi onnistuneet koronaan liittyvässä tiedottamisessa?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Liimatainen Päivi</dc:creator>
  <cp:lastModifiedBy>Liimatainen Päivi</cp:lastModifiedBy>
  <cp:revision>4</cp:revision>
  <dcterms:created xsi:type="dcterms:W3CDTF">2021-07-30T19:46:18Z</dcterms:created>
  <dcterms:modified xsi:type="dcterms:W3CDTF">2021-08-16T17:59:06Z</dcterms:modified>
</cp:coreProperties>
</file>