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04" r:id="rId3"/>
    <p:sldId id="403" r:id="rId4"/>
    <p:sldId id="305" r:id="rId5"/>
    <p:sldId id="407" r:id="rId6"/>
    <p:sldId id="408" r:id="rId7"/>
    <p:sldId id="405" r:id="rId8"/>
    <p:sldId id="406" r:id="rId9"/>
    <p:sldId id="374" r:id="rId10"/>
    <p:sldId id="306" r:id="rId11"/>
    <p:sldId id="375" r:id="rId12"/>
    <p:sldId id="307" r:id="rId13"/>
    <p:sldId id="308" r:id="rId14"/>
    <p:sldId id="409" r:id="rId15"/>
    <p:sldId id="410" r:id="rId16"/>
    <p:sldId id="411" r:id="rId17"/>
    <p:sldId id="376" r:id="rId18"/>
    <p:sldId id="377" r:id="rId1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imatainen Päivi" userId="3947198b-35d4-497f-9fd5-ef37cc800e28" providerId="ADAL" clId="{E80E7614-AF36-46D1-9F38-2BA3C6903041}"/>
    <pc:docChg chg="custSel delSld modSld">
      <pc:chgData name="Liimatainen Päivi" userId="3947198b-35d4-497f-9fd5-ef37cc800e28" providerId="ADAL" clId="{E80E7614-AF36-46D1-9F38-2BA3C6903041}" dt="2021-08-16T18:01:49.236" v="7" actId="47"/>
      <pc:docMkLst>
        <pc:docMk/>
      </pc:docMkLst>
      <pc:sldChg chg="del">
        <pc:chgData name="Liimatainen Päivi" userId="3947198b-35d4-497f-9fd5-ef37cc800e28" providerId="ADAL" clId="{E80E7614-AF36-46D1-9F38-2BA3C6903041}" dt="2021-08-16T18:01:49.236" v="7" actId="47"/>
        <pc:sldMkLst>
          <pc:docMk/>
          <pc:sldMk cId="0" sldId="309"/>
        </pc:sldMkLst>
      </pc:sldChg>
      <pc:sldChg chg="modSp mod">
        <pc:chgData name="Liimatainen Päivi" userId="3947198b-35d4-497f-9fd5-ef37cc800e28" providerId="ADAL" clId="{E80E7614-AF36-46D1-9F38-2BA3C6903041}" dt="2021-08-16T18:01:31.646" v="6" actId="27636"/>
        <pc:sldMkLst>
          <pc:docMk/>
          <pc:sldMk cId="3804039864" sldId="404"/>
        </pc:sldMkLst>
        <pc:spChg chg="mod">
          <ac:chgData name="Liimatainen Päivi" userId="3947198b-35d4-497f-9fd5-ef37cc800e28" providerId="ADAL" clId="{E80E7614-AF36-46D1-9F38-2BA3C6903041}" dt="2021-08-16T18:01:31.643" v="5" actId="27636"/>
          <ac:spMkLst>
            <pc:docMk/>
            <pc:sldMk cId="3804039864" sldId="404"/>
            <ac:spMk id="3" creationId="{DFB70C1D-34E0-48A5-96FC-625B28E860A5}"/>
          </ac:spMkLst>
        </pc:spChg>
        <pc:spChg chg="mod">
          <ac:chgData name="Liimatainen Päivi" userId="3947198b-35d4-497f-9fd5-ef37cc800e28" providerId="ADAL" clId="{E80E7614-AF36-46D1-9F38-2BA3C6903041}" dt="2021-08-16T18:01:31.646" v="6" actId="27636"/>
          <ac:spMkLst>
            <pc:docMk/>
            <pc:sldMk cId="3804039864" sldId="404"/>
            <ac:spMk id="4" creationId="{A65375CC-86B2-4307-AAAC-56422A230E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9C6B2-76C8-449F-B19E-F473A700379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02CEE-5E9C-4263-949B-204C45449C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3326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ReportMixedSlide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ReportMixedSlide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ReportMixedSlide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2" name="Google Shape;552;ReportMixedSlide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ReportDataTable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ReportDataTable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ReportDataTable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9" name="Google Shape;579;ReportDataTable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6A77B3-4205-445D-BF81-0C6C34744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089F3A-DAEA-4863-A242-197E71D98E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0CF596-7DC5-46D6-935D-6D9D31D14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B1DC18-65D8-4A9E-9C4D-0CA9BD43B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904F2F-FD53-4002-9EB6-120E1EC37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360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D2F403-F868-4861-A0F2-CAFA8D373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FF22A77-01DF-48A0-A513-E7D3C9A17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531F1E-50B8-4EFE-968B-69031D959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1DA579-6282-4750-ACD9-27B7D38D7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04B08F-4DAD-4121-AC0F-107CBA0A4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437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D0B254A-12BA-4363-9B98-C33184CC9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3B49B82-FB57-4FF2-95E5-61925CCE0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D119EB-CF99-4106-B030-0FDA782F6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405D44-9D09-4EA9-88AE-AA14602AD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D8C576-9684-4BE3-AD4A-65FD286CD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287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7759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9E359F-5BA8-4C46-9EA0-DA3972A8F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278BAE-DA37-4B0D-8F11-C13D7E824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F4EB38-CE9E-42E2-A7AC-A1D4663E8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1DB6AA-A167-41D2-91F4-42ED6D22F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52A9C2A-53C1-43D5-A40D-9B3831823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53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E5A9E1-455C-4880-99C1-C32C8ECA5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E2EFC5A-98C8-4513-87FE-A7CD45120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479019-B0D4-4047-A22B-E153F1949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EE9A15-0F57-47ED-B8C5-E180A7F33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479D24-CDE2-4E14-B7A3-B63512AD3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3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82A9F7-ED78-4ADD-9E29-7BEB32E18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936326-2AEB-45EF-924F-451E109C1B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5C35E26-AF1C-453A-A0E7-2D1D7E98D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67B573-17E0-4738-9A23-D8D9E1C45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F6FC32D-58BF-45CE-BF5C-D565C6E95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17538A5-7866-4C7A-A2C4-5B43765B5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693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D79386-E02A-42C1-BF52-A9946716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D085CD-3E9D-4BB0-9E63-9D82F0785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AB7EF57-0D4E-459B-BDCE-AB3DDA979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23BDE95-A1FE-4EA0-AE30-1B34B37AF6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435F9AF-03F8-43B3-85DA-3CFD4E7F48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ADDEDB6-CC5F-48C0-BE5C-523B3342C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A094CCC-731C-4D38-8317-3590C3D62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656E0E2-8ACB-49F3-95E6-63AF387B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805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19FAF7-FC67-4CB3-A393-BFD5AF393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F4DAF75-9B45-47C0-9B9E-F5BC3D00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ED1F029-30E3-4C58-87B5-D05A3939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7585A83-8FFA-4C8A-B493-B52C7A4E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720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5F9D1CA-23E1-42B5-9B17-C11083560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8B9B973-27F8-4E3C-A6CD-971A50466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8CC47C4-E3A2-4158-8460-C8B687FF0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30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F430CD-33E1-441E-BAD6-442643E1F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DF1980-4466-4B4D-AC15-4FABA76CE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67D60DB-F290-4FCF-9840-84CD82D4E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B91DE5-54DB-4262-9F54-95D43B2A0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E74AAD-6189-43C7-8C6C-135AEFC5A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452BD9-B406-4DC7-96BC-944567C0E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265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33820B-57E7-4A0C-B5BE-9F3691653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39C20B5-89E1-450E-92BD-2E741001F8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02C55A7-5F0B-4FE3-BFD4-1039B7FAE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E566CB-61BF-41D4-8358-C58AB3C6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B8B75B1-AB7A-44BE-84D1-03B9D3B94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F9B893-C7E1-41CC-8A03-DDDB19414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938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4CD372F-DBD0-4D8F-B686-BC2F55017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B63E196-9023-44B5-9713-7FA56BBFA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3C50CE-051B-4B7A-8384-666EA5D30B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9F65F-D7A5-459B-90CE-8ECD46BA9D9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642B1B-4B13-4CD8-8547-F6AB1144C6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DCA7E7-7709-4643-9787-6A501623D6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27302-AC62-49AF-B9EE-2ADCF19EEF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34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rgbClr val="00B0F0"/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E12F3F-543D-456C-82EC-A151CBE00A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9600" dirty="0"/>
              <a:t>Hyvinvointi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92768C-E798-42E0-AACD-C5B3E3355A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fi-FI" dirty="0"/>
              <a:t>               Työyhteisön työhyvinvointi ja hyvinvointioppiminen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	 Oppilaiden hyvinvointi ja hyvinvointioppiminen</a:t>
            </a:r>
          </a:p>
        </p:txBody>
      </p:sp>
      <p:sp>
        <p:nvSpPr>
          <p:cNvPr id="5" name="Sydän 4">
            <a:extLst>
              <a:ext uri="{FF2B5EF4-FFF2-40B4-BE49-F238E27FC236}">
                <a16:creationId xmlns:a16="http://schemas.microsoft.com/office/drawing/2014/main" id="{E8DD7A89-3A9B-49CB-B95E-BD77ABE6F999}"/>
              </a:ext>
            </a:extLst>
          </p:cNvPr>
          <p:cNvSpPr/>
          <p:nvPr/>
        </p:nvSpPr>
        <p:spPr>
          <a:xfrm>
            <a:off x="1869893" y="3659999"/>
            <a:ext cx="575353" cy="418672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ydän 5">
            <a:extLst>
              <a:ext uri="{FF2B5EF4-FFF2-40B4-BE49-F238E27FC236}">
                <a16:creationId xmlns:a16="http://schemas.microsoft.com/office/drawing/2014/main" id="{47431053-FB24-4636-B7C2-FDCB77A148C4}"/>
              </a:ext>
            </a:extLst>
          </p:cNvPr>
          <p:cNvSpPr/>
          <p:nvPr/>
        </p:nvSpPr>
        <p:spPr>
          <a:xfrm>
            <a:off x="1869893" y="4497427"/>
            <a:ext cx="575353" cy="418672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2112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63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Valitse kolme (3) asiaa, joita pidät tärkeimpänä oppilaan hyvinvoinnin kannalta.</a:t>
            </a:r>
            <a:endParaRPr sz="1867"/>
          </a:p>
        </p:txBody>
      </p:sp>
      <p:sp>
        <p:nvSpPr>
          <p:cNvPr id="555" name="Google Shape;555;p6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556" name="Google Shape;556;p63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557" name="Google Shape;557;p63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558" name="Google Shape;558;p63"/>
          <p:cNvSpPr txBox="1"/>
          <p:nvPr/>
        </p:nvSpPr>
        <p:spPr>
          <a:xfrm>
            <a:off x="-247805" y="2030552"/>
            <a:ext cx="3538328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 dirty="0">
                <a:latin typeface="Open Sans"/>
                <a:ea typeface="Open Sans"/>
                <a:cs typeface="Open Sans"/>
                <a:sym typeface="Open Sans"/>
              </a:rPr>
              <a:t> Oppilaan koulupäivät ovat kohtuullisen pituiset ja järkevästi rytmitetyt </a:t>
            </a:r>
            <a:endParaRPr sz="1333"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59" name="Google Shape;559;p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1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60" name="Google Shape;560;p63"/>
          <p:cNvSpPr txBox="1"/>
          <p:nvPr/>
        </p:nvSpPr>
        <p:spPr>
          <a:xfrm>
            <a:off x="-99122" y="2622371"/>
            <a:ext cx="3290523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 dirty="0">
                <a:latin typeface="Open Sans"/>
                <a:ea typeface="Open Sans"/>
                <a:cs typeface="Open Sans"/>
                <a:sym typeface="Open Sans"/>
              </a:rPr>
              <a:t> Pienille oppilaille tarjotaan laadukasta iltapäivätoimintaa (Jälkkäri ja Vertti) </a:t>
            </a:r>
            <a:endParaRPr sz="1333"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61" name="Google Shape;561;p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622370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62" name="Google Shape;562;p63"/>
          <p:cNvSpPr txBox="1"/>
          <p:nvPr/>
        </p:nvSpPr>
        <p:spPr>
          <a:xfrm>
            <a:off x="1" y="3212135"/>
            <a:ext cx="3191401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 dirty="0">
                <a:latin typeface="Open Sans"/>
                <a:ea typeface="Open Sans"/>
                <a:cs typeface="Open Sans"/>
                <a:sym typeface="Open Sans"/>
              </a:rPr>
              <a:t> Koulussa on tarjolla maksutonta harrastustoimintaa </a:t>
            </a:r>
            <a:endParaRPr sz="1333"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63" name="Google Shape;563;p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3161940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64" name="Google Shape;564;p63"/>
          <p:cNvSpPr txBox="1"/>
          <p:nvPr/>
        </p:nvSpPr>
        <p:spPr>
          <a:xfrm>
            <a:off x="-99122" y="3701509"/>
            <a:ext cx="3290523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 dirty="0">
                <a:latin typeface="Open Sans"/>
                <a:ea typeface="Open Sans"/>
                <a:cs typeface="Open Sans"/>
                <a:sym typeface="Open Sans"/>
              </a:rPr>
              <a:t> Oppilaalla on turvallinen olo koulussa </a:t>
            </a:r>
            <a:endParaRPr sz="1333"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65" name="Google Shape;565;p6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701509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66" name="Google Shape;566;p63"/>
          <p:cNvSpPr txBox="1"/>
          <p:nvPr/>
        </p:nvSpPr>
        <p:spPr>
          <a:xfrm>
            <a:off x="-99122" y="4241077"/>
            <a:ext cx="3290523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 dirty="0">
                <a:latin typeface="Open Sans"/>
                <a:ea typeface="Open Sans"/>
                <a:cs typeface="Open Sans"/>
                <a:sym typeface="Open Sans"/>
              </a:rPr>
              <a:t> Koulun toiminta aktivoi ja kannustaa liikkumiseen </a:t>
            </a:r>
            <a:endParaRPr sz="1333"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67" name="Google Shape;567;p6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241077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68" name="Google Shape;568;p63"/>
          <p:cNvSpPr txBox="1"/>
          <p:nvPr/>
        </p:nvSpPr>
        <p:spPr>
          <a:xfrm>
            <a:off x="381001" y="4780647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569" name="Google Shape;569;p6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91256" y="4780646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34E65768-C3E4-43E8-B3A5-99CB8E0287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593" y="1163198"/>
            <a:ext cx="10546815" cy="453160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A1AE524-C1B5-46C9-AE30-34682AF9E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309967"/>
            <a:ext cx="11360800" cy="1016004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92EDB3-CCF8-42CD-B12C-3C81833195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0297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64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Valitse kolme (3) asiaa, joita pidät tärkeimpänä oppilaan hyvinvoinnin kannalta.</a:t>
            </a:r>
            <a:endParaRPr sz="1867"/>
          </a:p>
        </p:txBody>
      </p:sp>
      <p:sp>
        <p:nvSpPr>
          <p:cNvPr id="575" name="Google Shape;575;p6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576" name="Google Shape;576;p64"/>
          <p:cNvGraphicFramePr/>
          <p:nvPr/>
        </p:nvGraphicFramePr>
        <p:xfrm>
          <a:off x="406400" y="1524000"/>
          <a:ext cx="11353733" cy="493728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Valitse kolme (3) asiaa, joita pidät tärkeimpänä oppilaan hyvinvoinnin kannalta.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Muu, mikä?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Oppilailla on koulussa kavereita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74.4%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Kiusaamiseen puututaan välittömästi ja johdonmukaisesti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28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65.1%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Kouluruoka on laadukasta ja monipuolista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Koulussa on turvallisia aikuisia, joille oppilaat voivat puhua asioistaan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27.9%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Oppilas kokee koulutyön mielekkääksi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30.2%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Kouluterveydenhoitaja on oppilaan tavoitettavissa päivittäin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4.7%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Koulupsykologi ja -kuraattori ovat tarvittaessa tavoitettavissa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16.3%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Oppilaan koulupäivät ovat kohtuullisen pituiset ja järkevästi rytmitetyt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23.3%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Pienille oppilaille tarjotaan laadukasta iltapäivätoimintaa (Jälkkäri ja Vertti)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Koulussa on tarjolla maksutonta harrastustoimintaa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65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Valitse kolme (3) asiaa, joita pidät tärkeimpänä oppilaan hyvinvoinnin kannalta.</a:t>
            </a:r>
            <a:endParaRPr sz="1867"/>
          </a:p>
        </p:txBody>
      </p:sp>
      <p:sp>
        <p:nvSpPr>
          <p:cNvPr id="582" name="Google Shape;582;p6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583" name="Google Shape;583;p65"/>
          <p:cNvGraphicFramePr/>
          <p:nvPr/>
        </p:nvGraphicFramePr>
        <p:xfrm>
          <a:off x="406400" y="1524000"/>
          <a:ext cx="11353733" cy="12343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Valitse kolme (3) asiaa, joita pidät tärkeimpänä oppilaan hyvinvoinnin kannalta.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Oppilaalla on turvallinen olo koulussa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17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39.5%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Koulun toiminta aktivoi ja kannustaa liikkumiseen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14.0%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5AAE8560-9362-434E-8ACD-E8C3CE9BF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5520"/>
            <a:ext cx="12192000" cy="504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799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897E26B-47A0-4B5D-8691-1DFAB3383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09" y="0"/>
            <a:ext cx="116287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547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A677EF7D-24FF-4E95-89F9-403175AD72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4251"/>
            <a:ext cx="12192000" cy="5789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310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BF039913-594F-468A-8ECD-B3288C74F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282" y="524220"/>
            <a:ext cx="10517436" cy="580956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19B4068-DD1F-4831-83B4-148AAADFD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06" y="185980"/>
            <a:ext cx="11518095" cy="1139989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8269DBD-8D61-4431-A161-C98423347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981" y="1325969"/>
            <a:ext cx="11590420" cy="5346049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2576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09053B3F-DC09-4588-8E0C-E403F8E0D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0" y="316013"/>
            <a:ext cx="11360800" cy="62965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3D142A2-382A-4DCE-8AE0-12E958882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7484B0-A357-4BB4-BC64-38186D281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5148303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095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rgbClr val="00B0F0"/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EF6572-A575-4B03-8F50-294B4B36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000" b="1" dirty="0"/>
              <a:t>Mitä asioita meidän kannattaa kehittää?</a:t>
            </a:r>
            <a:br>
              <a:rPr lang="fi-FI" sz="4000" b="1" dirty="0"/>
            </a:br>
            <a:r>
              <a:rPr lang="fi-FI" sz="4000" b="1" dirty="0"/>
              <a:t>Miten voimme vahvistaa hyvinvointioppimista lapsilla ja aikuisilla</a:t>
            </a:r>
            <a:r>
              <a:rPr lang="fi-FI" dirty="0"/>
              <a:t>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B70C1D-34E0-48A5-96FC-625B28E860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OPPILAAT nostivat esiin:</a:t>
            </a:r>
          </a:p>
          <a:p>
            <a:pPr marL="0" indent="0">
              <a:buNone/>
            </a:pPr>
            <a:r>
              <a:rPr lang="fi-FI" dirty="0"/>
              <a:t>	- koulussa on kavereita ja 	turvallinen olo</a:t>
            </a:r>
          </a:p>
          <a:p>
            <a:pPr marL="0" indent="0">
              <a:buNone/>
            </a:pPr>
            <a:r>
              <a:rPr lang="fi-FI" dirty="0"/>
              <a:t>	- kiusaamiseen puututaan</a:t>
            </a:r>
          </a:p>
          <a:p>
            <a:pPr marL="0" indent="0">
              <a:buNone/>
            </a:pPr>
            <a:r>
              <a:rPr lang="fi-FI" dirty="0"/>
              <a:t>	- kouluruokailu on päivän 	kiva hetki: hyvää ruokaa ja 	seuraa-&gt;hyvinvointitunti?</a:t>
            </a:r>
          </a:p>
          <a:p>
            <a:pPr marL="0" indent="0">
              <a:buNone/>
            </a:pPr>
            <a:r>
              <a:rPr lang="fi-FI" dirty="0"/>
              <a:t>	- toiminnallisuutta ja 	liikkumista jokaiseen 	koulupäivään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65375CC-86B2-4307-AAAC-56422A230E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HENKILÖKUNTA nosti esiin:</a:t>
            </a:r>
          </a:p>
          <a:p>
            <a:pPr lvl="1">
              <a:buFontTx/>
              <a:buChar char="-"/>
            </a:pPr>
            <a:r>
              <a:rPr lang="fi-FI" dirty="0" err="1"/>
              <a:t>HyvinvointOPSin</a:t>
            </a:r>
            <a:r>
              <a:rPr lang="fi-FI" dirty="0"/>
              <a:t> tuntemusta on tarpeen lisätä; yhteisesti jaetaan ideoita ja tehdään oppimista yhdessä</a:t>
            </a:r>
          </a:p>
          <a:p>
            <a:pPr lvl="1">
              <a:buFontTx/>
              <a:buChar char="-"/>
            </a:pPr>
            <a:r>
              <a:rPr lang="fi-FI" dirty="0"/>
              <a:t>Jokainen huolehtii siitä, että tulee tauolle henkilökunnan taukotilaan vähintään kerran päivässä</a:t>
            </a:r>
          </a:p>
          <a:p>
            <a:pPr lvl="1">
              <a:buFontTx/>
              <a:buChar char="-"/>
            </a:pPr>
            <a:r>
              <a:rPr lang="fi-FI" dirty="0" err="1"/>
              <a:t>Tyhy</a:t>
            </a:r>
            <a:r>
              <a:rPr lang="fi-FI" dirty="0"/>
              <a:t>-osuus palavereissa ja kokouksissa</a:t>
            </a:r>
          </a:p>
          <a:p>
            <a:pPr lvl="1">
              <a:buFontTx/>
              <a:buChar char="-"/>
            </a:pPr>
            <a:r>
              <a:rPr lang="fi-FI" dirty="0"/>
              <a:t>Pidetään hyvästä </a:t>
            </a:r>
            <a:r>
              <a:rPr lang="fi-FI" dirty="0" err="1"/>
              <a:t>tyhy</a:t>
            </a:r>
            <a:r>
              <a:rPr lang="fi-FI" dirty="0"/>
              <a:t>-meiningistä huolta jokainen omalta osaltamme.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4039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7F81DF2-282A-4785-8510-9616075F2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89" y="239101"/>
            <a:ext cx="11111392" cy="62397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70B75DC-D912-4C6C-9631-73EA8A52A8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542CC81-CAB3-4430-A221-3CCA96268F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669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62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Valitse kolme (3) asiaa, joita pidät tärkeimpänä oppilaan hyvinvoinnin kannalta.</a:t>
            </a:r>
            <a:endParaRPr sz="1867"/>
          </a:p>
        </p:txBody>
      </p:sp>
      <p:sp>
        <p:nvSpPr>
          <p:cNvPr id="531" name="Google Shape;531;p6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532" name="Google Shape;532;p62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533" name="Google Shape;533;p62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534" name="Google Shape;534;p62"/>
          <p:cNvSpPr txBox="1"/>
          <p:nvPr/>
        </p:nvSpPr>
        <p:spPr>
          <a:xfrm>
            <a:off x="381001" y="2082801"/>
            <a:ext cx="2810400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Muu, mikä?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35" name="Google Shape;535;p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1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36" name="Google Shape;536;p62"/>
          <p:cNvSpPr txBox="1"/>
          <p:nvPr/>
        </p:nvSpPr>
        <p:spPr>
          <a:xfrm>
            <a:off x="381001" y="2622371"/>
            <a:ext cx="2810400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Oppilailla on koulussa kavereita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37" name="Google Shape;537;p6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622370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38" name="Google Shape;538;p62"/>
          <p:cNvSpPr txBox="1"/>
          <p:nvPr/>
        </p:nvSpPr>
        <p:spPr>
          <a:xfrm>
            <a:off x="381001" y="3161940"/>
            <a:ext cx="2810400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Kiusaamiseen puututaan välittömästi ja johdonmukaisesti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39" name="Google Shape;539;p6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161940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40" name="Google Shape;540;p62"/>
          <p:cNvSpPr txBox="1"/>
          <p:nvPr/>
        </p:nvSpPr>
        <p:spPr>
          <a:xfrm>
            <a:off x="381001" y="3701509"/>
            <a:ext cx="2810400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Kouluruoka on laadukasta ja monipuolista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41" name="Google Shape;541;p6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3701509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42" name="Google Shape;542;p62"/>
          <p:cNvSpPr txBox="1"/>
          <p:nvPr/>
        </p:nvSpPr>
        <p:spPr>
          <a:xfrm>
            <a:off x="381001" y="4241077"/>
            <a:ext cx="2810400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 Koulussa on turvallisia aikuisia, joille oppilaat voivat puhua asioistaan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43" name="Google Shape;543;p6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91256" y="4241077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44" name="Google Shape;544;p62"/>
          <p:cNvSpPr txBox="1"/>
          <p:nvPr/>
        </p:nvSpPr>
        <p:spPr>
          <a:xfrm>
            <a:off x="381001" y="4780647"/>
            <a:ext cx="2810400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Oppilas kokee koulutyön mielekkääksi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45" name="Google Shape;545;p6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191256" y="4780646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46" name="Google Shape;546;p62"/>
          <p:cNvSpPr txBox="1"/>
          <p:nvPr/>
        </p:nvSpPr>
        <p:spPr>
          <a:xfrm>
            <a:off x="381001" y="5320216"/>
            <a:ext cx="2810400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Kouluterveydenhoitaja on oppilaan tavoitettavissa päivittäin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47" name="Google Shape;547;p6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191256" y="5320216"/>
            <a:ext cx="8430768" cy="539569"/>
          </a:xfrm>
          <a:prstGeom prst="rect">
            <a:avLst/>
          </a:prstGeom>
          <a:noFill/>
          <a:ln>
            <a:noFill/>
          </a:ln>
        </p:spPr>
      </p:pic>
      <p:sp>
        <p:nvSpPr>
          <p:cNvPr id="548" name="Google Shape;548;p62"/>
          <p:cNvSpPr txBox="1"/>
          <p:nvPr/>
        </p:nvSpPr>
        <p:spPr>
          <a:xfrm>
            <a:off x="381001" y="5859785"/>
            <a:ext cx="2810400" cy="5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Koulupsykologi ja -kuraattori ovat tarvittaessa tavoitettavissa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49" name="Google Shape;549;p62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191256" y="5859785"/>
            <a:ext cx="8430768" cy="539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569;p6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191256" y="6406549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2E7F56F2-BCBD-4261-8EDF-8B6BEDF37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28" y="0"/>
            <a:ext cx="12015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292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AC9E5542-01DD-4DA8-90FB-34FD3DB04C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8292"/>
            <a:ext cx="12192000" cy="540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616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AB181D92-607F-4010-8DC1-BE56C567AA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14" y="0"/>
            <a:ext cx="11756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450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9D6F0AE1-FC86-4E07-AB73-3141D0FF2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8439"/>
            <a:ext cx="12192000" cy="612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828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D3189F49-B507-4FF8-A820-5FDDF8C494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04" y="414051"/>
            <a:ext cx="10576193" cy="60298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6CF909-6016-4B76-A09F-2D5670EA6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340963"/>
            <a:ext cx="11360800" cy="1016004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F33C66E-A983-4545-BE33-B04BFB4F5E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6110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418</Words>
  <Application>Microsoft Office PowerPoint</Application>
  <PresentationFormat>Laajakuva</PresentationFormat>
  <Paragraphs>86</Paragraphs>
  <Slides>18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Office-teema</vt:lpstr>
      <vt:lpstr>Hyvinvointi </vt:lpstr>
      <vt:lpstr>Mitä asioita meidän kannattaa kehittää? Miten voimme vahvistaa hyvinvointioppimista lapsilla ja aikuisilla?</vt:lpstr>
      <vt:lpstr>PowerPoint-esitys</vt:lpstr>
      <vt:lpstr>Valitse kolme (3) asiaa, joita pidät tärkeimpänä oppilaan hyvinvoinnin kannalta.</vt:lpstr>
      <vt:lpstr>PowerPoint-esitys</vt:lpstr>
      <vt:lpstr>PowerPoint-esitys</vt:lpstr>
      <vt:lpstr>PowerPoint-esitys</vt:lpstr>
      <vt:lpstr>PowerPoint-esitys</vt:lpstr>
      <vt:lpstr>PowerPoint-esitys</vt:lpstr>
      <vt:lpstr>Valitse kolme (3) asiaa, joita pidät tärkeimpänä oppilaan hyvinvoinnin kannalta.</vt:lpstr>
      <vt:lpstr>PowerPoint-esitys</vt:lpstr>
      <vt:lpstr>Valitse kolme (3) asiaa, joita pidät tärkeimpänä oppilaan hyvinvoinnin kannalta.</vt:lpstr>
      <vt:lpstr>Valitse kolme (3) asiaa, joita pidät tärkeimpänä oppilaan hyvinvoinnin kannalta.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Hyvinvointi </dc:title>
  <dc:creator>Liimatainen Päivi</dc:creator>
  <cp:lastModifiedBy>Liimatainen Päivi</cp:lastModifiedBy>
  <cp:revision>3</cp:revision>
  <dcterms:created xsi:type="dcterms:W3CDTF">2021-07-29T11:28:42Z</dcterms:created>
  <dcterms:modified xsi:type="dcterms:W3CDTF">2021-08-16T18:01:58Z</dcterms:modified>
</cp:coreProperties>
</file>