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80" r:id="rId3"/>
    <p:sldId id="386" r:id="rId4"/>
    <p:sldId id="387" r:id="rId5"/>
    <p:sldId id="388" r:id="rId6"/>
    <p:sldId id="389" r:id="rId7"/>
    <p:sldId id="390" r:id="rId8"/>
    <p:sldId id="320" r:id="rId9"/>
    <p:sldId id="381" r:id="rId10"/>
    <p:sldId id="321" r:id="rId11"/>
    <p:sldId id="391" r:id="rId12"/>
    <p:sldId id="322" r:id="rId13"/>
    <p:sldId id="382" r:id="rId14"/>
    <p:sldId id="323" r:id="rId15"/>
    <p:sldId id="392" r:id="rId16"/>
    <p:sldId id="324" r:id="rId17"/>
    <p:sldId id="383" r:id="rId18"/>
    <p:sldId id="325" r:id="rId19"/>
    <p:sldId id="393" r:id="rId20"/>
    <p:sldId id="328" r:id="rId21"/>
    <p:sldId id="384" r:id="rId22"/>
    <p:sldId id="329" r:id="rId23"/>
    <p:sldId id="394" r:id="rId24"/>
    <p:sldId id="330" r:id="rId25"/>
    <p:sldId id="385" r:id="rId26"/>
    <p:sldId id="331" r:id="rId2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imatainen Päivi" userId="3947198b-35d4-497f-9fd5-ef37cc800e28" providerId="ADAL" clId="{1BCF6185-FD46-4E5D-B6E5-5C2A78B8DA89}"/>
    <pc:docChg chg="delSld modSld">
      <pc:chgData name="Liimatainen Päivi" userId="3947198b-35d4-497f-9fd5-ef37cc800e28" providerId="ADAL" clId="{1BCF6185-FD46-4E5D-B6E5-5C2A78B8DA89}" dt="2021-08-16T18:04:28.022" v="3" actId="47"/>
      <pc:docMkLst>
        <pc:docMk/>
      </pc:docMkLst>
      <pc:sldChg chg="del">
        <pc:chgData name="Liimatainen Päivi" userId="3947198b-35d4-497f-9fd5-ef37cc800e28" providerId="ADAL" clId="{1BCF6185-FD46-4E5D-B6E5-5C2A78B8DA89}" dt="2021-08-16T18:04:16.928" v="2" actId="47"/>
        <pc:sldMkLst>
          <pc:docMk/>
          <pc:sldMk cId="0" sldId="326"/>
        </pc:sldMkLst>
      </pc:sldChg>
      <pc:sldChg chg="del">
        <pc:chgData name="Liimatainen Päivi" userId="3947198b-35d4-497f-9fd5-ef37cc800e28" providerId="ADAL" clId="{1BCF6185-FD46-4E5D-B6E5-5C2A78B8DA89}" dt="2021-08-16T18:04:28.022" v="3" actId="47"/>
        <pc:sldMkLst>
          <pc:docMk/>
          <pc:sldMk cId="0" sldId="327"/>
        </pc:sldMkLst>
      </pc:sldChg>
      <pc:sldChg chg="modSp mod">
        <pc:chgData name="Liimatainen Päivi" userId="3947198b-35d4-497f-9fd5-ef37cc800e28" providerId="ADAL" clId="{1BCF6185-FD46-4E5D-B6E5-5C2A78B8DA89}" dt="2021-08-16T18:03:52.911" v="1" actId="6549"/>
        <pc:sldMkLst>
          <pc:docMk/>
          <pc:sldMk cId="283679525" sldId="389"/>
        </pc:sldMkLst>
        <pc:spChg chg="mod">
          <ac:chgData name="Liimatainen Päivi" userId="3947198b-35d4-497f-9fd5-ef37cc800e28" providerId="ADAL" clId="{1BCF6185-FD46-4E5D-B6E5-5C2A78B8DA89}" dt="2021-08-16T18:03:48.212" v="0" actId="6549"/>
          <ac:spMkLst>
            <pc:docMk/>
            <pc:sldMk cId="283679525" sldId="389"/>
            <ac:spMk id="3" creationId="{B2B41658-1DF1-4826-9074-43FA41AA21A7}"/>
          </ac:spMkLst>
        </pc:spChg>
        <pc:spChg chg="mod">
          <ac:chgData name="Liimatainen Päivi" userId="3947198b-35d4-497f-9fd5-ef37cc800e28" providerId="ADAL" clId="{1BCF6185-FD46-4E5D-B6E5-5C2A78B8DA89}" dt="2021-08-16T18:03:52.911" v="1" actId="6549"/>
          <ac:spMkLst>
            <pc:docMk/>
            <pc:sldMk cId="283679525" sldId="389"/>
            <ac:spMk id="4" creationId="{10D62BBD-74E0-4363-9AEF-054A5266F7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49D1F-B6C7-4B6F-A294-8D2A6A6495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2A63E-FBAD-4F56-AE90-65417CA101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70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ReportMixedSlide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5" name="Google Shape;685;ReportMixedSlide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ReportDataTable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9" name="Google Shape;809;ReportDataTable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ReportDataTable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ReportDataTable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ReportMixedSlide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ReportMixedSlide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ReportDataTable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ReportDataTable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ReportMixedSlide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1" name="Google Shape;731;ReportMixedSlide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ReportDataTable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9" name="Google Shape;749;ReportDataTable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ReportMixedSlide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ReportMixedSlide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ReportDataTable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ReportDataTable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ReportMixedSlide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ReportMixedSlide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F90A0A-7F40-4B8A-B52E-158E8E56D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577E9CD-AD2B-4558-ACAC-C8E10305E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396634-00D2-4E11-A20F-DC6FAE4E2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C867C9-EE9C-4148-9CB0-594F14D1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BB9A93-B23D-43D5-A8CB-ECDE35C0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19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77B9DA-C3AE-4000-8067-9D4B6CED6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F134C6-15FA-45B6-9B38-D420DE5F0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40C46B-BE87-4300-90AD-B051958F2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5C3BD1-5E67-4B3B-BAD9-273DB29A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B94136-C76C-4CAF-A834-B76E9540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252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7C1CB5C-2273-4D50-A5C9-C5FEABB9C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16D879-711C-4CAC-B337-FE2150C05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9F6D5D-FACA-43D1-9CC6-7F3638E6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3FCF00-62D5-4A0D-BA3F-19D2F2B26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1D62FB-1CE1-49E6-A2BD-1C61E3F8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132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1B6929-6C91-4263-B0DE-8C8E884A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5042AB-5BF0-418D-8F18-E6259E14F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96096C-A007-44BC-B360-BE09E813F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80DF31-024A-45F5-BEEF-A55A77646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A1D8ED-4B30-49BD-9B3C-98281CC8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6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585861-DA88-40FC-8590-49544B68A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0019C4-7F4B-435F-B7E3-E1522FC2C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7E8D45-A4C8-4FE2-B060-EFACD4A0A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3609F9-4219-42DE-81C6-D37F95459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E9CE53-C6D9-4747-AF6E-EB9B8221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2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BCA58-A260-4DE0-84FC-7A49E06ED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9B4D4E-19D2-4346-87DC-158C313E5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ADDA9F-2731-4050-9755-F41E793FD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4439E3-6CA8-4497-8B30-473DEB236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5543F7-3FE9-4FC7-B41B-FF9EBC6F6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761CAF-6697-407E-B457-B6300E01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874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03814E-0E62-480E-8B5B-89275C6FC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59AE55-A5A3-4390-840B-D8910A04E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D6BAEFE-70B2-4BEC-985B-D46300943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7AE92F7-3E29-4520-9E66-34F7F61C3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C26080-D7AF-4327-804A-FC106F918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00880CE-7007-4C9B-B36C-67753458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EE182B1-B173-468D-8E22-CB6865E2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B8C84E6-37AD-4173-9882-6D65849A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87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328D32-05CD-4F96-986A-E3317E148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BAB0389-C95F-4F7D-A17E-D71D9A5D0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6C91644-4484-4BA3-BB91-176BAAFB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D85D461-C608-4058-9804-A33E14B2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35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D4680A3-EFBF-4A14-8839-2411FB96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14FEC80-7226-485C-B8DF-1419DCEF5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B8A976-3373-4214-89F0-87EE3986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03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6CD43B-5A65-4673-B080-4013916A3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501AC0-EA66-451B-AA94-9426173F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AAA05E3-600A-4A76-9E7F-57E4EFF1E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E64F410-79D2-41CE-9F40-033F982A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3B0A2FC-76A2-423C-8E21-84415CA0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2F5F1D2-7694-4F14-B5A3-A310E5635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04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AF7A10-0D83-467E-AFCA-D89F221FF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1130F0C-20F5-449D-9005-9303374FE0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CA07514-1229-4F51-8B71-CD5ACCFED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8109CB-B8B7-401A-AFA3-3B624D8B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7CBD18-EBC3-415B-85FB-EA684C55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B99DB0-1258-49A2-8829-6A802DD6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20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AE2B97F-2116-4344-8C1D-70872D1B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DEA6BF-0488-4AA9-BA16-227716DBF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28A1BD-B05E-404B-9D72-CA4DFBDFF8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CE128-3C6C-462B-935B-A5EB62EFC31B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DA0288-7AA7-4087-8FDB-4223E334B9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C1AF92-9E7B-4547-B3C5-75AFE2005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6C3C5-064F-43C2-8549-86FF13D469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1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81FB72-54A2-4223-86DC-6B50A40AD9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Kiusaaminen ja yksinäisyys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7190AF-E474-4539-9E54-9F98602BEB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817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78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lastasi kiusattu koulussa tänä lukuvuonna?</a:t>
            </a:r>
            <a:endParaRPr sz="2667"/>
          </a:p>
        </p:txBody>
      </p:sp>
      <p:sp>
        <p:nvSpPr>
          <p:cNvPr id="704" name="Google Shape;704;p7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705" name="Google Shape;705;p78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lastasi kiusattu koulussa tänä lukuvuonna?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58.1%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25.6%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F690E41-E842-4919-85D2-CE41A1EC7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5053"/>
            <a:ext cx="12192000" cy="630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70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79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kiusannut toista oppilasta tänä lukuvuonna?</a:t>
            </a:r>
            <a:endParaRPr sz="2667"/>
          </a:p>
        </p:txBody>
      </p:sp>
      <p:sp>
        <p:nvSpPr>
          <p:cNvPr id="711" name="Google Shape;711;p7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712" name="Google Shape;712;p79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13" name="Google Shape;713;p79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14" name="Google Shape;714;p79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15" name="Google Shape;715;p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16" name="Google Shape;716;p79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17" name="Google Shape;717;p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18" name="Google Shape;718;p79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19" name="Google Shape;719;p7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20" name="Google Shape;720;p79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721" name="Google Shape;721;p7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49D80528-0624-42E2-92A3-D713162CB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68" y="320300"/>
            <a:ext cx="11323651" cy="58041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869FBF2-4F86-4941-A632-8FBEEE000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D46BF0-7CA3-47EE-8D79-41EE87446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915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80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kiusannut toista oppilasta tänä lukuvuonna?</a:t>
            </a:r>
            <a:endParaRPr sz="2667"/>
          </a:p>
        </p:txBody>
      </p:sp>
      <p:sp>
        <p:nvSpPr>
          <p:cNvPr id="727" name="Google Shape;727;p8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728" name="Google Shape;728;p80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lapsesi kiusannut toista oppilasta tänä lukuvuonna?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28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65.1%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23.3%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250DD5BD-346D-428F-83E1-58C269122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049"/>
            <a:ext cx="12192000" cy="5805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968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81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koulussa esiintyneeseen kiusaamiseen puututtu?</a:t>
            </a:r>
            <a:endParaRPr sz="2667"/>
          </a:p>
        </p:txBody>
      </p:sp>
      <p:sp>
        <p:nvSpPr>
          <p:cNvPr id="734" name="Google Shape;734;p8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735" name="Google Shape;735;p81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36" name="Google Shape;736;p81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37" name="Google Shape;737;p81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ole havainnut kiusaamista lapseni koulussa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38" name="Google Shape;738;p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39" name="Google Shape;739;p81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ja kiusaaminen on loppunut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40" name="Google Shape;740;p8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41" name="Google Shape;741;p81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Kyllä, mutta kiusaaminen jatkuu edelleen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42" name="Google Shape;742;p8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43" name="Google Shape;743;p81"/>
          <p:cNvSpPr txBox="1"/>
          <p:nvPr/>
        </p:nvSpPr>
        <p:spPr>
          <a:xfrm>
            <a:off x="381001" y="4106185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Kiusaamiseen ei ole puututtu ja se jatkuu edelleen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44" name="Google Shape;744;p8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4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45" name="Google Shape;745;p81"/>
          <p:cNvSpPr txBox="1"/>
          <p:nvPr/>
        </p:nvSpPr>
        <p:spPr>
          <a:xfrm>
            <a:off x="381001" y="4780647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746" name="Google Shape;746;p8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91256" y="4780646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FB073548-B528-47FB-9C0C-441E8B242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8" y="97733"/>
            <a:ext cx="11360800" cy="638661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45315BD-F94A-4454-BF48-1C85EEFB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02D0EE-E3F3-48AA-8CF4-A35910F7B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599" y="1536633"/>
            <a:ext cx="11606212" cy="455520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279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82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koulussa esiintyneeseen kiusaamiseen puututtu?</a:t>
            </a:r>
            <a:endParaRPr sz="2667"/>
          </a:p>
        </p:txBody>
      </p:sp>
      <p:sp>
        <p:nvSpPr>
          <p:cNvPr id="752" name="Google Shape;752;p8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753" name="Google Shape;753;p82"/>
          <p:cNvGraphicFramePr/>
          <p:nvPr/>
        </p:nvGraphicFramePr>
        <p:xfrm>
          <a:off x="406400" y="1524000"/>
          <a:ext cx="11353733" cy="20572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lapsesi koulussa esiintyneeseen kiusaamiseen puututtu?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ole havainnut kiusaamista lapseni koulussa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38.1%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 ja kiusaaminen on loppunut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35.7%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Kyllä, mutta kiusaaminen jatkuu edelleen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8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19.0%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Kiusaamiseen ei ole puututtu ja se jatkuu edelleen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ADF9C7B8-0075-4F9A-BC9E-B1C99EADAE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3346"/>
            <a:ext cx="12192000" cy="4831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7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109F5-6816-4D87-8799-F39D3E89C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AAD427C-1FDC-489F-843C-ED5B1EED6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90BD2AA-6FA4-4540-B2A4-1D564DE10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9" y="304671"/>
            <a:ext cx="11360800" cy="6248657"/>
          </a:xfrm>
          <a:prstGeom prst="rect">
            <a:avLst/>
          </a:prstGeom>
        </p:spPr>
      </p:pic>
      <p:sp>
        <p:nvSpPr>
          <p:cNvPr id="5" name="Suorakulmio 4">
            <a:extLst>
              <a:ext uri="{FF2B5EF4-FFF2-40B4-BE49-F238E27FC236}">
                <a16:creationId xmlns:a16="http://schemas.microsoft.com/office/drawing/2014/main" id="{8F9482C6-2E39-4202-9C21-5E7C51F2F4A6}"/>
              </a:ext>
            </a:extLst>
          </p:cNvPr>
          <p:cNvSpPr/>
          <p:nvPr/>
        </p:nvSpPr>
        <p:spPr>
          <a:xfrm>
            <a:off x="3295651" y="2438400"/>
            <a:ext cx="5486400" cy="9906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986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85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4267"/>
              <a:t>Onko lapsesi koulussa yksinäinen?</a:t>
            </a:r>
            <a:endParaRPr sz="4267"/>
          </a:p>
        </p:txBody>
      </p:sp>
      <p:sp>
        <p:nvSpPr>
          <p:cNvPr id="773" name="Google Shape;773;p8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774" name="Google Shape;774;p85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75" name="Google Shape;775;p85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76" name="Google Shape;776;p85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77" name="Google Shape;777;p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78" name="Google Shape;778;p85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79" name="Google Shape;779;p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80" name="Google Shape;780;p85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81" name="Google Shape;781;p8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782" name="Google Shape;782;p85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783" name="Google Shape;783;p8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4DED7955-EBDB-4126-864B-E085CFB80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1" y="123988"/>
            <a:ext cx="11360799" cy="632730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D42895A-039E-4101-BF8B-FF9F145AD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77733A-00CE-48AF-9C5F-EFD3F522E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5101321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07228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86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4267"/>
              <a:t>Onko lapsesi koulussa yksinäinen?</a:t>
            </a:r>
            <a:endParaRPr sz="4267"/>
          </a:p>
        </p:txBody>
      </p:sp>
      <p:sp>
        <p:nvSpPr>
          <p:cNvPr id="789" name="Google Shape;789;p8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790" name="Google Shape;790;p86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lapsesi koulussa yksinäinen?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74.4%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16.3%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E0171380-C087-4ED5-BFBC-147971DDF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0667"/>
            <a:ext cx="12192000" cy="491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69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87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lapsellasi koulussa kaveri tai useampia kavereita?</a:t>
            </a:r>
            <a:endParaRPr sz="2667"/>
          </a:p>
        </p:txBody>
      </p:sp>
      <p:sp>
        <p:nvSpPr>
          <p:cNvPr id="796" name="Google Shape;796;p8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797" name="Google Shape;797;p87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98" name="Google Shape;798;p87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799" name="Google Shape;799;p87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00" name="Google Shape;800;p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801" name="Google Shape;801;p87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02" name="Google Shape;802;p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87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04" name="Google Shape;804;p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805" name="Google Shape;805;p87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806" name="Google Shape;806;p8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0FC00A83-59BA-4A1D-8910-3374BC787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80" y="392017"/>
            <a:ext cx="10781841" cy="607396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DE9E6BD-D51A-43DD-AD99-0D4619EE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196313"/>
            <a:ext cx="11360800" cy="1160655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2D7C853-EEBA-4EAA-80EA-B8E8875AB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6511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88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lapsellasi koulussa kaveri tai useampia kavereita?</a:t>
            </a:r>
            <a:endParaRPr sz="2667"/>
          </a:p>
        </p:txBody>
      </p:sp>
      <p:sp>
        <p:nvSpPr>
          <p:cNvPr id="812" name="Google Shape;812;p8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813" name="Google Shape;813;p88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lapsellasi koulussa kaveri tai useampia kavereita?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41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95.3%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E35B0-F70F-48C8-8C34-BFD58833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Kiusaaminen ja siihen puuttuminen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5911FC-0107-495E-A248-CCC58A69EF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200" b="1" dirty="0"/>
              <a:t>Oppilaat</a:t>
            </a:r>
            <a:r>
              <a:rPr lang="fi-FI" dirty="0"/>
              <a:t> (</a:t>
            </a:r>
            <a:r>
              <a:rPr lang="fi-FI" dirty="0" err="1"/>
              <a:t>kaupunkintasoinen</a:t>
            </a:r>
            <a:r>
              <a:rPr lang="fi-FI" dirty="0"/>
              <a:t> tulos) kokivat, että</a:t>
            </a:r>
          </a:p>
          <a:p>
            <a:pPr lvl="1"/>
            <a:r>
              <a:rPr lang="fi-FI" dirty="0"/>
              <a:t>22,7% on kiusattu koulussa</a:t>
            </a:r>
          </a:p>
          <a:p>
            <a:pPr lvl="1"/>
            <a:r>
              <a:rPr lang="fi-FI" dirty="0"/>
              <a:t>12,4% olen kiusannut koulussa</a:t>
            </a:r>
          </a:p>
          <a:p>
            <a:pPr lvl="1"/>
            <a:r>
              <a:rPr lang="fi-FI" dirty="0"/>
              <a:t>30,4% kiusaamiseen on puututtu ja se on loppunut</a:t>
            </a:r>
          </a:p>
          <a:p>
            <a:pPr lvl="1"/>
            <a:r>
              <a:rPr lang="fi-FI" dirty="0"/>
              <a:t>16,4% kiusaamiseen on puututtu, mutta se jatkuu edelleen</a:t>
            </a:r>
          </a:p>
          <a:p>
            <a:pPr lvl="1"/>
            <a:r>
              <a:rPr lang="fi-FI" dirty="0"/>
              <a:t>5,2% kiusaamiseen ei ole puututtu ja se jatkuu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83B621-A7CE-4457-A7FC-C9693FAD59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Oman oppilaskunnan tekemän kevätkyselyn perusteella</a:t>
            </a:r>
          </a:p>
          <a:p>
            <a:pPr lvl="1"/>
            <a:r>
              <a:rPr lang="fi-FI" dirty="0"/>
              <a:t>6,8% koki, että on kiusattu</a:t>
            </a:r>
          </a:p>
        </p:txBody>
      </p:sp>
    </p:spTree>
    <p:extLst>
      <p:ext uri="{BB962C8B-B14F-4D97-AF65-F5344CB8AC3E}">
        <p14:creationId xmlns:p14="http://schemas.microsoft.com/office/powerpoint/2010/main" val="156091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DB31C5-C24A-46A7-AB7C-C15BBB298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Kiusaaminen ja siihen puuttuminen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07C8C0-5D4D-402C-A157-3F39B9E7AF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200" b="1" dirty="0"/>
              <a:t>Koulumme huoltajat </a:t>
            </a:r>
            <a:r>
              <a:rPr lang="fi-FI" dirty="0"/>
              <a:t>vastasivat (46 vastausta), että</a:t>
            </a:r>
          </a:p>
          <a:p>
            <a:pPr lvl="1"/>
            <a:r>
              <a:rPr lang="fi-FI" dirty="0"/>
              <a:t>Lasta on kiusattu koulussa 25,6%</a:t>
            </a:r>
          </a:p>
          <a:p>
            <a:pPr lvl="1"/>
            <a:r>
              <a:rPr lang="fi-FI" dirty="0"/>
              <a:t>Oma lapsi on kiusannut toisia koulussa 11,6%</a:t>
            </a:r>
          </a:p>
          <a:p>
            <a:pPr lvl="1"/>
            <a:r>
              <a:rPr lang="fi-FI" dirty="0"/>
              <a:t>kiusaamiseen on puututtu ja se on loppunut 35,7%</a:t>
            </a:r>
          </a:p>
          <a:p>
            <a:pPr lvl="1"/>
            <a:r>
              <a:rPr lang="fi-FI" dirty="0"/>
              <a:t>kiusaamiseen on puututtu, mutta se jatkuu edelleen 19%</a:t>
            </a:r>
          </a:p>
          <a:p>
            <a:pPr lvl="1"/>
            <a:r>
              <a:rPr lang="fi-FI" dirty="0"/>
              <a:t>Kiusaamiseen ei ole puututtu ja se jatkuu edelleen 7%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449278-52FA-4423-8515-3A91427234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Kaupunkitasoisen huoltajille suunnatun kyselyn tulokset</a:t>
            </a:r>
          </a:p>
          <a:p>
            <a:pPr lvl="1"/>
            <a:r>
              <a:rPr lang="fi-FI" dirty="0"/>
              <a:t>22,7% asta on kiusattu koulussa </a:t>
            </a:r>
          </a:p>
          <a:p>
            <a:pPr lvl="1"/>
            <a:r>
              <a:rPr lang="fi-FI" dirty="0"/>
              <a:t>5,6% oma lapsi on kiusannut koulussa </a:t>
            </a:r>
          </a:p>
          <a:p>
            <a:pPr lvl="1"/>
            <a:r>
              <a:rPr lang="fi-FI" dirty="0"/>
              <a:t>36,1% kiusaamiseen on puututtu ja se on loppunut</a:t>
            </a:r>
          </a:p>
          <a:p>
            <a:pPr lvl="1"/>
            <a:r>
              <a:rPr lang="fi-FI" dirty="0"/>
              <a:t>13,8% kiusaamiseen on puututtu, mutta se jatkuu edelleen </a:t>
            </a:r>
          </a:p>
          <a:p>
            <a:pPr lvl="1"/>
            <a:r>
              <a:rPr lang="fi-FI" dirty="0"/>
              <a:t>4% Kiusaamiseen ei ole puututtu ja se jatkuu edelleen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4224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5E337C-97BC-43C7-AA87-6E5D6766D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Yksinäisyys ja kaverit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B5D42-2C85-454D-914D-129712E794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200" b="1" dirty="0"/>
              <a:t>Oppilaat</a:t>
            </a:r>
            <a:r>
              <a:rPr lang="fi-FI" dirty="0"/>
              <a:t> (</a:t>
            </a:r>
            <a:r>
              <a:rPr lang="fi-FI" dirty="0" err="1"/>
              <a:t>kaupunkintasoinen</a:t>
            </a:r>
            <a:r>
              <a:rPr lang="fi-FI" dirty="0"/>
              <a:t> tulos) kokivat, että</a:t>
            </a:r>
          </a:p>
          <a:p>
            <a:pPr lvl="1"/>
            <a:r>
              <a:rPr lang="fi-FI" dirty="0"/>
              <a:t>Koulussa olen yksinäinen 9%</a:t>
            </a:r>
          </a:p>
          <a:p>
            <a:pPr lvl="1"/>
            <a:r>
              <a:rPr lang="fi-FI" dirty="0"/>
              <a:t>Koulussa ei ole kavereita 3.7%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88298CA-18D6-4D75-BA07-88F56EBED3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Oman oppilaskunnan tekemän kevätkyselyn perusteella</a:t>
            </a:r>
          </a:p>
          <a:p>
            <a:pPr lvl="1"/>
            <a:r>
              <a:rPr lang="fi-FI" dirty="0"/>
              <a:t>Koulussa ei ole kavereita 1,1 %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5659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22FBCB-F8E3-49F4-9C76-5619B515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Yksinäisyys ja kaverit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B41658-1DF1-4826-9074-43FA41AA21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3200" b="1" dirty="0"/>
              <a:t>Koulumme huoltajat </a:t>
            </a:r>
            <a:r>
              <a:rPr lang="fi-FI" dirty="0"/>
              <a:t>vastasivat (46 vastausta), että</a:t>
            </a:r>
          </a:p>
          <a:p>
            <a:pPr lvl="1"/>
            <a:r>
              <a:rPr lang="fi-FI" dirty="0"/>
              <a:t>Lapsi on koulussa yksinäinen 9,3%</a:t>
            </a:r>
          </a:p>
          <a:p>
            <a:pPr lvl="1"/>
            <a:r>
              <a:rPr lang="fi-FI" dirty="0"/>
              <a:t>Lapsella on koulussa kaveri tai kavereita 95,3%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D62BBD-74E0-4363-9AEF-054A5266F7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Kaupunkitasoisen huoltajille suunnatun kyselyn tulokset</a:t>
            </a:r>
          </a:p>
          <a:p>
            <a:pPr lvl="1"/>
            <a:r>
              <a:rPr lang="fi-FI" dirty="0"/>
              <a:t>Lapsi on koulussa yksinäinen 8,1%</a:t>
            </a:r>
          </a:p>
          <a:p>
            <a:pPr lvl="1"/>
            <a:r>
              <a:rPr lang="fi-FI" dirty="0"/>
              <a:t>Lapsella on koulussa kaveri tai kavereita 95,9%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67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38750806-96BE-42B7-8D41-07AF3C3DD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094"/>
            <a:ext cx="12192000" cy="665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05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77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lastasi kiusattu koulussa tänä lukuvuonna?</a:t>
            </a:r>
            <a:endParaRPr sz="2667"/>
          </a:p>
        </p:txBody>
      </p:sp>
      <p:sp>
        <p:nvSpPr>
          <p:cNvPr id="688" name="Google Shape;688;p7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689" name="Google Shape;689;p77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90" name="Google Shape;690;p77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91" name="Google Shape;691;p77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92" name="Google Shape;692;p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93" name="Google Shape;693;p77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94" name="Google Shape;694;p7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95" name="Google Shape;695;p77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96" name="Google Shape;696;p7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97" name="Google Shape;697;p77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698" name="Google Shape;698;p7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35057102-E3B4-490C-9F06-3BD880428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65" y="175649"/>
            <a:ext cx="11512335" cy="622790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8B5505F-17C6-4CE2-B75A-5885D0DD6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272680-6A42-4D9A-8D70-29CBCAC8C9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6176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538</Words>
  <Application>Microsoft Office PowerPoint</Application>
  <PresentationFormat>Laajakuva</PresentationFormat>
  <Paragraphs>156</Paragraphs>
  <Slides>26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Open Sans</vt:lpstr>
      <vt:lpstr>Office-teema</vt:lpstr>
      <vt:lpstr>Kiusaaminen ja yksinäisyys</vt:lpstr>
      <vt:lpstr>PowerPoint-esitys</vt:lpstr>
      <vt:lpstr>Kiusaaminen ja siihen puuttuminen</vt:lpstr>
      <vt:lpstr>Kiusaaminen ja siihen puuttuminen</vt:lpstr>
      <vt:lpstr>Yksinäisyys ja kaverit</vt:lpstr>
      <vt:lpstr>Yksinäisyys ja kaverit</vt:lpstr>
      <vt:lpstr>PowerPoint-esitys</vt:lpstr>
      <vt:lpstr>Onko lastasi kiusattu koulussa tänä lukuvuonna?</vt:lpstr>
      <vt:lpstr>PowerPoint-esitys</vt:lpstr>
      <vt:lpstr>Onko lastasi kiusattu koulussa tänä lukuvuonna?</vt:lpstr>
      <vt:lpstr>PowerPoint-esitys</vt:lpstr>
      <vt:lpstr>Onko lapsesi kiusannut toista oppilasta tänä lukuvuonna?</vt:lpstr>
      <vt:lpstr>PowerPoint-esitys</vt:lpstr>
      <vt:lpstr>Onko lapsesi kiusannut toista oppilasta tänä lukuvuonna?</vt:lpstr>
      <vt:lpstr>PowerPoint-esitys</vt:lpstr>
      <vt:lpstr>Onko lapsesi koulussa esiintyneeseen kiusaamiseen puututtu?</vt:lpstr>
      <vt:lpstr>PowerPoint-esitys</vt:lpstr>
      <vt:lpstr>Onko lapsesi koulussa esiintyneeseen kiusaamiseen puututtu?</vt:lpstr>
      <vt:lpstr>PowerPoint-esitys</vt:lpstr>
      <vt:lpstr>Onko lapsesi koulussa yksinäinen?</vt:lpstr>
      <vt:lpstr>PowerPoint-esitys</vt:lpstr>
      <vt:lpstr>Onko lapsesi koulussa yksinäinen?</vt:lpstr>
      <vt:lpstr>PowerPoint-esitys</vt:lpstr>
      <vt:lpstr>Onko lapsellasi koulussa kaveri tai useampia kavereita?</vt:lpstr>
      <vt:lpstr>PowerPoint-esitys</vt:lpstr>
      <vt:lpstr>Onko lapsellasi koulussa kaveri tai useampia kavereita?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Liimatainen Päivi</dc:creator>
  <cp:lastModifiedBy>Liimatainen Päivi</cp:lastModifiedBy>
  <cp:revision>6</cp:revision>
  <dcterms:created xsi:type="dcterms:W3CDTF">2021-07-30T19:05:30Z</dcterms:created>
  <dcterms:modified xsi:type="dcterms:W3CDTF">2021-08-16T18:04:37Z</dcterms:modified>
</cp:coreProperties>
</file>