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80" r:id="rId3"/>
    <p:sldId id="393" r:id="rId4"/>
    <p:sldId id="394" r:id="rId5"/>
    <p:sldId id="344" r:id="rId6"/>
    <p:sldId id="388" r:id="rId7"/>
    <p:sldId id="345" r:id="rId8"/>
    <p:sldId id="346" r:id="rId9"/>
    <p:sldId id="389" r:id="rId10"/>
    <p:sldId id="347" r:id="rId11"/>
    <p:sldId id="348" r:id="rId12"/>
    <p:sldId id="390" r:id="rId13"/>
    <p:sldId id="349" r:id="rId14"/>
    <p:sldId id="350" r:id="rId15"/>
    <p:sldId id="391" r:id="rId16"/>
    <p:sldId id="351" r:id="rId17"/>
    <p:sldId id="352" r:id="rId18"/>
    <p:sldId id="392" r:id="rId19"/>
    <p:sldId id="353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imatainen Päivi" userId="3947198b-35d4-497f-9fd5-ef37cc800e28" providerId="ADAL" clId="{FE86ABC4-6F6F-42C8-A8D7-D44B3870371C}"/>
    <pc:docChg chg="modSld">
      <pc:chgData name="Liimatainen Päivi" userId="3947198b-35d4-497f-9fd5-ef37cc800e28" providerId="ADAL" clId="{FE86ABC4-6F6F-42C8-A8D7-D44B3870371C}" dt="2021-08-16T18:15:18.040" v="3" actId="20577"/>
      <pc:docMkLst>
        <pc:docMk/>
      </pc:docMkLst>
      <pc:sldChg chg="modSp mod">
        <pc:chgData name="Liimatainen Päivi" userId="3947198b-35d4-497f-9fd5-ef37cc800e28" providerId="ADAL" clId="{FE86ABC4-6F6F-42C8-A8D7-D44B3870371C}" dt="2021-08-16T18:15:18.040" v="3" actId="20577"/>
        <pc:sldMkLst>
          <pc:docMk/>
          <pc:sldMk cId="457513276" sldId="394"/>
        </pc:sldMkLst>
        <pc:spChg chg="mod">
          <ac:chgData name="Liimatainen Päivi" userId="3947198b-35d4-497f-9fd5-ef37cc800e28" providerId="ADAL" clId="{FE86ABC4-6F6F-42C8-A8D7-D44B3870371C}" dt="2021-08-16T18:15:18.040" v="3" actId="20577"/>
          <ac:spMkLst>
            <pc:docMk/>
            <pc:sldMk cId="457513276" sldId="394"/>
            <ac:spMk id="3" creationId="{BD0D420D-D362-4E6F-A673-EEF0DEC9CE57}"/>
          </ac:spMkLst>
        </pc:spChg>
        <pc:spChg chg="mod">
          <ac:chgData name="Liimatainen Päivi" userId="3947198b-35d4-497f-9fd5-ef37cc800e28" providerId="ADAL" clId="{FE86ABC4-6F6F-42C8-A8D7-D44B3870371C}" dt="2021-08-16T18:14:59.796" v="0" actId="6549"/>
          <ac:spMkLst>
            <pc:docMk/>
            <pc:sldMk cId="457513276" sldId="394"/>
            <ac:spMk id="4" creationId="{DAEC6530-0B02-48F1-BA53-24CF2D03D4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79063-3385-458E-8923-621D12C7659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60E1D-B587-40B6-9FE1-A70FD7B6C0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617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ReportMixedSlide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8" name="Google Shape;928;ReportMixedSlide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ReportDataTable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6" name="Google Shape;1036;ReportDataTable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ReportDataTable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4" name="Google Shape;944;ReportDataTable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ReportMixedSlide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1" name="Google Shape;951;ReportMixedSlide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ReportDataTable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ReportDataTable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ReportMixedSlide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4" name="Google Shape;974;ReportMixedSlide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ReportDataTable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0" name="Google Shape;990;ReportDataTable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ReportMixedSlide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7" name="Google Shape;997;ReportMixedSlide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ReportDataTable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3" name="Google Shape;1013;ReportDataTable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ReportMixedSlide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0" name="Google Shape;1020;ReportMixedSlide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21EE43-BF1B-4CBF-BADE-B6972DFBC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2BCC099-79D7-40B5-B498-5B610174B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F8B354-691D-49A7-B174-DF19C53C4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9FC2B8-E036-4E47-9078-612675D1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90654E-2DF1-4E7F-B965-6F1940CD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49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679EF-DAB5-4B9B-83D1-C61040154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086CFF7-276C-4BC0-953F-98D620475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03C177-C05A-46D9-90D6-AF89A62A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EDDB65-BC0B-4137-97DF-52A998B2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FC8F2C-21AA-4439-B068-1408D840D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83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4B12873-CA05-427D-A834-845DF7673D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B938F3C-E026-4ADC-967E-6970AA760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EC2707-8EFE-4EDD-BACC-C9C25F083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689879-CF8A-4498-9BA7-201F9CDF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76E3B9-F1C2-4040-806E-06E90604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81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0735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60910-4555-4555-AE3B-0C9B75F3B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1B633B-8E1F-44B2-99FE-148E0923C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ABEDC7-D22A-4794-A0D5-76A84CD74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169441-C5A2-48F1-8F0F-A27DC9FA8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788190-15D0-43D9-A3E3-7DBB7C96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08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1DF67-D99C-4FE1-9BB9-B68665814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FEC54C-8BBA-40CB-920F-50BB599C7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5A5B40-8A21-44EB-84B9-4DBD56DD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B88E63-FE53-4FE2-BE03-CD9E76F7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319313-F23B-44C1-BC4D-20DF60B5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10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9B2DB-0B5F-4642-A2F8-16AD55B74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1FDDE0-A94A-4969-95D3-2E5258937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7D091CE-8FE3-47A8-AFF3-1B93F97A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7F8FA4-3D72-45EE-8481-9B87CC330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68457E-B29B-4B52-9D97-98E03826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F7D662-0A52-44C4-A89B-502BA460B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971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F9B5A2-9393-4A4B-84D8-571EDBF1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318B1CE-D89F-4A01-870E-FA09279F3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BA402A-697A-4E2E-8C29-E80E9DCA5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DF276D3-FAAF-4EDD-B385-F1DC0925A3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B548CDC-84B6-407F-AF24-4D73EDA64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184D512-09BB-477F-A02A-16A9FC5D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F1FAB3D-2609-4816-B8F4-E0ECF353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0689DA2-24CA-4832-87CC-ED623343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21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2429F4-3488-419B-9E42-67C1595F7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830D4BB-3C40-490D-ACF4-5607ED21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A7AE5BF-C17F-44E4-ABCD-C6D3FC18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B1D27CD-54A5-43BB-A154-68822FEEE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048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D3F70E1-722C-4C29-8E48-A253FD9A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0FC394-687A-4801-A62A-60DF3A472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52C32A-2D7F-4B64-9A7B-DB8A6BCE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60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C73A62-9F89-49C2-B273-AB2E2AA9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66AB8E-4ED3-4677-A90D-88E3A9522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15F52AB-EDF6-42A8-97F4-543AA49F6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885C76-D985-47C7-9C00-1BE1C51E8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7E99B8-AD96-492D-80E5-A61DE558B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3520BE-4B7C-4860-B35C-14CC3DEC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6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C4F6C3-4F68-4D21-AFB8-67811E6F3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44DE63-87E6-47CC-8968-2E1A5A27A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207065-9CE6-4140-AA60-23AC1E274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FAFAC8-FA21-44EB-A3EB-1C2259F79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CE4EF2-BC2D-442A-8516-49DB8AE9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A406EC-B2AF-46F1-A113-8BC60848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93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42BDC6E-6A4D-4140-817E-5E2603E44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B2690D-5E18-4F6B-B12D-CC181BB1A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31F8E5-F57E-4767-A341-8845137B5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26DF3-201E-4BCE-946D-A9ADCD90DCF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F9D612-6542-4539-88CE-AD25ACDEF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2031D6-E474-4E26-B9B1-51CC5C3F9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29EB2-E5CD-455E-9563-42A21D4EF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32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62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447D2-313F-41A6-B4D9-1007FFCA4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b="1" dirty="0"/>
              <a:t>Tasa-arvo ja yhdenvertaisuus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54A4F8-61AA-495B-B4CB-E9E3D36B12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2611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104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 ottaa huoltajat mukaan osaksi tasa-arvo- ja yhdenvertaisuustyötä</a:t>
            </a:r>
            <a:endParaRPr sz="2667"/>
          </a:p>
        </p:txBody>
      </p:sp>
      <p:sp>
        <p:nvSpPr>
          <p:cNvPr id="970" name="Google Shape;970;p10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971" name="Google Shape;971;p104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 ottaa huoltajat mukaan osaksi tasa-arvo- ja yhdenvertaisuustyötä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37.2%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23.3%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39.5%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05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 huomioi perheiden moninaisuuden toiminnassaan</a:t>
            </a:r>
            <a:endParaRPr sz="2667"/>
          </a:p>
        </p:txBody>
      </p:sp>
      <p:sp>
        <p:nvSpPr>
          <p:cNvPr id="977" name="Google Shape;977;p10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978" name="Google Shape;978;p105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79" name="Google Shape;979;p105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80" name="Google Shape;980;p105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81" name="Google Shape;981;p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82" name="Google Shape;982;p105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83" name="Google Shape;983;p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84" name="Google Shape;984;p105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85" name="Google Shape;985;p10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86" name="Google Shape;986;p105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987" name="Google Shape;987;p10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11562A19-20FA-4636-B86F-854488176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5" y="166255"/>
            <a:ext cx="11659985" cy="646176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2D8362B-EC81-431C-BEE2-C4C0C8380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DEA416-2715-4540-AF15-AB7D7844B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7258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06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 huomioi perheiden moninaisuuden toiminnassaan</a:t>
            </a:r>
            <a:endParaRPr sz="2667"/>
          </a:p>
        </p:txBody>
      </p:sp>
      <p:sp>
        <p:nvSpPr>
          <p:cNvPr id="993" name="Google Shape;993;p10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994" name="Google Shape;994;p106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 huomioi perheiden moninaisuuden toiminnassaan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 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51.2%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107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Koulu tekee toiminnastaan saavutettavaa (mm. järjestää tarvittaessa tulkkausta huoltajille, viestii selkeästi)</a:t>
            </a:r>
            <a:endParaRPr sz="1867"/>
          </a:p>
        </p:txBody>
      </p:sp>
      <p:sp>
        <p:nvSpPr>
          <p:cNvPr id="1000" name="Google Shape;1000;p10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001" name="Google Shape;1001;p107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02" name="Google Shape;1002;p107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03" name="Google Shape;1003;p107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04" name="Google Shape;1004;p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05" name="Google Shape;1005;p107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06" name="Google Shape;1006;p1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07" name="Google Shape;1007;p107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08" name="Google Shape;1008;p10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07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010" name="Google Shape;1010;p10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278CD2C5-6F85-4713-9910-BCF8FB954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5" y="155171"/>
            <a:ext cx="11693235" cy="651717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C281DE8-8C13-42FA-925B-FBD67767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FB42A1-7CC0-48C6-BF16-BA0673060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510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08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Koulu tekee toiminnastaan saavutettavaa (mm. järjestää tarvittaessa tulkkausta huoltajille, viestii selkeästi)</a:t>
            </a:r>
            <a:endParaRPr sz="1867"/>
          </a:p>
        </p:txBody>
      </p:sp>
      <p:sp>
        <p:nvSpPr>
          <p:cNvPr id="1016" name="Google Shape;1016;p10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017" name="Google Shape;1017;p108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 tekee toiminnastaan saavutettavaa (mm. järjestää tarvittaessa tulkkausta huoltajille, viestii selkeästi)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34.9%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51.2%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09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Koulu viestii  tasa-arvoa ja yhdenvertaisuutta edistävistä toimenpiteistä.</a:t>
            </a:r>
            <a:endParaRPr sz="1867"/>
          </a:p>
          <a:p>
            <a:endParaRPr sz="1867"/>
          </a:p>
          <a:p>
            <a:endParaRPr sz="1867"/>
          </a:p>
        </p:txBody>
      </p:sp>
      <p:sp>
        <p:nvSpPr>
          <p:cNvPr id="1023" name="Google Shape;1023;p10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024" name="Google Shape;1024;p109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25" name="Google Shape;1025;p109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26" name="Google Shape;1026;p109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27" name="Google Shape;1027;p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28" name="Google Shape;1028;p109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29" name="Google Shape;1029;p1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30" name="Google Shape;1030;p109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31" name="Google Shape;1031;p10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32" name="Google Shape;1032;p109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033" name="Google Shape;1033;p10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B84C722D-8801-4705-B951-988166B8F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6" y="133004"/>
            <a:ext cx="11715403" cy="661693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BC61BD6-FDA2-4B48-96BF-BFBEC7755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EE6907-5C4A-4357-AFEC-A49B7FEAB3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7718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110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Koulu viestii  tasa-arvoa ja yhdenvertaisuutta edistävistä toimenpiteistä.</a:t>
            </a:r>
            <a:endParaRPr sz="1867"/>
          </a:p>
          <a:p>
            <a:endParaRPr sz="1867"/>
          </a:p>
          <a:p>
            <a:endParaRPr sz="1867"/>
          </a:p>
        </p:txBody>
      </p:sp>
      <p:sp>
        <p:nvSpPr>
          <p:cNvPr id="1039" name="Google Shape;1039;p11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040" name="Google Shape;1040;p110"/>
          <p:cNvGraphicFramePr/>
          <p:nvPr/>
        </p:nvGraphicFramePr>
        <p:xfrm>
          <a:off x="406400" y="1524000"/>
          <a:ext cx="11353733" cy="19810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4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 viestii  tasa-arvoa ja yhdenvertaisuutta edistävistä toimenpiteistä.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35.7%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23.8%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40.5%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109F5-6816-4D87-8799-F39D3E89C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AD427C-1FDC-489F-843C-ED5B1EED6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90BD2AA-6FA4-4540-B2A4-1D564DE10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89" y="204690"/>
            <a:ext cx="11360800" cy="6248657"/>
          </a:xfrm>
          <a:prstGeom prst="rect">
            <a:avLst/>
          </a:prstGeom>
        </p:spPr>
      </p:pic>
      <p:sp>
        <p:nvSpPr>
          <p:cNvPr id="5" name="Suorakulmio 4">
            <a:extLst>
              <a:ext uri="{FF2B5EF4-FFF2-40B4-BE49-F238E27FC236}">
                <a16:creationId xmlns:a16="http://schemas.microsoft.com/office/drawing/2014/main" id="{7771A9D3-E11B-4772-B68A-0A31F9306334}"/>
              </a:ext>
            </a:extLst>
          </p:cNvPr>
          <p:cNvSpPr/>
          <p:nvPr/>
        </p:nvSpPr>
        <p:spPr>
          <a:xfrm>
            <a:off x="1914525" y="1524000"/>
            <a:ext cx="8191500" cy="733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98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62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7C5D04-3A22-4CA9-93BB-9B0B472F1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/>
              <a:t>Tasa-arvo ja yhdenvertaisuus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A56AE3-513C-48F0-8410-BD113E819E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Meidän huoltajien kokemukset</a:t>
            </a:r>
          </a:p>
          <a:p>
            <a:pPr lvl="1"/>
            <a:r>
              <a:rPr lang="fi-FI" dirty="0"/>
              <a:t>Koulun toiminta edistää tasa-arvoa ja yhdenvertaisuutta 58,1%</a:t>
            </a:r>
          </a:p>
          <a:p>
            <a:pPr lvl="1"/>
            <a:r>
              <a:rPr lang="fi-FI" dirty="0"/>
              <a:t>Koulu ottaa huoltajat mukaan osaksi tasa-arvo ja yhdenvertaisuustyötä 37,2%</a:t>
            </a:r>
          </a:p>
          <a:p>
            <a:pPr lvl="1"/>
            <a:r>
              <a:rPr lang="fi-FI" dirty="0"/>
              <a:t>Koulu ottaa huomioon perheiden moninaisuuden 32,6%</a:t>
            </a:r>
          </a:p>
          <a:p>
            <a:pPr lvl="1"/>
            <a:r>
              <a:rPr lang="fi-FI" dirty="0"/>
              <a:t>Koulu tekee toiminnastaan saavutettavaa 32,9%</a:t>
            </a:r>
          </a:p>
          <a:p>
            <a:pPr lvl="1"/>
            <a:r>
              <a:rPr lang="fi-FI" dirty="0"/>
              <a:t>Koulu viestii tasa-arvoa lisäävistä toimenpiteistään 35,7%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B0B4F4-0109-429D-AD20-A4335082CE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Kaupunkitasoisen kyselyn huoltajakokemukset</a:t>
            </a:r>
          </a:p>
          <a:p>
            <a:pPr lvl="1"/>
            <a:r>
              <a:rPr lang="fi-FI" dirty="0"/>
              <a:t>Koulun toiminta edistää tasa-arvoa ja yhdenvertaisuutta 62%</a:t>
            </a:r>
          </a:p>
          <a:p>
            <a:pPr lvl="1"/>
            <a:r>
              <a:rPr lang="fi-FI" dirty="0"/>
              <a:t>Koulu ottaa huoltajat mukaan osaksi tasa-arvo ja yhdenvertaisuustyötä 34%</a:t>
            </a:r>
          </a:p>
          <a:p>
            <a:pPr lvl="1"/>
            <a:r>
              <a:rPr lang="fi-FI" dirty="0"/>
              <a:t>Koulu ottaa huomioon perheiden moninaisuuden 39,3%</a:t>
            </a:r>
          </a:p>
          <a:p>
            <a:pPr lvl="1"/>
            <a:r>
              <a:rPr lang="fi-FI" dirty="0"/>
              <a:t>Koulu tekee toiminnastaan saavutettavaa 38,2%</a:t>
            </a:r>
          </a:p>
          <a:p>
            <a:pPr lvl="1"/>
            <a:r>
              <a:rPr lang="fi-FI" dirty="0"/>
              <a:t>Koulu viestii tasa-arvoa lisäävistä toimenpiteistään 35,7%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20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62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254A96-8D63-4CA4-B112-25C290E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voisimme kehittää seuraavia asioita?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0D420D-D362-4E6F-A673-EEF0DEC9CE5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Koulun toiminnasta tiedottaminen yhdenvertaisuuden ja tasa-arvon näkökulmasta</a:t>
            </a:r>
          </a:p>
          <a:p>
            <a:r>
              <a:rPr lang="fi-FI" dirty="0"/>
              <a:t>Arjen toiminnassa yhdenvertaisuuden ja tasa-arvon vahvistaminen ja esille tuominen</a:t>
            </a:r>
          </a:p>
          <a:p>
            <a:r>
              <a:rPr lang="fi-FI" dirty="0"/>
              <a:t>Tiedottamisen ja koulun toiminnan saavutettavuuden edistäminen tasa-arvon ja </a:t>
            </a:r>
            <a:r>
              <a:rPr lang="fi-FI"/>
              <a:t>yhdenvertaisuuden näkökulmasta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EC6530-0B02-48F1-BA53-24CF2D03D4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751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101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Koulun toiminta edistää tasa-arvoa ja yhdenvertaisuutta</a:t>
            </a:r>
            <a:endParaRPr sz="2667"/>
          </a:p>
        </p:txBody>
      </p:sp>
      <p:sp>
        <p:nvSpPr>
          <p:cNvPr id="931" name="Google Shape;931;p10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932" name="Google Shape;932;p101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33" name="Google Shape;933;p101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34" name="Google Shape;934;p101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35" name="Google Shape;935;p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36" name="Google Shape;936;p101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37" name="Google Shape;937;p1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38" name="Google Shape;938;p101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39" name="Google Shape;939;p10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40" name="Google Shape;940;p101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941" name="Google Shape;941;p10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CF7273-B228-49B9-B842-8E80B006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D6C528-3A8C-4522-8C25-D6D6CFFB2E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BF99940-1ECE-4E80-84F8-86E5490E5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6" y="133005"/>
            <a:ext cx="11454975" cy="624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430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102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Koulun toiminta edistää tasa-arvoa ja yhdenvertaisuutta</a:t>
            </a:r>
            <a:endParaRPr sz="2667"/>
          </a:p>
        </p:txBody>
      </p:sp>
      <p:sp>
        <p:nvSpPr>
          <p:cNvPr id="947" name="Google Shape;947;p10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948" name="Google Shape;948;p102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toiminta edistää tasa-arvoa ja yhdenvertaisuutta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58.1%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34.9%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103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Koulu ottaa huoltajat mukaan osaksi tasa-arvo- ja yhdenvertaisuustyötä</a:t>
            </a:r>
            <a:endParaRPr sz="2667"/>
          </a:p>
        </p:txBody>
      </p:sp>
      <p:sp>
        <p:nvSpPr>
          <p:cNvPr id="954" name="Google Shape;954;p10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955" name="Google Shape;955;p103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56" name="Google Shape;956;p103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957" name="Google Shape;957;p103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58" name="Google Shape;958;p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59" name="Google Shape;959;p103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60" name="Google Shape;960;p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61" name="Google Shape;961;p103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62" name="Google Shape;962;p10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963" name="Google Shape;963;p103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964" name="Google Shape;964;p10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723DC3-86A4-497D-991E-DDF7AD6C1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076F26-DBA4-49A9-B619-9BA21D0701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1E173D6-BDD7-423A-BC24-E330BFB72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4" y="121921"/>
            <a:ext cx="11671069" cy="650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0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391</Words>
  <Application>Microsoft Office PowerPoint</Application>
  <PresentationFormat>Laajakuva</PresentationFormat>
  <Paragraphs>131</Paragraphs>
  <Slides>19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Office-teema</vt:lpstr>
      <vt:lpstr>Tasa-arvo ja yhdenvertaisuus</vt:lpstr>
      <vt:lpstr>PowerPoint-esitys</vt:lpstr>
      <vt:lpstr>Tasa-arvo ja yhdenvertaisuus</vt:lpstr>
      <vt:lpstr>Miten voisimme kehittää seuraavia asioita?</vt:lpstr>
      <vt:lpstr>Koulun toiminta edistää tasa-arvoa ja yhdenvertaisuutta</vt:lpstr>
      <vt:lpstr>PowerPoint-esitys</vt:lpstr>
      <vt:lpstr>Koulun toiminta edistää tasa-arvoa ja yhdenvertaisuutta</vt:lpstr>
      <vt:lpstr>Koulu ottaa huoltajat mukaan osaksi tasa-arvo- ja yhdenvertaisuustyötä</vt:lpstr>
      <vt:lpstr>PowerPoint-esitys</vt:lpstr>
      <vt:lpstr>Koulu ottaa huoltajat mukaan osaksi tasa-arvo- ja yhdenvertaisuustyötä</vt:lpstr>
      <vt:lpstr>Koulu huomioi perheiden moninaisuuden toiminnassaan</vt:lpstr>
      <vt:lpstr>PowerPoint-esitys</vt:lpstr>
      <vt:lpstr>Koulu huomioi perheiden moninaisuuden toiminnassaan</vt:lpstr>
      <vt:lpstr>Koulu tekee toiminnastaan saavutettavaa (mm. järjestää tarvittaessa tulkkausta huoltajille, viestii selkeästi)</vt:lpstr>
      <vt:lpstr>PowerPoint-esitys</vt:lpstr>
      <vt:lpstr>Koulu tekee toiminnastaan saavutettavaa (mm. järjestää tarvittaessa tulkkausta huoltajille, viestii selkeästi)</vt:lpstr>
      <vt:lpstr>Koulu viestii  tasa-arvoa ja yhdenvertaisuutta edistävistä toimenpiteistä.  </vt:lpstr>
      <vt:lpstr>PowerPoint-esitys</vt:lpstr>
      <vt:lpstr>Koulu viestii  tasa-arvoa ja yhdenvertaisuutta edistävistä toimenpiteistä.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Liimatainen Päivi</dc:creator>
  <cp:lastModifiedBy>Liimatainen Päivi</cp:lastModifiedBy>
  <cp:revision>4</cp:revision>
  <dcterms:created xsi:type="dcterms:W3CDTF">2021-07-30T20:11:29Z</dcterms:created>
  <dcterms:modified xsi:type="dcterms:W3CDTF">2021-08-16T18:15:18Z</dcterms:modified>
</cp:coreProperties>
</file>