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AC2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9" d="100"/>
          <a:sy n="89" d="100"/>
        </p:scale>
        <p:origin x="466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smtClean="0"/>
              <a:t>Muokkaa alaotsikon perustyyliä napsautt.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A63E2-F524-4923-BAFC-BF0F3843C5F3}" type="datetimeFigureOut">
              <a:rPr lang="fi-FI" smtClean="0"/>
              <a:t>23.3.2018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40B76-0A73-4AF3-A33B-5857996E9FC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52397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A63E2-F524-4923-BAFC-BF0F3843C5F3}" type="datetimeFigureOut">
              <a:rPr lang="fi-FI" smtClean="0"/>
              <a:t>23.3.2018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40B76-0A73-4AF3-A33B-5857996E9FC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712748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A63E2-F524-4923-BAFC-BF0F3843C5F3}" type="datetimeFigureOut">
              <a:rPr lang="fi-FI" smtClean="0"/>
              <a:t>23.3.2018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40B76-0A73-4AF3-A33B-5857996E9FC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412226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A63E2-F524-4923-BAFC-BF0F3843C5F3}" type="datetimeFigureOut">
              <a:rPr lang="fi-FI" smtClean="0"/>
              <a:t>23.3.2018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40B76-0A73-4AF3-A33B-5857996E9FC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112505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A63E2-F524-4923-BAFC-BF0F3843C5F3}" type="datetimeFigureOut">
              <a:rPr lang="fi-FI" smtClean="0"/>
              <a:t>23.3.2018</a:t>
            </a:fld>
            <a:endParaRPr lang="fi-FI"/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40B76-0A73-4AF3-A33B-5857996E9FC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019213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A63E2-F524-4923-BAFC-BF0F3843C5F3}" type="datetimeFigureOut">
              <a:rPr lang="fi-FI" smtClean="0"/>
              <a:t>23.3.2018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40B76-0A73-4AF3-A33B-5857996E9FC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696728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A63E2-F524-4923-BAFC-BF0F3843C5F3}" type="datetimeFigureOut">
              <a:rPr lang="fi-FI" smtClean="0"/>
              <a:t>23.3.2018</a:t>
            </a:fld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40B76-0A73-4AF3-A33B-5857996E9FC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259535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A63E2-F524-4923-BAFC-BF0F3843C5F3}" type="datetimeFigureOut">
              <a:rPr lang="fi-FI" smtClean="0"/>
              <a:t>23.3.2018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40B76-0A73-4AF3-A33B-5857996E9FC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884249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A63E2-F524-4923-BAFC-BF0F3843C5F3}" type="datetimeFigureOut">
              <a:rPr lang="fi-FI" smtClean="0"/>
              <a:t>23.3.2018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40B76-0A73-4AF3-A33B-5857996E9FC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204822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A63E2-F524-4923-BAFC-BF0F3843C5F3}" type="datetimeFigureOut">
              <a:rPr lang="fi-FI" smtClean="0"/>
              <a:t>23.3.2018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40B76-0A73-4AF3-A33B-5857996E9FC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94008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A63E2-F524-4923-BAFC-BF0F3843C5F3}" type="datetimeFigureOut">
              <a:rPr lang="fi-FI" smtClean="0"/>
              <a:t>23.3.2018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40B76-0A73-4AF3-A33B-5857996E9FC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07882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FA63E2-F524-4923-BAFC-BF0F3843C5F3}" type="datetimeFigureOut">
              <a:rPr lang="fi-FI" smtClean="0"/>
              <a:t>23.3.2018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B40B76-0A73-4AF3-A33B-5857996E9FC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760450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403230" y="233842"/>
            <a:ext cx="9144000" cy="1232649"/>
          </a:xfrm>
        </p:spPr>
        <p:txBody>
          <a:bodyPr>
            <a:normAutofit/>
          </a:bodyPr>
          <a:lstStyle/>
          <a:p>
            <a:r>
              <a:rPr lang="fi-FI" dirty="0" err="1" smtClean="0">
                <a:solidFill>
                  <a:srgbClr val="002060"/>
                </a:solidFill>
              </a:rPr>
              <a:t>Topic</a:t>
            </a:r>
            <a:r>
              <a:rPr lang="fi-FI" dirty="0" smtClean="0">
                <a:solidFill>
                  <a:srgbClr val="002060"/>
                </a:solidFill>
              </a:rPr>
              <a:t> 10.1: </a:t>
            </a:r>
            <a:r>
              <a:rPr lang="fi-FI" dirty="0" err="1" smtClean="0">
                <a:solidFill>
                  <a:srgbClr val="002060"/>
                </a:solidFill>
              </a:rPr>
              <a:t>Meiosis</a:t>
            </a:r>
            <a:endParaRPr lang="fi-FI" dirty="0">
              <a:solidFill>
                <a:srgbClr val="002060"/>
              </a:solidFill>
            </a:endParaRP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310551" y="1738732"/>
            <a:ext cx="10400581" cy="4455034"/>
          </a:xfrm>
        </p:spPr>
        <p:txBody>
          <a:bodyPr>
            <a:normAutofit lnSpcReduction="10000"/>
          </a:bodyPr>
          <a:lstStyle/>
          <a:p>
            <a:pPr algn="l"/>
            <a:r>
              <a:rPr lang="fi-FI" dirty="0" smtClean="0">
                <a:solidFill>
                  <a:srgbClr val="00B0F0"/>
                </a:solidFill>
              </a:rPr>
              <a:t>Key </a:t>
            </a:r>
            <a:r>
              <a:rPr lang="fi-FI" dirty="0" err="1" smtClean="0">
                <a:solidFill>
                  <a:srgbClr val="00B0F0"/>
                </a:solidFill>
              </a:rPr>
              <a:t>terms</a:t>
            </a:r>
            <a:r>
              <a:rPr lang="fi-FI" dirty="0" smtClean="0">
                <a:solidFill>
                  <a:srgbClr val="00B0F0"/>
                </a:solidFill>
              </a:rPr>
              <a:t>:</a:t>
            </a:r>
          </a:p>
          <a:p>
            <a:pPr algn="l"/>
            <a:endParaRPr lang="fi-FI" dirty="0" smtClean="0">
              <a:solidFill>
                <a:srgbClr val="00B0F0"/>
              </a:solidFill>
            </a:endParaRPr>
          </a:p>
          <a:p>
            <a:pPr algn="l"/>
            <a:r>
              <a:rPr lang="fi-FI" dirty="0" smtClean="0">
                <a:solidFill>
                  <a:srgbClr val="00B0F0"/>
                </a:solidFill>
              </a:rPr>
              <a:t>--</a:t>
            </a:r>
            <a:r>
              <a:rPr lang="fi-FI" dirty="0" err="1" smtClean="0">
                <a:solidFill>
                  <a:srgbClr val="00B0F0"/>
                </a:solidFill>
              </a:rPr>
              <a:t>Crossing</a:t>
            </a:r>
            <a:r>
              <a:rPr lang="fi-FI" dirty="0" smtClean="0">
                <a:solidFill>
                  <a:srgbClr val="00B0F0"/>
                </a:solidFill>
              </a:rPr>
              <a:t> </a:t>
            </a:r>
            <a:r>
              <a:rPr lang="fi-FI" dirty="0" err="1" smtClean="0">
                <a:solidFill>
                  <a:srgbClr val="00B0F0"/>
                </a:solidFill>
              </a:rPr>
              <a:t>over</a:t>
            </a:r>
            <a:r>
              <a:rPr lang="fi-FI" dirty="0" smtClean="0">
                <a:solidFill>
                  <a:srgbClr val="00B0F0"/>
                </a:solidFill>
              </a:rPr>
              <a:t>: </a:t>
            </a:r>
            <a:r>
              <a:rPr lang="fi-FI" dirty="0" err="1" smtClean="0">
                <a:solidFill>
                  <a:srgbClr val="00B0F0"/>
                </a:solidFill>
              </a:rPr>
              <a:t>The</a:t>
            </a:r>
            <a:r>
              <a:rPr lang="fi-FI" dirty="0" smtClean="0">
                <a:solidFill>
                  <a:srgbClr val="00B0F0"/>
                </a:solidFill>
              </a:rPr>
              <a:t> </a:t>
            </a:r>
            <a:r>
              <a:rPr lang="fi-FI" dirty="0" err="1" smtClean="0">
                <a:solidFill>
                  <a:srgbClr val="00B0F0"/>
                </a:solidFill>
              </a:rPr>
              <a:t>exchange</a:t>
            </a:r>
            <a:r>
              <a:rPr lang="fi-FI" dirty="0" smtClean="0">
                <a:solidFill>
                  <a:srgbClr val="00B0F0"/>
                </a:solidFill>
              </a:rPr>
              <a:t> of DNA </a:t>
            </a:r>
            <a:r>
              <a:rPr lang="fi-FI" dirty="0" err="1" smtClean="0">
                <a:solidFill>
                  <a:srgbClr val="00B0F0"/>
                </a:solidFill>
              </a:rPr>
              <a:t>material</a:t>
            </a:r>
            <a:r>
              <a:rPr lang="fi-FI" dirty="0" smtClean="0">
                <a:solidFill>
                  <a:srgbClr val="00B0F0"/>
                </a:solidFill>
              </a:rPr>
              <a:t> </a:t>
            </a:r>
            <a:r>
              <a:rPr lang="fi-FI" dirty="0" err="1" smtClean="0">
                <a:solidFill>
                  <a:srgbClr val="00B0F0"/>
                </a:solidFill>
              </a:rPr>
              <a:t>between</a:t>
            </a:r>
            <a:r>
              <a:rPr lang="fi-FI" dirty="0" smtClean="0">
                <a:solidFill>
                  <a:srgbClr val="00B0F0"/>
                </a:solidFill>
              </a:rPr>
              <a:t> </a:t>
            </a:r>
            <a:r>
              <a:rPr lang="fi-FI" dirty="0" err="1" smtClean="0">
                <a:solidFill>
                  <a:srgbClr val="00B0F0"/>
                </a:solidFill>
              </a:rPr>
              <a:t>non-sister</a:t>
            </a:r>
            <a:r>
              <a:rPr lang="fi-FI" dirty="0" smtClean="0">
                <a:solidFill>
                  <a:srgbClr val="00B0F0"/>
                </a:solidFill>
              </a:rPr>
              <a:t> </a:t>
            </a:r>
            <a:r>
              <a:rPr lang="fi-FI" dirty="0" err="1" smtClean="0">
                <a:solidFill>
                  <a:srgbClr val="00B0F0"/>
                </a:solidFill>
              </a:rPr>
              <a:t>homologous</a:t>
            </a:r>
            <a:r>
              <a:rPr lang="fi-FI" dirty="0" smtClean="0">
                <a:solidFill>
                  <a:srgbClr val="00B0F0"/>
                </a:solidFill>
              </a:rPr>
              <a:t> </a:t>
            </a:r>
            <a:r>
              <a:rPr lang="fi-FI" dirty="0" err="1" smtClean="0">
                <a:solidFill>
                  <a:srgbClr val="00B0F0"/>
                </a:solidFill>
              </a:rPr>
              <a:t>chromatids</a:t>
            </a:r>
            <a:endParaRPr lang="fi-FI" dirty="0" smtClean="0">
              <a:solidFill>
                <a:srgbClr val="00B0F0"/>
              </a:solidFill>
            </a:endParaRPr>
          </a:p>
          <a:p>
            <a:pPr algn="l"/>
            <a:r>
              <a:rPr lang="fi-FI" dirty="0" smtClean="0">
                <a:solidFill>
                  <a:srgbClr val="00B0F0"/>
                </a:solidFill>
              </a:rPr>
              <a:t>--</a:t>
            </a:r>
            <a:r>
              <a:rPr lang="fi-FI" dirty="0" err="1" smtClean="0">
                <a:solidFill>
                  <a:srgbClr val="FFC000"/>
                </a:solidFill>
              </a:rPr>
              <a:t>Chiasmata</a:t>
            </a:r>
            <a:r>
              <a:rPr lang="fi-FI" dirty="0" smtClean="0">
                <a:solidFill>
                  <a:srgbClr val="FFC000"/>
                </a:solidFill>
              </a:rPr>
              <a:t>: </a:t>
            </a:r>
            <a:r>
              <a:rPr lang="fi-FI" dirty="0" err="1" smtClean="0">
                <a:solidFill>
                  <a:srgbClr val="FFC000"/>
                </a:solidFill>
              </a:rPr>
              <a:t>The</a:t>
            </a:r>
            <a:r>
              <a:rPr lang="fi-FI" dirty="0" smtClean="0">
                <a:solidFill>
                  <a:srgbClr val="FFC000"/>
                </a:solidFill>
              </a:rPr>
              <a:t> </a:t>
            </a:r>
            <a:r>
              <a:rPr lang="fi-FI" dirty="0" err="1" smtClean="0">
                <a:solidFill>
                  <a:srgbClr val="FFC000"/>
                </a:solidFill>
              </a:rPr>
              <a:t>connection</a:t>
            </a:r>
            <a:r>
              <a:rPr lang="fi-FI" dirty="0" smtClean="0">
                <a:solidFill>
                  <a:srgbClr val="FFC000"/>
                </a:solidFill>
              </a:rPr>
              <a:t> </a:t>
            </a:r>
            <a:r>
              <a:rPr lang="fi-FI" dirty="0" err="1" smtClean="0">
                <a:solidFill>
                  <a:srgbClr val="FFC000"/>
                </a:solidFill>
              </a:rPr>
              <a:t>points</a:t>
            </a:r>
            <a:r>
              <a:rPr lang="fi-FI" dirty="0" smtClean="0">
                <a:solidFill>
                  <a:srgbClr val="FFC000"/>
                </a:solidFill>
              </a:rPr>
              <a:t> of </a:t>
            </a:r>
            <a:r>
              <a:rPr lang="fi-FI" dirty="0" err="1" smtClean="0">
                <a:solidFill>
                  <a:srgbClr val="FFC000"/>
                </a:solidFill>
              </a:rPr>
              <a:t>crossing</a:t>
            </a:r>
            <a:r>
              <a:rPr lang="fi-FI" dirty="0" smtClean="0">
                <a:solidFill>
                  <a:srgbClr val="FFC000"/>
                </a:solidFill>
              </a:rPr>
              <a:t> </a:t>
            </a:r>
            <a:r>
              <a:rPr lang="fi-FI" dirty="0" err="1" smtClean="0">
                <a:solidFill>
                  <a:srgbClr val="FFC000"/>
                </a:solidFill>
              </a:rPr>
              <a:t>over</a:t>
            </a:r>
            <a:endParaRPr lang="fi-FI" dirty="0" smtClean="0">
              <a:solidFill>
                <a:srgbClr val="FFC000"/>
              </a:solidFill>
            </a:endParaRPr>
          </a:p>
          <a:p>
            <a:pPr algn="l"/>
            <a:r>
              <a:rPr lang="fi-FI" dirty="0" smtClean="0">
                <a:solidFill>
                  <a:srgbClr val="FFC000"/>
                </a:solidFill>
              </a:rPr>
              <a:t>--</a:t>
            </a:r>
            <a:r>
              <a:rPr lang="fi-FI" dirty="0" err="1" smtClean="0">
                <a:solidFill>
                  <a:srgbClr val="FF0000"/>
                </a:solidFill>
              </a:rPr>
              <a:t>Tetrad</a:t>
            </a:r>
            <a:r>
              <a:rPr lang="fi-FI" dirty="0" smtClean="0">
                <a:solidFill>
                  <a:srgbClr val="FF0000"/>
                </a:solidFill>
              </a:rPr>
              <a:t> / </a:t>
            </a:r>
            <a:r>
              <a:rPr lang="fi-FI" dirty="0" err="1" smtClean="0">
                <a:solidFill>
                  <a:srgbClr val="FF0000"/>
                </a:solidFill>
              </a:rPr>
              <a:t>bivalent</a:t>
            </a:r>
            <a:r>
              <a:rPr lang="fi-FI" dirty="0" smtClean="0">
                <a:solidFill>
                  <a:srgbClr val="FF0000"/>
                </a:solidFill>
              </a:rPr>
              <a:t>: A set of </a:t>
            </a:r>
            <a:r>
              <a:rPr lang="fi-FI" dirty="0" err="1" smtClean="0">
                <a:solidFill>
                  <a:srgbClr val="FF0000"/>
                </a:solidFill>
              </a:rPr>
              <a:t>four</a:t>
            </a:r>
            <a:r>
              <a:rPr lang="fi-FI" dirty="0" smtClean="0">
                <a:solidFill>
                  <a:srgbClr val="FF0000"/>
                </a:solidFill>
              </a:rPr>
              <a:t> </a:t>
            </a:r>
            <a:r>
              <a:rPr lang="fi-FI" dirty="0" err="1" smtClean="0">
                <a:solidFill>
                  <a:srgbClr val="FF0000"/>
                </a:solidFill>
              </a:rPr>
              <a:t>chromatids</a:t>
            </a:r>
            <a:r>
              <a:rPr lang="fi-FI" dirty="0" smtClean="0">
                <a:solidFill>
                  <a:srgbClr val="FF0000"/>
                </a:solidFill>
              </a:rPr>
              <a:t> </a:t>
            </a:r>
            <a:r>
              <a:rPr lang="fi-FI" dirty="0" err="1" smtClean="0">
                <a:solidFill>
                  <a:srgbClr val="FF0000"/>
                </a:solidFill>
              </a:rPr>
              <a:t>involving</a:t>
            </a:r>
            <a:r>
              <a:rPr lang="fi-FI" dirty="0" smtClean="0">
                <a:solidFill>
                  <a:srgbClr val="FF0000"/>
                </a:solidFill>
              </a:rPr>
              <a:t> </a:t>
            </a:r>
            <a:r>
              <a:rPr lang="fi-FI" dirty="0" err="1" smtClean="0">
                <a:solidFill>
                  <a:srgbClr val="FF0000"/>
                </a:solidFill>
              </a:rPr>
              <a:t>two</a:t>
            </a:r>
            <a:r>
              <a:rPr lang="fi-FI" dirty="0" smtClean="0">
                <a:solidFill>
                  <a:srgbClr val="FF0000"/>
                </a:solidFill>
              </a:rPr>
              <a:t> </a:t>
            </a:r>
            <a:r>
              <a:rPr lang="fi-FI" dirty="0" err="1" smtClean="0">
                <a:solidFill>
                  <a:srgbClr val="FF0000"/>
                </a:solidFill>
              </a:rPr>
              <a:t>homologous</a:t>
            </a:r>
            <a:r>
              <a:rPr lang="fi-FI" dirty="0" smtClean="0">
                <a:solidFill>
                  <a:srgbClr val="FF0000"/>
                </a:solidFill>
              </a:rPr>
              <a:t> </a:t>
            </a:r>
            <a:r>
              <a:rPr lang="fi-FI" dirty="0" err="1" smtClean="0">
                <a:solidFill>
                  <a:srgbClr val="FF0000"/>
                </a:solidFill>
              </a:rPr>
              <a:t>chromosomes</a:t>
            </a:r>
            <a:endParaRPr lang="fi-FI" dirty="0" smtClean="0">
              <a:solidFill>
                <a:srgbClr val="FF0000"/>
              </a:solidFill>
            </a:endParaRPr>
          </a:p>
          <a:p>
            <a:pPr algn="l"/>
            <a:r>
              <a:rPr lang="fi-FI" dirty="0" smtClean="0">
                <a:solidFill>
                  <a:srgbClr val="FF0000"/>
                </a:solidFill>
              </a:rPr>
              <a:t>--</a:t>
            </a:r>
            <a:r>
              <a:rPr lang="fi-FI" dirty="0" err="1" smtClean="0">
                <a:solidFill>
                  <a:srgbClr val="002060"/>
                </a:solidFill>
              </a:rPr>
              <a:t>Sister</a:t>
            </a:r>
            <a:r>
              <a:rPr lang="fi-FI" dirty="0" smtClean="0">
                <a:solidFill>
                  <a:srgbClr val="002060"/>
                </a:solidFill>
              </a:rPr>
              <a:t> </a:t>
            </a:r>
            <a:r>
              <a:rPr lang="fi-FI" dirty="0" err="1" smtClean="0">
                <a:solidFill>
                  <a:srgbClr val="002060"/>
                </a:solidFill>
              </a:rPr>
              <a:t>chromatids</a:t>
            </a:r>
            <a:r>
              <a:rPr lang="fi-FI" dirty="0" smtClean="0">
                <a:solidFill>
                  <a:srgbClr val="002060"/>
                </a:solidFill>
              </a:rPr>
              <a:t>: </a:t>
            </a:r>
            <a:r>
              <a:rPr lang="fi-FI" dirty="0" err="1" smtClean="0">
                <a:solidFill>
                  <a:srgbClr val="002060"/>
                </a:solidFill>
              </a:rPr>
              <a:t>The</a:t>
            </a:r>
            <a:r>
              <a:rPr lang="fi-FI" dirty="0" smtClean="0">
                <a:solidFill>
                  <a:srgbClr val="002060"/>
                </a:solidFill>
              </a:rPr>
              <a:t> </a:t>
            </a:r>
            <a:r>
              <a:rPr lang="fi-FI" dirty="0" err="1" smtClean="0">
                <a:solidFill>
                  <a:srgbClr val="002060"/>
                </a:solidFill>
              </a:rPr>
              <a:t>visible</a:t>
            </a:r>
            <a:r>
              <a:rPr lang="fi-FI" dirty="0" smtClean="0">
                <a:solidFill>
                  <a:srgbClr val="002060"/>
                </a:solidFill>
              </a:rPr>
              <a:t> </a:t>
            </a:r>
            <a:r>
              <a:rPr lang="fi-FI" dirty="0" err="1" smtClean="0">
                <a:solidFill>
                  <a:srgbClr val="002060"/>
                </a:solidFill>
              </a:rPr>
              <a:t>result</a:t>
            </a:r>
            <a:r>
              <a:rPr lang="fi-FI" dirty="0" smtClean="0">
                <a:solidFill>
                  <a:srgbClr val="002060"/>
                </a:solidFill>
              </a:rPr>
              <a:t> of </a:t>
            </a:r>
            <a:r>
              <a:rPr lang="fi-FI" dirty="0" err="1" smtClean="0">
                <a:solidFill>
                  <a:srgbClr val="002060"/>
                </a:solidFill>
              </a:rPr>
              <a:t>condensed</a:t>
            </a:r>
            <a:r>
              <a:rPr lang="fi-FI" dirty="0" smtClean="0">
                <a:solidFill>
                  <a:srgbClr val="002060"/>
                </a:solidFill>
              </a:rPr>
              <a:t> </a:t>
            </a:r>
            <a:r>
              <a:rPr lang="fi-FI" dirty="0" err="1" smtClean="0">
                <a:solidFill>
                  <a:srgbClr val="002060"/>
                </a:solidFill>
              </a:rPr>
              <a:t>chromosomes</a:t>
            </a:r>
            <a:r>
              <a:rPr lang="fi-FI" dirty="0" smtClean="0">
                <a:solidFill>
                  <a:srgbClr val="002060"/>
                </a:solidFill>
              </a:rPr>
              <a:t>. As DNA </a:t>
            </a:r>
            <a:r>
              <a:rPr lang="fi-FI" dirty="0" err="1" smtClean="0">
                <a:solidFill>
                  <a:srgbClr val="002060"/>
                </a:solidFill>
              </a:rPr>
              <a:t>replication</a:t>
            </a:r>
            <a:r>
              <a:rPr lang="fi-FI" dirty="0" smtClean="0">
                <a:solidFill>
                  <a:srgbClr val="002060"/>
                </a:solidFill>
              </a:rPr>
              <a:t> </a:t>
            </a:r>
            <a:r>
              <a:rPr lang="fi-FI" dirty="0" err="1" smtClean="0">
                <a:solidFill>
                  <a:srgbClr val="002060"/>
                </a:solidFill>
              </a:rPr>
              <a:t>has</a:t>
            </a:r>
            <a:r>
              <a:rPr lang="fi-FI" dirty="0" smtClean="0">
                <a:solidFill>
                  <a:srgbClr val="002060"/>
                </a:solidFill>
              </a:rPr>
              <a:t> </a:t>
            </a:r>
            <a:r>
              <a:rPr lang="fi-FI" dirty="0" err="1" smtClean="0">
                <a:solidFill>
                  <a:srgbClr val="002060"/>
                </a:solidFill>
              </a:rPr>
              <a:t>occured</a:t>
            </a:r>
            <a:r>
              <a:rPr lang="fi-FI" dirty="0" smtClean="0">
                <a:solidFill>
                  <a:srgbClr val="002060"/>
                </a:solidFill>
              </a:rPr>
              <a:t>, </a:t>
            </a:r>
            <a:r>
              <a:rPr lang="fi-FI" dirty="0" err="1" smtClean="0">
                <a:solidFill>
                  <a:srgbClr val="002060"/>
                </a:solidFill>
              </a:rPr>
              <a:t>they</a:t>
            </a:r>
            <a:r>
              <a:rPr lang="fi-FI" dirty="0" smtClean="0">
                <a:solidFill>
                  <a:srgbClr val="002060"/>
                </a:solidFill>
              </a:rPr>
              <a:t> </a:t>
            </a:r>
            <a:r>
              <a:rPr lang="fi-FI" dirty="0" err="1" smtClean="0">
                <a:solidFill>
                  <a:srgbClr val="002060"/>
                </a:solidFill>
              </a:rPr>
              <a:t>are</a:t>
            </a:r>
            <a:r>
              <a:rPr lang="fi-FI" dirty="0" smtClean="0">
                <a:solidFill>
                  <a:srgbClr val="002060"/>
                </a:solidFill>
              </a:rPr>
              <a:t> </a:t>
            </a:r>
            <a:r>
              <a:rPr lang="fi-FI" dirty="0" err="1" smtClean="0">
                <a:solidFill>
                  <a:srgbClr val="002060"/>
                </a:solidFill>
              </a:rPr>
              <a:t>initially</a:t>
            </a:r>
            <a:r>
              <a:rPr lang="fi-FI" dirty="0" smtClean="0">
                <a:solidFill>
                  <a:srgbClr val="002060"/>
                </a:solidFill>
              </a:rPr>
              <a:t> </a:t>
            </a:r>
            <a:r>
              <a:rPr lang="fi-FI" dirty="0" err="1" smtClean="0">
                <a:solidFill>
                  <a:srgbClr val="002060"/>
                </a:solidFill>
              </a:rPr>
              <a:t>identical</a:t>
            </a:r>
            <a:r>
              <a:rPr lang="fi-FI" dirty="0" smtClean="0">
                <a:solidFill>
                  <a:srgbClr val="002060"/>
                </a:solidFill>
              </a:rPr>
              <a:t>.</a:t>
            </a:r>
          </a:p>
          <a:p>
            <a:pPr algn="l"/>
            <a:r>
              <a:rPr lang="fi-FI" dirty="0" smtClean="0">
                <a:solidFill>
                  <a:srgbClr val="002060"/>
                </a:solidFill>
              </a:rPr>
              <a:t>--</a:t>
            </a:r>
            <a:r>
              <a:rPr lang="fi-FI" dirty="0" err="1" smtClean="0">
                <a:solidFill>
                  <a:srgbClr val="00B050"/>
                </a:solidFill>
              </a:rPr>
              <a:t>Independent</a:t>
            </a:r>
            <a:r>
              <a:rPr lang="fi-FI" dirty="0" smtClean="0">
                <a:solidFill>
                  <a:srgbClr val="00B050"/>
                </a:solidFill>
              </a:rPr>
              <a:t> </a:t>
            </a:r>
            <a:r>
              <a:rPr lang="fi-FI" dirty="0" err="1" smtClean="0">
                <a:solidFill>
                  <a:srgbClr val="00B050"/>
                </a:solidFill>
              </a:rPr>
              <a:t>assortment</a:t>
            </a:r>
            <a:r>
              <a:rPr lang="fi-FI" dirty="0" smtClean="0">
                <a:solidFill>
                  <a:srgbClr val="00B050"/>
                </a:solidFill>
              </a:rPr>
              <a:t>: How </a:t>
            </a:r>
            <a:r>
              <a:rPr lang="fi-FI" dirty="0" err="1" smtClean="0">
                <a:solidFill>
                  <a:srgbClr val="00B050"/>
                </a:solidFill>
              </a:rPr>
              <a:t>one</a:t>
            </a:r>
            <a:r>
              <a:rPr lang="fi-FI" dirty="0" smtClean="0">
                <a:solidFill>
                  <a:srgbClr val="00B050"/>
                </a:solidFill>
              </a:rPr>
              <a:t> </a:t>
            </a:r>
            <a:r>
              <a:rPr lang="fi-FI" dirty="0" err="1" smtClean="0">
                <a:solidFill>
                  <a:srgbClr val="00B050"/>
                </a:solidFill>
              </a:rPr>
              <a:t>chromoseome</a:t>
            </a:r>
            <a:r>
              <a:rPr lang="fi-FI" dirty="0" smtClean="0">
                <a:solidFill>
                  <a:srgbClr val="00B050"/>
                </a:solidFill>
              </a:rPr>
              <a:t> in a </a:t>
            </a:r>
            <a:r>
              <a:rPr lang="fi-FI" dirty="0" err="1" smtClean="0">
                <a:solidFill>
                  <a:srgbClr val="00B050"/>
                </a:solidFill>
              </a:rPr>
              <a:t>pair</a:t>
            </a:r>
            <a:r>
              <a:rPr lang="fi-FI" dirty="0" smtClean="0">
                <a:solidFill>
                  <a:srgbClr val="00B050"/>
                </a:solidFill>
              </a:rPr>
              <a:t> </a:t>
            </a:r>
            <a:r>
              <a:rPr lang="fi-FI" dirty="0" err="1" smtClean="0">
                <a:solidFill>
                  <a:srgbClr val="00B050"/>
                </a:solidFill>
              </a:rPr>
              <a:t>moves</a:t>
            </a:r>
            <a:r>
              <a:rPr lang="fi-FI" dirty="0" smtClean="0">
                <a:solidFill>
                  <a:srgbClr val="00B050"/>
                </a:solidFill>
              </a:rPr>
              <a:t> </a:t>
            </a:r>
            <a:r>
              <a:rPr lang="fi-FI" dirty="0" err="1" smtClean="0">
                <a:solidFill>
                  <a:srgbClr val="00B050"/>
                </a:solidFill>
              </a:rPr>
              <a:t>or</a:t>
            </a:r>
            <a:r>
              <a:rPr lang="fi-FI" dirty="0" smtClean="0">
                <a:solidFill>
                  <a:srgbClr val="00B050"/>
                </a:solidFill>
              </a:rPr>
              <a:t> </a:t>
            </a:r>
            <a:r>
              <a:rPr lang="fi-FI" dirty="0" err="1" smtClean="0">
                <a:solidFill>
                  <a:srgbClr val="00B050"/>
                </a:solidFill>
              </a:rPr>
              <a:t>how</a:t>
            </a:r>
            <a:r>
              <a:rPr lang="fi-FI" dirty="0" smtClean="0">
                <a:solidFill>
                  <a:srgbClr val="00B050"/>
                </a:solidFill>
              </a:rPr>
              <a:t> it is </a:t>
            </a:r>
            <a:r>
              <a:rPr lang="fi-FI" dirty="0" err="1" smtClean="0">
                <a:solidFill>
                  <a:srgbClr val="00B050"/>
                </a:solidFill>
              </a:rPr>
              <a:t>oriented</a:t>
            </a:r>
            <a:r>
              <a:rPr lang="fi-FI" dirty="0" smtClean="0">
                <a:solidFill>
                  <a:srgbClr val="00B050"/>
                </a:solidFill>
              </a:rPr>
              <a:t> </a:t>
            </a:r>
            <a:r>
              <a:rPr lang="fi-FI" dirty="0" err="1" smtClean="0">
                <a:solidFill>
                  <a:srgbClr val="00B050"/>
                </a:solidFill>
              </a:rPr>
              <a:t>being</a:t>
            </a:r>
            <a:r>
              <a:rPr lang="fi-FI" dirty="0" smtClean="0">
                <a:solidFill>
                  <a:srgbClr val="00B050"/>
                </a:solidFill>
              </a:rPr>
              <a:t> </a:t>
            </a:r>
            <a:r>
              <a:rPr lang="fi-FI" dirty="0" err="1" smtClean="0">
                <a:solidFill>
                  <a:srgbClr val="00B050"/>
                </a:solidFill>
              </a:rPr>
              <a:t>random</a:t>
            </a:r>
            <a:r>
              <a:rPr lang="fi-FI" dirty="0" smtClean="0">
                <a:solidFill>
                  <a:srgbClr val="00B050"/>
                </a:solidFill>
              </a:rPr>
              <a:t> in </a:t>
            </a:r>
            <a:r>
              <a:rPr lang="fi-FI" dirty="0" err="1" smtClean="0">
                <a:solidFill>
                  <a:srgbClr val="00B050"/>
                </a:solidFill>
              </a:rPr>
              <a:t>respect</a:t>
            </a:r>
            <a:r>
              <a:rPr lang="fi-FI" dirty="0" smtClean="0">
                <a:solidFill>
                  <a:srgbClr val="00B050"/>
                </a:solidFill>
              </a:rPr>
              <a:t> to </a:t>
            </a:r>
            <a:r>
              <a:rPr lang="fi-FI" dirty="0" err="1" smtClean="0">
                <a:solidFill>
                  <a:srgbClr val="00B050"/>
                </a:solidFill>
              </a:rPr>
              <a:t>neighboring</a:t>
            </a:r>
            <a:r>
              <a:rPr lang="fi-FI" dirty="0" smtClean="0">
                <a:solidFill>
                  <a:srgbClr val="00B050"/>
                </a:solidFill>
              </a:rPr>
              <a:t> </a:t>
            </a:r>
            <a:r>
              <a:rPr lang="fi-FI" dirty="0" err="1" smtClean="0">
                <a:solidFill>
                  <a:srgbClr val="00B050"/>
                </a:solidFill>
              </a:rPr>
              <a:t>chromosomes</a:t>
            </a:r>
            <a:r>
              <a:rPr lang="fi-FI" smtClean="0">
                <a:solidFill>
                  <a:srgbClr val="00B050"/>
                </a:solidFill>
              </a:rPr>
              <a:t>. </a:t>
            </a:r>
            <a:endParaRPr lang="fi-FI" dirty="0">
              <a:solidFill>
                <a:srgbClr val="002060"/>
              </a:solidFill>
            </a:endParaRPr>
          </a:p>
          <a:p>
            <a:pPr algn="l"/>
            <a:endParaRPr lang="fi-FI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64777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89</Words>
  <Application>Microsoft Office PowerPoint</Application>
  <PresentationFormat>Laajakuva</PresentationFormat>
  <Paragraphs>8</Paragraphs>
  <Slides>1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Office-teema</vt:lpstr>
      <vt:lpstr>Topic 10.1: Meiosis</vt:lpstr>
    </vt:vector>
  </TitlesOfParts>
  <Company>PKMKV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Topic 10.1: Meiosis</dc:title>
  <dc:creator>Lerch Adam</dc:creator>
  <cp:lastModifiedBy>Lerch Adam</cp:lastModifiedBy>
  <cp:revision>1</cp:revision>
  <dcterms:created xsi:type="dcterms:W3CDTF">2018-03-23T09:27:40Z</dcterms:created>
  <dcterms:modified xsi:type="dcterms:W3CDTF">2018-03-23T09:28:03Z</dcterms:modified>
</cp:coreProperties>
</file>