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12"/>
  </p:notesMasterIdLst>
  <p:sldIdLst>
    <p:sldId id="292" r:id="rId2"/>
    <p:sldId id="296" r:id="rId3"/>
    <p:sldId id="307" r:id="rId4"/>
    <p:sldId id="309" r:id="rId5"/>
    <p:sldId id="306" r:id="rId6"/>
    <p:sldId id="298" r:id="rId7"/>
    <p:sldId id="308" r:id="rId8"/>
    <p:sldId id="304" r:id="rId9"/>
    <p:sldId id="305" r:id="rId10"/>
    <p:sldId id="310" r:id="rId11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E89"/>
    <a:srgbClr val="F2F2F2"/>
    <a:srgbClr val="5F37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992" autoAdjust="0"/>
    <p:restoredTop sz="94982" autoAdjust="0"/>
  </p:normalViewPr>
  <p:slideViewPr>
    <p:cSldViewPr>
      <p:cViewPr>
        <p:scale>
          <a:sx n="70" d="100"/>
          <a:sy n="70" d="100"/>
        </p:scale>
        <p:origin x="-246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162EC5-578B-4A9C-A38A-7DF582604A86}" type="datetimeFigureOut">
              <a:rPr lang="fi-FI" smtClean="0"/>
              <a:pPr/>
              <a:t>9.3.2016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742CD9-F350-4165-AB42-8343341773F4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6317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42CD9-F350-4165-AB42-8343341773F4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38636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A_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Kuva 10" descr="TEM_RR_PPT-taustat_RGB_kansi-0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441651"/>
            <a:ext cx="7772400" cy="1470025"/>
          </a:xfrm>
        </p:spPr>
        <p:txBody>
          <a:bodyPr anchor="b" anchorCtr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26904" y="3060000"/>
            <a:ext cx="6480000" cy="900000"/>
          </a:xfrm>
        </p:spPr>
        <p:txBody>
          <a:bodyPr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3852000" y="4426838"/>
            <a:ext cx="1440000" cy="25200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1D830FAE-C0F7-4AEB-848C-CD715629EDBA}" type="datetime1">
              <a:rPr lang="fi-FI" smtClean="0"/>
              <a:t>9.3.2016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2772000" y="4138846"/>
            <a:ext cx="3600000" cy="252000"/>
          </a:xfrm>
        </p:spPr>
        <p:txBody>
          <a:bodyPr lIns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Katariina Soanjärvi</a:t>
            </a:r>
            <a:endParaRPr lang="fi-FI" dirty="0"/>
          </a:p>
        </p:txBody>
      </p:sp>
      <p:sp>
        <p:nvSpPr>
          <p:cNvPr id="10" name="Kuvan paikkamerkki 18"/>
          <p:cNvSpPr>
            <a:spLocks noGrp="1"/>
          </p:cNvSpPr>
          <p:nvPr>
            <p:ph type="pic" sz="quarter" idx="12" hasCustomPrompt="1"/>
          </p:nvPr>
        </p:nvSpPr>
        <p:spPr>
          <a:xfrm>
            <a:off x="360000" y="5796000"/>
            <a:ext cx="1440000" cy="719137"/>
          </a:xfrm>
        </p:spPr>
        <p:txBody>
          <a:bodyPr/>
          <a:lstStyle>
            <a:lvl1pPr>
              <a:defRPr sz="1400">
                <a:solidFill>
                  <a:schemeClr val="bg2"/>
                </a:solidFill>
              </a:defRPr>
            </a:lvl1pPr>
          </a:lstStyle>
          <a:p>
            <a:r>
              <a:rPr lang="fi-FI" dirty="0" smtClean="0"/>
              <a:t>logo</a:t>
            </a:r>
            <a:endParaRPr lang="fi-FI" dirty="0"/>
          </a:p>
        </p:txBody>
      </p:sp>
      <p:sp>
        <p:nvSpPr>
          <p:cNvPr id="12" name="Kuvan paikkamerkki 18"/>
          <p:cNvSpPr>
            <a:spLocks noGrp="1"/>
          </p:cNvSpPr>
          <p:nvPr>
            <p:ph type="pic" sz="quarter" idx="13" hasCustomPrompt="1"/>
          </p:nvPr>
        </p:nvSpPr>
        <p:spPr>
          <a:xfrm>
            <a:off x="2031332" y="5794990"/>
            <a:ext cx="1440000" cy="719137"/>
          </a:xfrm>
        </p:spPr>
        <p:txBody>
          <a:bodyPr/>
          <a:lstStyle>
            <a:lvl1pPr>
              <a:defRPr sz="1400">
                <a:solidFill>
                  <a:schemeClr val="bg2"/>
                </a:solidFill>
              </a:defRPr>
            </a:lvl1pPr>
          </a:lstStyle>
          <a:p>
            <a:r>
              <a:rPr lang="fi-FI" dirty="0" smtClean="0"/>
              <a:t>logo</a:t>
            </a:r>
            <a:endParaRPr lang="fi-FI" dirty="0"/>
          </a:p>
        </p:txBody>
      </p:sp>
      <p:sp>
        <p:nvSpPr>
          <p:cNvPr id="13" name="Kuvan paikkamerkki 18"/>
          <p:cNvSpPr>
            <a:spLocks noGrp="1"/>
          </p:cNvSpPr>
          <p:nvPr>
            <p:ph type="pic" sz="quarter" idx="14" hasCustomPrompt="1"/>
          </p:nvPr>
        </p:nvSpPr>
        <p:spPr>
          <a:xfrm>
            <a:off x="3697880" y="5794990"/>
            <a:ext cx="1440000" cy="719137"/>
          </a:xfrm>
        </p:spPr>
        <p:txBody>
          <a:bodyPr/>
          <a:lstStyle>
            <a:lvl1pPr>
              <a:defRPr sz="1400">
                <a:solidFill>
                  <a:schemeClr val="bg2"/>
                </a:solidFill>
              </a:defRPr>
            </a:lvl1pPr>
          </a:lstStyle>
          <a:p>
            <a:r>
              <a:rPr lang="fi-FI" dirty="0" smtClean="0"/>
              <a:t>logo</a:t>
            </a:r>
            <a:endParaRPr lang="fi-FI" dirty="0"/>
          </a:p>
        </p:txBody>
      </p:sp>
      <p:pic>
        <p:nvPicPr>
          <p:cNvPr id="6" name="Picture 5" descr="EU_EAKR_ESR_FI_vertical_20mm_rgb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804800" y="5580000"/>
            <a:ext cx="1078992" cy="984504"/>
          </a:xfrm>
          <a:prstGeom prst="rect">
            <a:avLst/>
          </a:prstGeom>
        </p:spPr>
      </p:pic>
      <p:pic>
        <p:nvPicPr>
          <p:cNvPr id="14" name="Kuva 8" descr="VipuvoimaaEU_2014_2020_rgb-01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472800" y="5842800"/>
            <a:ext cx="1220690" cy="86409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Tekstidia: tyhjä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 descr="TEM_RR_PPT-taustat_RGB_harmaa_kehys-0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C5DE5-4166-4525-BEE2-E2000954177D}" type="datetime1">
              <a:rPr lang="fi-FI" smtClean="0"/>
              <a:t>9.3.2016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Katariina Soanjärvi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37A0-F8B5-40DF-B7A3-2778985E9851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9" name="Kuva 8" descr="VipuvoimaaEU_2014_2020_rgb-01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472800" y="5842800"/>
            <a:ext cx="1220690" cy="864096"/>
          </a:xfrm>
          <a:prstGeom prst="rect">
            <a:avLst/>
          </a:prstGeom>
        </p:spPr>
      </p:pic>
      <p:pic>
        <p:nvPicPr>
          <p:cNvPr id="11" name="Picture 5" descr="EU_EAKR_ESR_FI_vertical_20mm_rgb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7804800" y="5580000"/>
            <a:ext cx="1078992" cy="984504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B_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Kuva 10" descr="TEM_RR_PPT-taustat_RGB_valk_kehys_ja_teksti-0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441651"/>
            <a:ext cx="7772400" cy="1470025"/>
          </a:xfrm>
        </p:spPr>
        <p:txBody>
          <a:bodyPr anchor="b" anchorCtr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3852000" y="4428000"/>
            <a:ext cx="1440000" cy="25200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71D9A950-A443-4C5A-93E4-3FD684533AE2}" type="datetime1">
              <a:rPr lang="fi-FI" smtClean="0"/>
              <a:t>9.3.2016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2772000" y="4140000"/>
            <a:ext cx="3600000" cy="252000"/>
          </a:xfrm>
        </p:spPr>
        <p:txBody>
          <a:bodyPr lIns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Katariina Soanjärvi</a:t>
            </a:r>
            <a:endParaRPr lang="fi-FI" dirty="0"/>
          </a:p>
        </p:txBody>
      </p:sp>
      <p:sp>
        <p:nvSpPr>
          <p:cNvPr id="12" name="Alaotsikko 2"/>
          <p:cNvSpPr>
            <a:spLocks noGrp="1"/>
          </p:cNvSpPr>
          <p:nvPr>
            <p:ph type="subTitle" idx="1"/>
          </p:nvPr>
        </p:nvSpPr>
        <p:spPr>
          <a:xfrm>
            <a:off x="1322086" y="3060000"/>
            <a:ext cx="6480000" cy="900000"/>
          </a:xfrm>
        </p:spPr>
        <p:txBody>
          <a:bodyPr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19" name="Kuvan paikkamerkki 18"/>
          <p:cNvSpPr>
            <a:spLocks noGrp="1"/>
          </p:cNvSpPr>
          <p:nvPr>
            <p:ph type="pic" sz="quarter" idx="12" hasCustomPrompt="1"/>
          </p:nvPr>
        </p:nvSpPr>
        <p:spPr>
          <a:xfrm>
            <a:off x="360000" y="5796000"/>
            <a:ext cx="1440000" cy="719137"/>
          </a:xfrm>
        </p:spPr>
        <p:txBody>
          <a:bodyPr/>
          <a:lstStyle>
            <a:lvl1pPr>
              <a:defRPr sz="1400">
                <a:solidFill>
                  <a:schemeClr val="bg2"/>
                </a:solidFill>
              </a:defRPr>
            </a:lvl1pPr>
          </a:lstStyle>
          <a:p>
            <a:r>
              <a:rPr lang="fi-FI" dirty="0" smtClean="0"/>
              <a:t>logo</a:t>
            </a:r>
            <a:endParaRPr lang="fi-FI" dirty="0"/>
          </a:p>
        </p:txBody>
      </p:sp>
      <p:sp>
        <p:nvSpPr>
          <p:cNvPr id="20" name="Kuvan paikkamerkki 18"/>
          <p:cNvSpPr>
            <a:spLocks noGrp="1"/>
          </p:cNvSpPr>
          <p:nvPr>
            <p:ph type="pic" sz="quarter" idx="13" hasCustomPrompt="1"/>
          </p:nvPr>
        </p:nvSpPr>
        <p:spPr>
          <a:xfrm>
            <a:off x="2031332" y="5794990"/>
            <a:ext cx="1440000" cy="719137"/>
          </a:xfrm>
        </p:spPr>
        <p:txBody>
          <a:bodyPr/>
          <a:lstStyle>
            <a:lvl1pPr>
              <a:defRPr sz="1400">
                <a:solidFill>
                  <a:schemeClr val="bg2"/>
                </a:solidFill>
              </a:defRPr>
            </a:lvl1pPr>
          </a:lstStyle>
          <a:p>
            <a:r>
              <a:rPr lang="fi-FI" dirty="0" smtClean="0"/>
              <a:t>logo</a:t>
            </a:r>
            <a:endParaRPr lang="fi-FI" dirty="0"/>
          </a:p>
        </p:txBody>
      </p:sp>
      <p:sp>
        <p:nvSpPr>
          <p:cNvPr id="21" name="Kuvan paikkamerkki 18"/>
          <p:cNvSpPr>
            <a:spLocks noGrp="1"/>
          </p:cNvSpPr>
          <p:nvPr>
            <p:ph type="pic" sz="quarter" idx="14" hasCustomPrompt="1"/>
          </p:nvPr>
        </p:nvSpPr>
        <p:spPr>
          <a:xfrm>
            <a:off x="3697880" y="5794990"/>
            <a:ext cx="1440000" cy="719137"/>
          </a:xfrm>
        </p:spPr>
        <p:txBody>
          <a:bodyPr/>
          <a:lstStyle>
            <a:lvl1pPr>
              <a:defRPr sz="1400">
                <a:solidFill>
                  <a:schemeClr val="bg2"/>
                </a:solidFill>
              </a:defRPr>
            </a:lvl1pPr>
          </a:lstStyle>
          <a:p>
            <a:r>
              <a:rPr lang="fi-FI" dirty="0" smtClean="0"/>
              <a:t>logo</a:t>
            </a:r>
            <a:endParaRPr lang="fi-FI" dirty="0"/>
          </a:p>
        </p:txBody>
      </p:sp>
      <p:pic>
        <p:nvPicPr>
          <p:cNvPr id="14" name="Kuva 8" descr="VipuvoimaaEU_2014_2020_rgb-01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472800" y="5842800"/>
            <a:ext cx="1220690" cy="864096"/>
          </a:xfrm>
          <a:prstGeom prst="rect">
            <a:avLst/>
          </a:prstGeom>
        </p:spPr>
      </p:pic>
      <p:pic>
        <p:nvPicPr>
          <p:cNvPr id="16" name="Picture 5" descr="EU_EAKR_ESR_FI_vertical_20mm_rgb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7804800" y="5580000"/>
            <a:ext cx="1078992" cy="98450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ärillinen väli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TEM_RR_PPT-taustat_RGB_valk_kehys_ja_teksti-0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640094" y="616414"/>
            <a:ext cx="2950096" cy="1470025"/>
          </a:xfrm>
        </p:spPr>
        <p:txBody>
          <a:bodyPr wrap="square" anchor="t" anchorCtr="0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B4E129-91C4-4475-AFCE-7E5F6A7E468D}" type="datetime1">
              <a:rPr lang="fi-FI" smtClean="0"/>
              <a:t>9.3.2016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Katariina Soanjärvi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4837A0-F8B5-40DF-B7A3-2778985E9851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3" name="Kuva 8" descr="VipuvoimaaEU_2014_2020_rgb-01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472800" y="5842800"/>
            <a:ext cx="1220690" cy="864096"/>
          </a:xfrm>
          <a:prstGeom prst="rect">
            <a:avLst/>
          </a:prstGeom>
        </p:spPr>
      </p:pic>
      <p:pic>
        <p:nvPicPr>
          <p:cNvPr id="11" name="Picture 5" descr="EU_EAKR_ESR_FI_vertical_20mm_rgb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7804800" y="5580000"/>
            <a:ext cx="1078992" cy="984504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A_kuvadia: tumma kuv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TEM_RR_PPT-taustat_RGB_valk_kehys_ja_teksti-0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640094" y="616414"/>
            <a:ext cx="2950096" cy="1470025"/>
          </a:xfrm>
        </p:spPr>
        <p:txBody>
          <a:bodyPr wrap="square" anchor="t" anchorCtr="0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B7641A6-0723-4FCD-B4EA-FD30A46D0717}" type="datetime1">
              <a:rPr lang="fi-FI" smtClean="0"/>
              <a:t>9.3.2016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Katariina Soanjärvi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4837A0-F8B5-40DF-B7A3-2778985E9851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1" name="Kuva 8" descr="VipuvoimaaEU_2014_2020_rgb-01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472800" y="5842800"/>
            <a:ext cx="1220690" cy="864096"/>
          </a:xfrm>
          <a:prstGeom prst="rect">
            <a:avLst/>
          </a:prstGeom>
        </p:spPr>
      </p:pic>
      <p:pic>
        <p:nvPicPr>
          <p:cNvPr id="13" name="Picture 5" descr="EU_EAKR_ESR_FI_vertical_20mm_rgb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7804800" y="5580000"/>
            <a:ext cx="1078992" cy="984504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B_kuvadia: vaalea kuv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 descr="TEM_RR_PPT-taustat_RGB_valk_kehys_tumma_teksti-0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640094" y="616414"/>
            <a:ext cx="2950096" cy="1470025"/>
          </a:xfrm>
        </p:spPr>
        <p:txBody>
          <a:bodyPr wrap="square" anchor="t" anchorCtr="0"/>
          <a:lstStyle>
            <a:lvl1pPr algn="r">
              <a:defRPr>
                <a:solidFill>
                  <a:schemeClr val="bg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9745620A-5C70-46B6-8019-341846B3D2FB}" type="datetime1">
              <a:rPr lang="fi-FI" smtClean="0"/>
              <a:t>9.3.2016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fi-FI" smtClean="0"/>
              <a:t>Katariina Soanjärvi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A4837A0-F8B5-40DF-B7A3-2778985E9851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1" name="Kuva 8" descr="VipuvoimaaEU_2014_2020_rgb-01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472800" y="5842800"/>
            <a:ext cx="1220690" cy="864096"/>
          </a:xfrm>
          <a:prstGeom prst="rect">
            <a:avLst/>
          </a:prstGeom>
        </p:spPr>
      </p:pic>
      <p:pic>
        <p:nvPicPr>
          <p:cNvPr id="13" name="Picture 5" descr="EU_EAKR_ESR_FI_vertical_20mm_rgb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7804800" y="5580000"/>
            <a:ext cx="1078992" cy="984504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ekstidia: yksipalstaine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TEM_RR_PPT-taustat_RGB_harmaa_kehys-0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40000" y="1584000"/>
            <a:ext cx="8064000" cy="4140000"/>
          </a:xfrm>
        </p:spPr>
        <p:txBody>
          <a:bodyPr/>
          <a:lstStyle>
            <a:lvl2pPr>
              <a:defRPr/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wrap="none"/>
          <a:lstStyle/>
          <a:p>
            <a:fld id="{17DA853B-9FEC-431A-B742-E716BE8F2FF7}" type="datetime1">
              <a:rPr lang="fi-FI" smtClean="0"/>
              <a:t>9.3.2016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wrap="none" rIns="0"/>
          <a:lstStyle/>
          <a:p>
            <a:r>
              <a:rPr lang="fi-FI" smtClean="0"/>
              <a:t>Katariina Soanjärvi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wrap="none" rIns="0"/>
          <a:lstStyle>
            <a:lvl1pPr algn="l">
              <a:defRPr/>
            </a:lvl1pPr>
          </a:lstStyle>
          <a:p>
            <a:fld id="{2A4837A0-F8B5-40DF-B7A3-2778985E9851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1" name="Kuva 8" descr="VipuvoimaaEU_2014_2020_rgb-01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472800" y="5842800"/>
            <a:ext cx="1220690" cy="864096"/>
          </a:xfrm>
          <a:prstGeom prst="rect">
            <a:avLst/>
          </a:prstGeom>
        </p:spPr>
      </p:pic>
      <p:pic>
        <p:nvPicPr>
          <p:cNvPr id="13" name="Picture 5" descr="EU_EAKR_ESR_FI_vertical_20mm_rgb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7804800" y="5580000"/>
            <a:ext cx="1078992" cy="984504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5_Tekstidia: kaksipalstaine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 descr="TEM_RR_PPT-taustat_RGB_harmaa_kehys-0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40000" y="1584000"/>
            <a:ext cx="3924000" cy="450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584000"/>
            <a:ext cx="3960000" cy="450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6CABB-7E83-4EF9-9352-09711A1116DF}" type="datetime1">
              <a:rPr lang="fi-FI" smtClean="0"/>
              <a:t>9.3.2016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Katariina Soanjärvi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37A0-F8B5-40DF-B7A3-2778985E9851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2" name="Kuva 8" descr="VipuvoimaaEU_2014_2020_rgb-01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472800" y="5842800"/>
            <a:ext cx="1220690" cy="864096"/>
          </a:xfrm>
          <a:prstGeom prst="rect">
            <a:avLst/>
          </a:prstGeom>
        </p:spPr>
      </p:pic>
      <p:pic>
        <p:nvPicPr>
          <p:cNvPr id="14" name="Picture 5" descr="EU_EAKR_ESR_FI_vertical_20mm_rgb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7804800" y="5580000"/>
            <a:ext cx="1078992" cy="984504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ekstidia: yksip. väliotsikoll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 descr="TEM_RR_PPT-taustat_RGB_harmaa_kehys-0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40000" y="1584000"/>
            <a:ext cx="8064448" cy="360000"/>
          </a:xfrm>
        </p:spPr>
        <p:txBody>
          <a:bodyPr wrap="square" anchor="t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40000" y="1980000"/>
            <a:ext cx="8064448" cy="360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27A8F-DEFE-4C43-AE75-CF3E20C00111}" type="datetime1">
              <a:rPr lang="fi-FI" smtClean="0"/>
              <a:t>9.3.2016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Katariina Soanjärvi</a:t>
            </a: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37A0-F8B5-40DF-B7A3-2778985E9851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4" name="Kuva 8" descr="VipuvoimaaEU_2014_2020_rgb-01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472800" y="5842800"/>
            <a:ext cx="1220690" cy="864096"/>
          </a:xfrm>
          <a:prstGeom prst="rect">
            <a:avLst/>
          </a:prstGeom>
        </p:spPr>
      </p:pic>
      <p:pic>
        <p:nvPicPr>
          <p:cNvPr id="15" name="Picture 5" descr="EU_EAKR_ESR_FI_vertical_20mm_rgb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7804800" y="5580000"/>
            <a:ext cx="1078992" cy="984504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7_Tekstidia: vain otsikk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 descr="TEM_RR_PPT-taustat_RGB_harmaa_kehys-0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B657F-6DEF-44A9-AAC0-1A796D14562F}" type="datetime1">
              <a:rPr lang="fi-FI" smtClean="0"/>
              <a:t>9.3.2016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Katariina Soanjärvi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37A0-F8B5-40DF-B7A3-2778985E9851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0" name="Kuva 8" descr="VipuvoimaaEU_2014_2020_rgb-01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472800" y="5842800"/>
            <a:ext cx="1220690" cy="864096"/>
          </a:xfrm>
          <a:prstGeom prst="rect">
            <a:avLst/>
          </a:prstGeom>
        </p:spPr>
      </p:pic>
      <p:pic>
        <p:nvPicPr>
          <p:cNvPr id="12" name="Picture 5" descr="EU_EAKR_ESR_FI_vertical_20mm_rgb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7804800" y="5580000"/>
            <a:ext cx="1078992" cy="984504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540000" y="612000"/>
            <a:ext cx="8064000" cy="90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40000" y="1584000"/>
            <a:ext cx="8064000" cy="414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2666284" y="6309320"/>
            <a:ext cx="108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723601F9-148B-4510-87EC-D14632C2C21A}" type="datetime1">
              <a:rPr lang="fi-FI" smtClean="0"/>
              <a:t>9.3.2016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654030" y="6309320"/>
            <a:ext cx="1980000" cy="3600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Katariina Soanjärvi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89137" y="6309320"/>
            <a:ext cx="432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2A4837A0-F8B5-40DF-B7A3-2778985E9851}" type="slidenum">
              <a:rPr lang="fi-FI" smtClean="0"/>
              <a:pPr/>
              <a:t>‹#›</a:t>
            </a:fld>
            <a:endParaRPr lang="fi-FI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66" r:id="rId2"/>
    <p:sldLayoutId id="2147483659" r:id="rId3"/>
    <p:sldLayoutId id="2147483665" r:id="rId4"/>
    <p:sldLayoutId id="2147483667" r:id="rId5"/>
    <p:sldLayoutId id="2147483660" r:id="rId6"/>
    <p:sldLayoutId id="2147483661" r:id="rId7"/>
    <p:sldLayoutId id="2147483662" r:id="rId8"/>
    <p:sldLayoutId id="2147483663" r:id="rId9"/>
    <p:sldLayoutId id="2147483664" r:id="rId10"/>
  </p:sldLayoutIdLst>
  <p:hf sldNum="0" hdr="0" ftr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pasi.savonmaki@ely-keskus.fi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idScXv7Xbxw" TargetMode="External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toimistot.te-palvelut.fi/-/uudenmaan-te-toimiston-raimo-hokkanen-palkittiin-vuoden-2015-ohjaamo-toimijana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772400" cy="1470025"/>
          </a:xfrm>
        </p:spPr>
        <p:txBody>
          <a:bodyPr/>
          <a:lstStyle/>
          <a:p>
            <a:pPr lvl="0"/>
            <a:r>
              <a:rPr lang="fi-FI" b="1" dirty="0" err="1"/>
              <a:t>Kohtaamo</a:t>
            </a:r>
            <a:r>
              <a:rPr lang="fi-FI" b="1" dirty="0"/>
              <a:t>-hankkeen toiminnan ja Ohjaamoiden kehitysvaiheen </a:t>
            </a:r>
            <a:r>
              <a:rPr lang="fi-FI" b="1" dirty="0" smtClean="0"/>
              <a:t>arviointia</a:t>
            </a:r>
            <a:br>
              <a:rPr lang="fi-FI" b="1" dirty="0" smtClean="0"/>
            </a:br>
            <a:r>
              <a:rPr lang="fi-FI" b="1" dirty="0"/>
              <a:t/>
            </a:r>
            <a:br>
              <a:rPr lang="fi-FI" b="1" dirty="0"/>
            </a:br>
            <a:r>
              <a:rPr lang="fi-FI" sz="2000" b="1" dirty="0" smtClean="0"/>
              <a:t>Valtakunnallinen ELO-yhteistyöryhmä 9.3.2016</a:t>
            </a:r>
            <a:endParaRPr lang="fi-FI" dirty="0"/>
          </a:p>
        </p:txBody>
      </p:sp>
      <p:sp>
        <p:nvSpPr>
          <p:cNvPr id="5" name="Alaotsikko 4"/>
          <p:cNvSpPr>
            <a:spLocks noGrp="1"/>
          </p:cNvSpPr>
          <p:nvPr>
            <p:ph type="subTitle" idx="1"/>
          </p:nvPr>
        </p:nvSpPr>
        <p:spPr>
          <a:xfrm>
            <a:off x="1332000" y="3516853"/>
            <a:ext cx="6480000" cy="900000"/>
          </a:xfrm>
        </p:spPr>
        <p:txBody>
          <a:bodyPr/>
          <a:lstStyle/>
          <a:p>
            <a:r>
              <a:rPr lang="fi-FI" sz="1800" dirty="0" smtClean="0"/>
              <a:t>Pasi Savonmäki</a:t>
            </a:r>
          </a:p>
          <a:p>
            <a:r>
              <a:rPr lang="fi-FI" sz="1800" dirty="0" err="1" smtClean="0"/>
              <a:t>Kohtaamo</a:t>
            </a:r>
            <a:r>
              <a:rPr lang="fi-FI" sz="1800" dirty="0" smtClean="0"/>
              <a:t>-hanke</a:t>
            </a:r>
          </a:p>
        </p:txBody>
      </p:sp>
      <p:pic>
        <p:nvPicPr>
          <p:cNvPr id="9" name="Kuvan paikkamerkki 29" descr="ELY_white.png"/>
          <p:cNvPicPr>
            <a:picLocks noGrp="1" noChangeAspect="1"/>
          </p:cNvPicPr>
          <p:nvPr>
            <p:ph type="pic" sz="quarter" idx="12"/>
          </p:nvPr>
        </p:nvPicPr>
        <p:blipFill>
          <a:blip r:embed="rId3" cstate="print"/>
          <a:srcRect l="15012" r="15012"/>
          <a:stretch>
            <a:fillRect/>
          </a:stretch>
        </p:blipFill>
        <p:spPr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91163-E3E0-4560-9D64-ED23EC5369CE}" type="datetime1">
              <a:rPr lang="fi-FI" smtClean="0"/>
              <a:t>9.3.2016</a:t>
            </a:fld>
            <a:endParaRPr lang="fi-FI" dirty="0"/>
          </a:p>
        </p:txBody>
      </p:sp>
      <p:sp>
        <p:nvSpPr>
          <p:cNvPr id="5" name="Tekstiruutu 4"/>
          <p:cNvSpPr txBox="1"/>
          <p:nvPr/>
        </p:nvSpPr>
        <p:spPr>
          <a:xfrm>
            <a:off x="683568" y="2204864"/>
            <a:ext cx="633670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KIITOS!</a:t>
            </a:r>
          </a:p>
          <a:p>
            <a:endParaRPr lang="fi-FI" dirty="0" smtClean="0"/>
          </a:p>
          <a:p>
            <a:r>
              <a:rPr lang="fi-FI" dirty="0" smtClean="0"/>
              <a:t>Pasi Savonmäki</a:t>
            </a:r>
            <a:endParaRPr lang="en-US" dirty="0"/>
          </a:p>
          <a:p>
            <a:r>
              <a:rPr lang="fi-FI" u="sng" dirty="0" smtClean="0">
                <a:hlinkClick r:id="rId2"/>
              </a:rPr>
              <a:t>pasi.savonmaki@ely-keskus.fi</a:t>
            </a:r>
            <a:endParaRPr lang="en-US" dirty="0"/>
          </a:p>
          <a:p>
            <a:r>
              <a:rPr lang="fi-FI" dirty="0" smtClean="0"/>
              <a:t>Tel.+358 </a:t>
            </a:r>
            <a:r>
              <a:rPr lang="fi-FI" dirty="0"/>
              <a:t>29 </a:t>
            </a:r>
            <a:r>
              <a:rPr lang="fi-FI" dirty="0" smtClean="0"/>
              <a:t>020 260</a:t>
            </a:r>
          </a:p>
        </p:txBody>
      </p:sp>
    </p:spTree>
    <p:extLst>
      <p:ext uri="{BB962C8B-B14F-4D97-AF65-F5344CB8AC3E}">
        <p14:creationId xmlns:p14="http://schemas.microsoft.com/office/powerpoint/2010/main" val="2234451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Ohjaamo-verkoston luominen, johtaminen ja mallintaminen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40000" y="1471340"/>
            <a:ext cx="4032000" cy="4725320"/>
          </a:xfrm>
        </p:spPr>
        <p:txBody>
          <a:bodyPr/>
          <a:lstStyle/>
          <a:p>
            <a:pPr marL="0" indent="0">
              <a:buNone/>
            </a:pPr>
            <a:endParaRPr lang="fi-FI" sz="1400" b="1" dirty="0" smtClean="0"/>
          </a:p>
          <a:p>
            <a:pPr>
              <a:buFont typeface="Wingdings" pitchFamily="2" charset="2"/>
              <a:buChar char="Ø"/>
            </a:pPr>
            <a:r>
              <a:rPr lang="fi-FI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Ohjaamoja käynnistynyt yli 30 kpl, uusimpina Joensuu, Kontiolahti, Liperi ja Kotka – aluehakuun tulossa uusia hakijoita</a:t>
            </a:r>
          </a:p>
          <a:p>
            <a:pPr>
              <a:buFont typeface="Wingdings" pitchFamily="2" charset="2"/>
              <a:buChar char="Ø"/>
            </a:pPr>
            <a:r>
              <a:rPr lang="fi-FI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Ohjaamojen toimintaan tulee uusia yhteistyökumppaneita ja toimintamuotoja, asiakasmäärät kasvussa, myös aukiolot laajenevat</a:t>
            </a:r>
          </a:p>
          <a:p>
            <a:pPr>
              <a:buFont typeface="Wingdings" pitchFamily="2" charset="2"/>
              <a:buChar char="Ø"/>
            </a:pPr>
            <a:r>
              <a:rPr lang="fi-FI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Nuorten osallisuus, yritysyhteistyö ja pienten kuntien Ohjaamo-toteutukset teemoina kevään Aluetapaamisissa Ohjaamoiden kanssa – tapaamisista julkaistaan koonnit</a:t>
            </a:r>
          </a:p>
          <a:p>
            <a:pPr>
              <a:buFont typeface="Wingdings" pitchFamily="2" charset="2"/>
              <a:buChar char="Ø"/>
            </a:pPr>
            <a:r>
              <a:rPr lang="fi-FI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Teemoitetut etäyhteyspalaverit Ohjaamojen kanssa alkavat maaliskuussa</a:t>
            </a:r>
          </a:p>
          <a:p>
            <a:pPr>
              <a:buFont typeface="Wingdings" pitchFamily="2" charset="2"/>
              <a:buChar char="Ø"/>
            </a:pPr>
            <a:endParaRPr lang="fi-FI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endParaRPr lang="fi-FI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endParaRPr lang="fi-FI" sz="1400" dirty="0" smtClean="0">
              <a:solidFill>
                <a:srgbClr val="FF0000"/>
              </a:solidFill>
            </a:endParaRPr>
          </a:p>
          <a:p>
            <a:endParaRPr lang="fi-FI" sz="1400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A6E6A-067A-46D2-A237-DF1E531B3F99}" type="datetime1">
              <a:rPr lang="fi-FI" smtClean="0"/>
              <a:t>9.3.2016</a:t>
            </a:fld>
            <a:endParaRPr lang="fi-FI" dirty="0"/>
          </a:p>
        </p:txBody>
      </p:sp>
      <p:sp>
        <p:nvSpPr>
          <p:cNvPr id="7" name="Sisällön paikkamerkki 2"/>
          <p:cNvSpPr txBox="1">
            <a:spLocks/>
          </p:cNvSpPr>
          <p:nvPr/>
        </p:nvSpPr>
        <p:spPr>
          <a:xfrm>
            <a:off x="540000" y="1584000"/>
            <a:ext cx="3924000" cy="450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Ø"/>
            </a:pPr>
            <a:endParaRPr lang="fi-FI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Tekstiruutu 9"/>
          <p:cNvSpPr txBox="1"/>
          <p:nvPr/>
        </p:nvSpPr>
        <p:spPr>
          <a:xfrm>
            <a:off x="5004048" y="1700808"/>
            <a:ext cx="331236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endParaRPr lang="fi-FI" dirty="0" smtClean="0"/>
          </a:p>
          <a:p>
            <a:pPr marL="285750" indent="-285750">
              <a:buFontTx/>
              <a:buChar char="-"/>
            </a:pPr>
            <a:endParaRPr lang="fi-FI" dirty="0" smtClean="0"/>
          </a:p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0072" y="1511183"/>
            <a:ext cx="3206788" cy="45317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Ohjaamo-verkoston luominen, johtaminen ja </a:t>
            </a:r>
            <a:r>
              <a:rPr lang="fi-FI" b="1" dirty="0" smtClean="0"/>
              <a:t>mallintaminen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40000" y="1584000"/>
            <a:ext cx="4286908" cy="4869336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fi-FI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Ohjaamojen </a:t>
            </a:r>
            <a:r>
              <a:rPr lang="fi-FI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Nuoret ja netti -koulutus </a:t>
            </a:r>
            <a:r>
              <a:rPr lang="fi-FI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Verken</a:t>
            </a:r>
            <a:r>
              <a:rPr lang="fi-FI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kanssa </a:t>
            </a:r>
            <a:r>
              <a:rPr lang="fi-FI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 </a:t>
            </a:r>
            <a:r>
              <a:rPr lang="fi-FI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tilaisuutta kevään </a:t>
            </a:r>
            <a:r>
              <a:rPr lang="fi-FI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aikana Helsinki, Kokkola ja Pieksämäki</a:t>
            </a:r>
          </a:p>
          <a:p>
            <a:pPr>
              <a:buFont typeface="Wingdings" pitchFamily="2" charset="2"/>
              <a:buChar char="Ø"/>
            </a:pPr>
            <a:r>
              <a:rPr lang="fi-FI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Ohjaamojen henkilökunnalle tarjolla johtamisen ja tuotekehittäjän erikoisammattitutkinnon suorittamismahdollisuus</a:t>
            </a:r>
          </a:p>
          <a:p>
            <a:pPr>
              <a:buFont typeface="Wingdings" pitchFamily="2" charset="2"/>
              <a:buChar char="Ø"/>
            </a:pPr>
            <a:r>
              <a:rPr lang="fi-FI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Arts</a:t>
            </a:r>
            <a:r>
              <a:rPr lang="fi-FI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Equal</a:t>
            </a:r>
            <a:r>
              <a:rPr lang="fi-FI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–</a:t>
            </a:r>
            <a:r>
              <a:rPr lang="fi-FI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hankeessa</a:t>
            </a:r>
            <a:r>
              <a:rPr lang="fi-FI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myös mahdollisuus osallistua johtamisen/toiminnan kehittämishankkeeseen </a:t>
            </a:r>
          </a:p>
          <a:p>
            <a:pPr>
              <a:buFont typeface="Wingdings" pitchFamily="2" charset="2"/>
              <a:buChar char="Ø"/>
            </a:pPr>
            <a:r>
              <a:rPr lang="fi-FI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Projektipäällikköpäivät helmikuussa ja maaliskuussa sekä 4. Ohjaamopäivät maaliskuussa </a:t>
            </a:r>
          </a:p>
          <a:p>
            <a:pPr>
              <a:buFont typeface="Wingdings" pitchFamily="2" charset="2"/>
              <a:buChar char="Ø"/>
            </a:pPr>
            <a:r>
              <a:rPr lang="fi-FI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TESSU-projekti tärkeänä kumppanina yhteistyöosaamisen kehittämisessä  </a:t>
            </a:r>
          </a:p>
          <a:p>
            <a:pPr marL="0" indent="0">
              <a:buNone/>
            </a:pPr>
            <a:endParaRPr lang="fi-FI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endParaRPr lang="fi-FI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endParaRPr lang="fi-FI" sz="1600" dirty="0" smtClean="0">
              <a:solidFill>
                <a:srgbClr val="FF0000"/>
              </a:solidFill>
            </a:endParaRPr>
          </a:p>
          <a:p>
            <a:endParaRPr lang="fi-FI" sz="1600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A6E6A-067A-46D2-A237-DF1E531B3F99}" type="datetime1">
              <a:rPr lang="fi-FI" smtClean="0"/>
              <a:t>9.3.2016</a:t>
            </a:fld>
            <a:endParaRPr lang="fi-FI" dirty="0"/>
          </a:p>
        </p:txBody>
      </p:sp>
      <p:sp>
        <p:nvSpPr>
          <p:cNvPr id="7" name="Sisällön paikkamerkki 2"/>
          <p:cNvSpPr txBox="1">
            <a:spLocks/>
          </p:cNvSpPr>
          <p:nvPr/>
        </p:nvSpPr>
        <p:spPr>
          <a:xfrm>
            <a:off x="540000" y="1584000"/>
            <a:ext cx="3924000" cy="450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Ø"/>
            </a:pPr>
            <a:endParaRPr lang="fi-FI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Tekstiruutu 9"/>
          <p:cNvSpPr txBox="1"/>
          <p:nvPr/>
        </p:nvSpPr>
        <p:spPr>
          <a:xfrm>
            <a:off x="5004048" y="1700808"/>
            <a:ext cx="331236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endParaRPr lang="fi-FI" dirty="0" smtClean="0"/>
          </a:p>
          <a:p>
            <a:pPr marL="285750" indent="-285750">
              <a:buFontTx/>
              <a:buChar char="-"/>
            </a:pPr>
            <a:endParaRPr lang="fi-FI" dirty="0" smtClean="0"/>
          </a:p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0072" y="1511183"/>
            <a:ext cx="3206788" cy="4531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242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Ohjaamojen rahoituspohja </a:t>
            </a:r>
            <a:r>
              <a:rPr lang="fi-FI" sz="2400" dirty="0" smtClean="0"/>
              <a:t>(yhteensä 34 Ohjaamoa)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6CABB-7E83-4EF9-9352-09711A1116DF}" type="datetime1">
              <a:rPr lang="fi-FI" smtClean="0"/>
              <a:t>9.3.2016</a:t>
            </a:fld>
            <a:endParaRPr lang="fi-FI"/>
          </a:p>
        </p:txBody>
      </p:sp>
      <p:graphicFrame>
        <p:nvGraphicFramePr>
          <p:cNvPr id="6" name="Taulukko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3472340"/>
              </p:ext>
            </p:extLst>
          </p:nvPr>
        </p:nvGraphicFramePr>
        <p:xfrm>
          <a:off x="1331640" y="1509099"/>
          <a:ext cx="5976664" cy="36480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8332"/>
                <a:gridCol w="2988332"/>
              </a:tblGrid>
              <a:tr h="1403059">
                <a:tc>
                  <a:txBody>
                    <a:bodyPr/>
                    <a:lstStyle/>
                    <a:p>
                      <a:pPr algn="ctr"/>
                      <a:r>
                        <a:rPr lang="fi-FI" sz="2400" dirty="0" smtClean="0">
                          <a:solidFill>
                            <a:schemeClr val="tx1"/>
                          </a:solidFill>
                        </a:rPr>
                        <a:t>Valtakunnallinen</a:t>
                      </a:r>
                    </a:p>
                    <a:p>
                      <a:pPr algn="ctr"/>
                      <a:r>
                        <a:rPr lang="fi-FI" sz="2400" dirty="0" smtClean="0">
                          <a:solidFill>
                            <a:schemeClr val="tx1"/>
                          </a:solidFill>
                        </a:rPr>
                        <a:t>ESR</a:t>
                      </a:r>
                      <a:endParaRPr lang="fi-FI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i-FI" sz="2400" dirty="0" smtClean="0"/>
                    </a:p>
                    <a:p>
                      <a:pPr algn="ctr"/>
                      <a:r>
                        <a:rPr lang="fi-FI" sz="2400" dirty="0" smtClean="0">
                          <a:solidFill>
                            <a:schemeClr val="tx1"/>
                          </a:solidFill>
                        </a:rPr>
                        <a:t>21</a:t>
                      </a:r>
                      <a:endParaRPr lang="fi-FI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122517">
                <a:tc>
                  <a:txBody>
                    <a:bodyPr/>
                    <a:lstStyle/>
                    <a:p>
                      <a:pPr algn="ctr"/>
                      <a:r>
                        <a:rPr lang="fi-FI" sz="2400" dirty="0" smtClean="0"/>
                        <a:t>Alueellinen</a:t>
                      </a:r>
                    </a:p>
                    <a:p>
                      <a:pPr algn="ctr"/>
                      <a:r>
                        <a:rPr lang="fi-FI" sz="2400" dirty="0" smtClean="0"/>
                        <a:t>ESR</a:t>
                      </a:r>
                      <a:endParaRPr lang="fi-F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i-FI" sz="2400" dirty="0" smtClean="0"/>
                    </a:p>
                    <a:p>
                      <a:pPr algn="ctr"/>
                      <a:r>
                        <a:rPr lang="fi-FI" sz="2400" dirty="0" smtClean="0"/>
                        <a:t>8</a:t>
                      </a:r>
                      <a:endParaRPr lang="fi-FI" sz="2400" dirty="0"/>
                    </a:p>
                  </a:txBody>
                  <a:tcPr/>
                </a:tc>
              </a:tr>
              <a:tr h="1122517">
                <a:tc>
                  <a:txBody>
                    <a:bodyPr/>
                    <a:lstStyle/>
                    <a:p>
                      <a:pPr algn="ctr"/>
                      <a:endParaRPr lang="fi-FI" sz="2400" dirty="0" smtClean="0"/>
                    </a:p>
                    <a:p>
                      <a:pPr algn="ctr"/>
                      <a:r>
                        <a:rPr lang="fi-FI" sz="2400" dirty="0" smtClean="0"/>
                        <a:t>Verkoston</a:t>
                      </a:r>
                      <a:r>
                        <a:rPr lang="fi-FI" sz="2400" baseline="0" dirty="0" smtClean="0"/>
                        <a:t> rahoitus</a:t>
                      </a:r>
                      <a:endParaRPr lang="fi-F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i-FI" sz="2400" dirty="0" smtClean="0"/>
                    </a:p>
                    <a:p>
                      <a:pPr algn="ctr"/>
                      <a:r>
                        <a:rPr lang="fi-FI" sz="2400" dirty="0" smtClean="0"/>
                        <a:t>5</a:t>
                      </a:r>
                      <a:endParaRPr lang="fi-FI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7614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Verkko-ohjauksen kehittäminen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86000" y="1214664"/>
            <a:ext cx="4662064" cy="4869336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fi-FI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Kehittäminen etenee kahdella pääalueella:</a:t>
            </a:r>
          </a:p>
          <a:p>
            <a:pPr lvl="1">
              <a:buFont typeface="Wingdings" pitchFamily="2" charset="2"/>
              <a:buChar char="Ø"/>
            </a:pPr>
            <a:r>
              <a:rPr lang="fi-FI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Verkkopalvelun kehittämisryhmällä työseminaari  9.-10.3.16. </a:t>
            </a:r>
          </a:p>
          <a:p>
            <a:pPr lvl="1">
              <a:buFont typeface="Wingdings" pitchFamily="2" charset="2"/>
              <a:buChar char="Ø"/>
            </a:pPr>
            <a:r>
              <a:rPr lang="fi-FI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Verkkosivustojen </a:t>
            </a:r>
            <a:r>
              <a:rPr lang="fi-FI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työryhmät  Ohjaamot.fi ja Kohtaamo.info - palaverit vko 9 ja 10</a:t>
            </a:r>
            <a:endParaRPr lang="fi-FI" sz="3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fi-FI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Verkkopalvelun hankesuunnitelmaa päivitetty kehittämisryhmässä ja t</a:t>
            </a:r>
            <a:r>
              <a:rPr lang="fi-FI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yö </a:t>
            </a:r>
            <a:r>
              <a:rPr lang="fi-FI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jatkuu seuraavassa </a:t>
            </a:r>
            <a:r>
              <a:rPr lang="fi-FI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työseminaarissa </a:t>
            </a:r>
          </a:p>
          <a:p>
            <a:pPr>
              <a:buFont typeface="Wingdings" pitchFamily="2" charset="2"/>
              <a:buChar char="Ø"/>
            </a:pPr>
            <a:r>
              <a:rPr lang="fi-FI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Työn painopiste: Ohjaamojen ja Kohtaamon verkkosivujen toteutus</a:t>
            </a:r>
            <a:r>
              <a:rPr lang="fi-FI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fi-FI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ison </a:t>
            </a:r>
            <a:r>
              <a:rPr lang="fi-FI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vision </a:t>
            </a:r>
            <a:r>
              <a:rPr lang="fi-FI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kirkastaminen, </a:t>
            </a:r>
            <a:r>
              <a:rPr lang="fi-FI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verkko-ohjauspalvelun vaiheittainen rakentaminen</a:t>
            </a:r>
          </a:p>
          <a:p>
            <a:pPr>
              <a:buFont typeface="Wingdings" pitchFamily="2" charset="2"/>
              <a:buChar char="Ø"/>
            </a:pPr>
            <a:r>
              <a:rPr lang="fi-FI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Verkkosivustojen sekä verkko-ohjauksen osalta nuorten osallistaminen </a:t>
            </a:r>
            <a:r>
              <a:rPr lang="fi-FI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varmistetaan:  </a:t>
            </a:r>
            <a:r>
              <a:rPr lang="fi-FI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nuoria kuultu useammassa tilaisuudessa ja he kommentoivat Ohjaamot.fi kokonaisuutta</a:t>
            </a:r>
          </a:p>
          <a:p>
            <a:pPr>
              <a:buFont typeface="Wingdings" pitchFamily="2" charset="2"/>
              <a:buChar char="Ø"/>
            </a:pPr>
            <a:endParaRPr lang="fi-FI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endParaRPr lang="fi-FI" sz="1600" dirty="0" smtClean="0">
              <a:solidFill>
                <a:srgbClr val="FF0000"/>
              </a:solidFill>
            </a:endParaRPr>
          </a:p>
          <a:p>
            <a:endParaRPr lang="fi-FI" sz="1600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A6E6A-067A-46D2-A237-DF1E531B3F99}" type="datetime1">
              <a:rPr lang="fi-FI" smtClean="0"/>
              <a:t>9.3.2016</a:t>
            </a:fld>
            <a:endParaRPr lang="fi-FI" dirty="0"/>
          </a:p>
        </p:txBody>
      </p:sp>
      <p:sp>
        <p:nvSpPr>
          <p:cNvPr id="7" name="Sisällön paikkamerkki 2"/>
          <p:cNvSpPr txBox="1">
            <a:spLocks/>
          </p:cNvSpPr>
          <p:nvPr/>
        </p:nvSpPr>
        <p:spPr>
          <a:xfrm>
            <a:off x="540000" y="1584000"/>
            <a:ext cx="3924000" cy="450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Ø"/>
            </a:pPr>
            <a:endParaRPr lang="fi-FI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9" name="Kuva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8064" y="1772816"/>
            <a:ext cx="3600400" cy="2696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5267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40000" y="476272"/>
            <a:ext cx="8208464" cy="900000"/>
          </a:xfrm>
        </p:spPr>
        <p:txBody>
          <a:bodyPr/>
          <a:lstStyle/>
          <a:p>
            <a:r>
              <a:rPr lang="fi-FI" b="1" dirty="0"/>
              <a:t>Aktiivinen viestintä/vuorovaikutus,  sidosryhmät, Ohjaamojen markkinointi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40000" y="1340768"/>
            <a:ext cx="4392040" cy="4896544"/>
          </a:xfrm>
        </p:spPr>
        <p:txBody>
          <a:bodyPr/>
          <a:lstStyle/>
          <a:p>
            <a:endParaRPr lang="fi-FI" sz="1400" b="1" dirty="0">
              <a:latin typeface="+mj-lt"/>
            </a:endParaRPr>
          </a:p>
          <a:p>
            <a:pPr>
              <a:buFont typeface="Wingdings" pitchFamily="2" charset="2"/>
              <a:buChar char="Ø"/>
            </a:pPr>
            <a:r>
              <a:rPr lang="fi-FI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Kohtaamo.info -verkkosivun, </a:t>
            </a:r>
            <a:r>
              <a:rPr lang="fi-FI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sis. myös </a:t>
            </a:r>
            <a:r>
              <a:rPr lang="fi-FI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Tessun</a:t>
            </a:r>
            <a:r>
              <a:rPr lang="fi-FI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osuuden ja Ohjaamojen materiaalipankin  </a:t>
            </a:r>
            <a:r>
              <a:rPr lang="fi-FI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– </a:t>
            </a:r>
            <a:r>
              <a:rPr lang="fi-FI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määrittely, graafinen ilme  </a:t>
            </a:r>
            <a:r>
              <a:rPr lang="fi-FI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ja toteutus </a:t>
            </a:r>
            <a:r>
              <a:rPr lang="fi-FI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käynnissä  - </a:t>
            </a:r>
            <a:r>
              <a:rPr lang="fi-FI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some</a:t>
            </a:r>
            <a:r>
              <a:rPr lang="fi-FI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-kanavat aktiivisia ja </a:t>
            </a:r>
            <a:r>
              <a:rPr lang="fi-FI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Pedanet</a:t>
            </a:r>
            <a:r>
              <a:rPr lang="fi-FI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väliaikaisena käytössä keväälle </a:t>
            </a:r>
            <a:endParaRPr lang="fi-FI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fi-FI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Ohjaamot.fi – määrittely Ohjaamojen työryhmässä käynnissä tavoite 4/16</a:t>
            </a:r>
          </a:p>
          <a:p>
            <a:pPr>
              <a:buFont typeface="Wingdings" pitchFamily="2" charset="2"/>
              <a:buChar char="Ø"/>
            </a:pPr>
            <a:r>
              <a:rPr lang="fi-FI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Messunäkyvyyttä ja ohjelmaosuuksia valmistellaan mm. Terve-SOS, Kuntamarkkinat, </a:t>
            </a:r>
            <a:r>
              <a:rPr lang="fi-FI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Educa</a:t>
            </a:r>
            <a:r>
              <a:rPr lang="fi-FI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2017, </a:t>
            </a:r>
            <a:r>
              <a:rPr lang="fi-FI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OPO-päivät 2/2017 </a:t>
            </a:r>
            <a:endParaRPr lang="fi-FI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fi-FI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Viestintä-</a:t>
            </a:r>
            <a:r>
              <a:rPr lang="fi-FI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/</a:t>
            </a:r>
            <a:r>
              <a:rPr lang="fi-FI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vaikuttamissuunnitelma täsmentyy: 2016 painopisteet: mm. uutiskirje ja ammatti-/järjestölehdet. Ohjaamojen valtakunnallinen markkinointikampanja.</a:t>
            </a:r>
          </a:p>
          <a:p>
            <a:pPr>
              <a:buFont typeface="Wingdings" pitchFamily="2" charset="2"/>
              <a:buChar char="Ø"/>
            </a:pPr>
            <a:r>
              <a:rPr lang="fi-FI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Ohjaamojen viestintä- ja markkinointi-suunnitelmien sparrauskierros alkamassa</a:t>
            </a:r>
          </a:p>
          <a:p>
            <a:pPr marL="0" indent="0">
              <a:buNone/>
            </a:pPr>
            <a:endParaRPr lang="fi-FI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Sisällön paikkamerkki 6"/>
          <p:cNvSpPr>
            <a:spLocks noGrp="1"/>
          </p:cNvSpPr>
          <p:nvPr>
            <p:ph sz="half" idx="2"/>
          </p:nvPr>
        </p:nvSpPr>
        <p:spPr>
          <a:xfrm>
            <a:off x="4572000" y="1556792"/>
            <a:ext cx="3743976" cy="4500000"/>
          </a:xfrm>
        </p:spPr>
        <p:txBody>
          <a:bodyPr/>
          <a:lstStyle/>
          <a:p>
            <a:pPr marL="0" indent="0">
              <a:buNone/>
            </a:pPr>
            <a:endParaRPr lang="fi-FI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fi-FI" sz="1400" b="1" dirty="0" smtClean="0">
              <a:latin typeface="+mj-lt"/>
            </a:endParaRPr>
          </a:p>
          <a:p>
            <a:pPr>
              <a:buFont typeface="Wingdings" pitchFamily="2" charset="2"/>
              <a:buChar char="Ø"/>
            </a:pPr>
            <a:endParaRPr lang="fi-FI" sz="1400" b="1" dirty="0" smtClean="0">
              <a:latin typeface="+mj-lt"/>
            </a:endParaRPr>
          </a:p>
          <a:p>
            <a:pPr>
              <a:buFont typeface="Wingdings" pitchFamily="2" charset="2"/>
              <a:buChar char="Ø"/>
            </a:pPr>
            <a:endParaRPr lang="fi-FI" sz="1400" b="1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28235-6805-4D5A-BFB4-BA060EEF899C}" type="datetime1">
              <a:rPr lang="fi-FI" smtClean="0"/>
              <a:t>9.3.2016</a:t>
            </a:fld>
            <a:endParaRPr lang="fi-FI" dirty="0"/>
          </a:p>
        </p:txBody>
      </p:sp>
      <p:pic>
        <p:nvPicPr>
          <p:cNvPr id="9" name="Kuva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4048" y="1772816"/>
            <a:ext cx="3897190" cy="24541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51432" y="530528"/>
            <a:ext cx="8064000" cy="900000"/>
          </a:xfrm>
        </p:spPr>
        <p:txBody>
          <a:bodyPr/>
          <a:lstStyle/>
          <a:p>
            <a:r>
              <a:rPr lang="fi-FI" b="1" dirty="0"/>
              <a:t>1. Ohjaamoviikko – kooste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40000" y="980728"/>
            <a:ext cx="3924000" cy="5076064"/>
          </a:xfrm>
        </p:spPr>
        <p:txBody>
          <a:bodyPr/>
          <a:lstStyle/>
          <a:p>
            <a:pPr marL="0" indent="0">
              <a:buNone/>
            </a:pPr>
            <a:endParaRPr lang="fi-FI" sz="1600" b="1" dirty="0">
              <a:latin typeface="+mj-lt"/>
            </a:endParaRPr>
          </a:p>
          <a:p>
            <a:pPr lvl="0">
              <a:buFont typeface="Wingdings" pitchFamily="2" charset="2"/>
              <a:buChar char="Ø"/>
            </a:pPr>
            <a:r>
              <a:rPr lang="fi-FI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Ohjaamo-viikon tapahtumat ja tiedotteet toivat runsaasti lisänäkyvyyttä maakuntien mediassa</a:t>
            </a:r>
          </a:p>
          <a:p>
            <a:pPr lvl="0">
              <a:buFont typeface="Wingdings" pitchFamily="2" charset="2"/>
              <a:buChar char="Ø"/>
            </a:pPr>
            <a:r>
              <a:rPr lang="fi-FI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Tasavallan presidentin vierailu Ohjaamo Helsingin avajaisissa toi myös valtakunnan näkyvyyttä Ohjaamoille</a:t>
            </a:r>
          </a:p>
          <a:p>
            <a:pPr lvl="0">
              <a:buFont typeface="Wingdings" pitchFamily="2" charset="2"/>
              <a:buChar char="Ø"/>
            </a:pPr>
            <a:r>
              <a:rPr lang="fi-FI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Sosiaalisessa mediassa runsaasti uutta näkyvyyttä, uusi tilejä, </a:t>
            </a:r>
            <a:r>
              <a:rPr lang="fi-FI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uusia </a:t>
            </a:r>
            <a:r>
              <a:rPr lang="fi-FI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seuraajia</a:t>
            </a:r>
          </a:p>
          <a:p>
            <a:pPr lvl="0">
              <a:buFont typeface="Wingdings" pitchFamily="2" charset="2"/>
              <a:buChar char="Ø"/>
            </a:pPr>
            <a:r>
              <a:rPr lang="fi-FI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FB Ohjaamot puhuvat –ryhmässä yli 600 jäsentä, </a:t>
            </a:r>
            <a:r>
              <a:rPr lang="fi-FI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Kohtaamon</a:t>
            </a:r>
            <a:r>
              <a:rPr lang="fi-FI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Twitterissä </a:t>
            </a:r>
          </a:p>
          <a:p>
            <a:pPr lvl="0">
              <a:buFont typeface="Wingdings" pitchFamily="2" charset="2"/>
              <a:buChar char="Ø"/>
            </a:pPr>
            <a:r>
              <a:rPr lang="fi-FI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Ohjaamoissa yhteensä keskimäärin 4 tapahtumaa ko. viikolla, Avajaiset Lahti ja Helsinki, Avoimet ovet monissa paikoissa, pop </a:t>
            </a:r>
            <a:r>
              <a:rPr lang="fi-FI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up</a:t>
            </a:r>
            <a:r>
              <a:rPr lang="fi-FI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-jalkautumisia kauppakeskuksiin jne.    </a:t>
            </a:r>
          </a:p>
          <a:p>
            <a:pPr lvl="0">
              <a:buFont typeface="Wingdings" pitchFamily="2" charset="2"/>
              <a:buChar char="Ø"/>
            </a:pPr>
            <a:r>
              <a:rPr lang="fi-FI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Osallistujia runsaasti, palaute positiivista</a:t>
            </a:r>
          </a:p>
          <a:p>
            <a:pPr lvl="0">
              <a:buFont typeface="Wingdings" pitchFamily="2" charset="2"/>
              <a:buChar char="Ø"/>
            </a:pPr>
            <a:r>
              <a:rPr lang="fi-FI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Saatiin hyvää kokemusta seuraavaa valtakunnallista Ohjaamo-teemaviikkoa varten </a:t>
            </a:r>
          </a:p>
          <a:p>
            <a:pPr>
              <a:buFont typeface="Wingdings" pitchFamily="2" charset="2"/>
              <a:buChar char="Ø"/>
            </a:pPr>
            <a:endParaRPr lang="fi-FI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endParaRPr lang="fi-FI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Sisällön paikkamerkki 6"/>
          <p:cNvSpPr>
            <a:spLocks noGrp="1"/>
          </p:cNvSpPr>
          <p:nvPr>
            <p:ph sz="half" idx="2"/>
          </p:nvPr>
        </p:nvSpPr>
        <p:spPr>
          <a:xfrm>
            <a:off x="4572000" y="1556792"/>
            <a:ext cx="3743976" cy="4500000"/>
          </a:xfrm>
        </p:spPr>
        <p:txBody>
          <a:bodyPr/>
          <a:lstStyle/>
          <a:p>
            <a:pPr marL="0" indent="0">
              <a:buNone/>
            </a:pPr>
            <a:endParaRPr lang="fi-FI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fi-FI" sz="1400" b="1" dirty="0" smtClean="0">
              <a:latin typeface="+mj-lt"/>
            </a:endParaRPr>
          </a:p>
          <a:p>
            <a:pPr>
              <a:buFont typeface="Wingdings" pitchFamily="2" charset="2"/>
              <a:buChar char="Ø"/>
            </a:pPr>
            <a:endParaRPr lang="fi-FI" sz="1400" b="1" dirty="0" smtClean="0">
              <a:latin typeface="+mj-lt"/>
            </a:endParaRPr>
          </a:p>
          <a:p>
            <a:pPr>
              <a:buFont typeface="Wingdings" pitchFamily="2" charset="2"/>
              <a:buChar char="Ø"/>
            </a:pPr>
            <a:endParaRPr lang="fi-FI" sz="1400" b="1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28235-6805-4D5A-BFB4-BA060EEF899C}" type="datetime1">
              <a:rPr lang="fi-FI" smtClean="0"/>
              <a:t>9.3.2016</a:t>
            </a:fld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2689" y="1376884"/>
            <a:ext cx="3962743" cy="1466820"/>
          </a:xfrm>
          <a:prstGeom prst="rect">
            <a:avLst/>
          </a:prstGeom>
        </p:spPr>
      </p:pic>
      <p:sp>
        <p:nvSpPr>
          <p:cNvPr id="5" name="Tekstiruutu 4"/>
          <p:cNvSpPr txBox="1"/>
          <p:nvPr/>
        </p:nvSpPr>
        <p:spPr>
          <a:xfrm>
            <a:off x="4572000" y="2859335"/>
            <a:ext cx="3853359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dirty="0" smtClean="0">
                <a:solidFill>
                  <a:schemeClr val="accent3">
                    <a:lumMod val="75000"/>
                  </a:schemeClr>
                </a:solidFill>
              </a:rPr>
              <a:t>Ohjaamoviikon Alkupamaus 25.1.16</a:t>
            </a:r>
          </a:p>
          <a:p>
            <a:pPr marL="285750" lvl="0" indent="-285750">
              <a:buFontTx/>
              <a:buChar char="-"/>
            </a:pPr>
            <a:r>
              <a:rPr lang="fi-FI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Ministeri </a:t>
            </a:r>
            <a:r>
              <a:rPr lang="fi-FI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Lindströmin </a:t>
            </a:r>
            <a:r>
              <a:rPr lang="fi-FI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tervehdys </a:t>
            </a:r>
            <a:r>
              <a:rPr lang="fi-FI" sz="1600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3"/>
              </a:rPr>
              <a:t>YouTube</a:t>
            </a:r>
            <a:endParaRPr lang="fi-FI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lvl="0" indent="-285750">
              <a:buFontTx/>
              <a:buChar char="-"/>
            </a:pPr>
            <a:r>
              <a:rPr lang="fi-FI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vilkas </a:t>
            </a:r>
            <a:r>
              <a:rPr lang="fi-FI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juonnettu </a:t>
            </a:r>
            <a:r>
              <a:rPr lang="fi-FI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Päättäjien </a:t>
            </a:r>
            <a:r>
              <a:rPr lang="fi-FI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– </a:t>
            </a:r>
            <a:r>
              <a:rPr lang="fi-FI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Ohjaamo-toimijoiden </a:t>
            </a:r>
            <a:r>
              <a:rPr lang="fi-FI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ja </a:t>
            </a:r>
            <a:r>
              <a:rPr lang="fi-FI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Nuorten </a:t>
            </a:r>
            <a:r>
              <a:rPr lang="fi-FI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teemakeskustelu </a:t>
            </a:r>
            <a:r>
              <a:rPr lang="fi-FI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Ohjaamojen etenemisestä ja siinä tärkeäksi koetuista seikoista </a:t>
            </a:r>
            <a:endParaRPr lang="fi-FI" sz="16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lvl="0"/>
            <a:r>
              <a:rPr lang="fi-FI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Ensimmäiseksi </a:t>
            </a:r>
            <a:r>
              <a:rPr lang="fi-FI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Vuoden Ohjaamo-toimijaksi valittiin kehittämispäällikkö Raimo Hokkanen, Uudenmaan </a:t>
            </a:r>
            <a:r>
              <a:rPr lang="fi-FI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TE-toimistosta </a:t>
            </a:r>
            <a:r>
              <a:rPr lang="fi-FI" sz="1600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4"/>
              </a:rPr>
              <a:t>Juttu</a:t>
            </a:r>
            <a:endParaRPr lang="fi-FI" sz="16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endParaRPr lang="fi-FI" sz="2000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fi-FI" sz="20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5468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Arviointi ja tutkimus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67552" y="908720"/>
            <a:ext cx="4536056" cy="4743232"/>
          </a:xfrm>
        </p:spPr>
        <p:txBody>
          <a:bodyPr/>
          <a:lstStyle/>
          <a:p>
            <a:pPr marL="0" indent="0">
              <a:buNone/>
            </a:pPr>
            <a:endParaRPr lang="fi-FI" sz="1400" b="1" dirty="0" smtClean="0">
              <a:latin typeface="+mj-lt"/>
            </a:endParaRPr>
          </a:p>
          <a:p>
            <a:pPr>
              <a:buFont typeface="Wingdings" pitchFamily="2" charset="2"/>
              <a:buChar char="Ø"/>
            </a:pPr>
            <a:r>
              <a:rPr lang="fi-FI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V. 2016 alkupuolella korostuu Ohjaamojen prosessi- ja tulosarvioinnin välineiden kehittäminen </a:t>
            </a:r>
          </a:p>
          <a:p>
            <a:pPr>
              <a:buFont typeface="Wingdings" pitchFamily="2" charset="2"/>
              <a:buChar char="Ø"/>
            </a:pPr>
            <a:r>
              <a:rPr lang="fi-FI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Huhtikuussa saadaan käyttöön osuva </a:t>
            </a:r>
            <a:r>
              <a:rPr lang="fi-FI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tuloksellisuusmittari </a:t>
            </a:r>
            <a:r>
              <a:rPr lang="fi-FI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Ohjaamojen </a:t>
            </a:r>
            <a:r>
              <a:rPr lang="fi-FI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toiminnan </a:t>
            </a:r>
            <a:r>
              <a:rPr lang="fi-FI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arvioin-tiin sekä taloudelliseen seurantaan</a:t>
            </a:r>
          </a:p>
          <a:p>
            <a:pPr>
              <a:buFont typeface="Wingdings" pitchFamily="2" charset="2"/>
              <a:buChar char="Ø"/>
            </a:pPr>
            <a:r>
              <a:rPr lang="fi-FI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Nuorten palautteenkeruu myös suunnitteilla </a:t>
            </a:r>
          </a:p>
          <a:p>
            <a:pPr>
              <a:buFont typeface="Wingdings" pitchFamily="2" charset="2"/>
              <a:buChar char="Ø"/>
            </a:pPr>
            <a:r>
              <a:rPr lang="fi-FI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Ohjaamo 2020 –vertaisoppimisen toinen kyselykierros analyysissa, 1. analyysi </a:t>
            </a:r>
            <a:r>
              <a:rPr lang="fi-FI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Pedanet</a:t>
            </a:r>
            <a:r>
              <a:rPr lang="fi-FI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-verkkosivulla</a:t>
            </a:r>
          </a:p>
          <a:p>
            <a:pPr>
              <a:buFont typeface="Wingdings" pitchFamily="2" charset="2"/>
              <a:buChar char="Ø"/>
            </a:pPr>
            <a:r>
              <a:rPr lang="fi-FI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Useita eri asteisia opinnäytteitä tai jatkotutkimuksia tekeillä ja hakemuksia vireillä</a:t>
            </a:r>
          </a:p>
          <a:p>
            <a:pPr>
              <a:buFont typeface="Wingdings" pitchFamily="2" charset="2"/>
              <a:buChar char="Ø"/>
            </a:pPr>
            <a:r>
              <a:rPr lang="fi-FI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Y</a:t>
            </a:r>
            <a:r>
              <a:rPr lang="fi-FI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hteistyö ja tiedonjako TESSU-hankkeen sekä NT-kuntakokeilun kanssa etenee</a:t>
            </a:r>
          </a:p>
          <a:p>
            <a:pPr>
              <a:buFont typeface="Wingdings" pitchFamily="2" charset="2"/>
              <a:buChar char="Ø"/>
            </a:pPr>
            <a:r>
              <a:rPr lang="fi-FI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Verkko-ohjausta koskevaa tutkimusta hahmotellaan myöhemmin</a:t>
            </a:r>
          </a:p>
          <a:p>
            <a:pPr>
              <a:buFont typeface="Wingdings" pitchFamily="2" charset="2"/>
              <a:buChar char="Ø"/>
            </a:pPr>
            <a:r>
              <a:rPr lang="fi-FI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Tutkimus Niemisen arviointi </a:t>
            </a:r>
            <a:r>
              <a:rPr lang="fi-FI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Kohtaamo</a:t>
            </a:r>
            <a:r>
              <a:rPr lang="fi-FI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-hankkeesta etenee, väliraportti </a:t>
            </a:r>
            <a:r>
              <a:rPr lang="fi-FI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Kohtaamolle</a:t>
            </a:r>
            <a:r>
              <a:rPr lang="fi-FI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4/2016</a:t>
            </a:r>
            <a:endParaRPr lang="fi-FI" sz="1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Sisällön paikkamerkki 6"/>
          <p:cNvSpPr>
            <a:spLocks noGrp="1"/>
          </p:cNvSpPr>
          <p:nvPr>
            <p:ph sz="half" idx="2"/>
          </p:nvPr>
        </p:nvSpPr>
        <p:spPr>
          <a:xfrm>
            <a:off x="6084168" y="1772816"/>
            <a:ext cx="2231808" cy="4283976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endParaRPr lang="fi-FI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fi-FI" sz="1400" b="1" dirty="0" smtClean="0">
              <a:latin typeface="+mj-lt"/>
            </a:endParaRPr>
          </a:p>
          <a:p>
            <a:pPr marL="0" indent="0">
              <a:buNone/>
            </a:pPr>
            <a:endParaRPr lang="fi-FI" sz="1400" b="1" dirty="0" smtClean="0">
              <a:latin typeface="+mj-lt"/>
            </a:endParaRPr>
          </a:p>
          <a:p>
            <a:pPr>
              <a:buFont typeface="Wingdings" pitchFamily="2" charset="2"/>
              <a:buChar char="Ø"/>
            </a:pPr>
            <a:endParaRPr lang="fi-FI" sz="1400" b="1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28235-6805-4D5A-BFB4-BA060EEF899C}" type="datetime1">
              <a:rPr lang="fi-FI" smtClean="0"/>
              <a:t>9.3.2016</a:t>
            </a:fld>
            <a:endParaRPr lang="fi-FI" dirty="0"/>
          </a:p>
        </p:txBody>
      </p:sp>
      <p:sp>
        <p:nvSpPr>
          <p:cNvPr id="5" name="Tekstiruutu 4"/>
          <p:cNvSpPr txBox="1"/>
          <p:nvPr/>
        </p:nvSpPr>
        <p:spPr>
          <a:xfrm>
            <a:off x="5076056" y="1512000"/>
            <a:ext cx="331236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/>
              <a:t>	</a:t>
            </a:r>
            <a:endParaRPr lang="fi-FI" sz="1600" dirty="0" smtClean="0"/>
          </a:p>
          <a:p>
            <a:r>
              <a:rPr lang="fi-FI" sz="1600" dirty="0" smtClean="0"/>
              <a:t>	</a:t>
            </a:r>
            <a:r>
              <a:rPr lang="fi-FI" sz="1600" dirty="0"/>
              <a:t>	</a:t>
            </a:r>
            <a:endParaRPr lang="fi-FI" sz="1600" dirty="0" smtClean="0"/>
          </a:p>
          <a:p>
            <a:endParaRPr lang="fi-FI" sz="1600" dirty="0"/>
          </a:p>
          <a:p>
            <a:endParaRPr lang="fi-FI" dirty="0"/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3608" y="1062000"/>
            <a:ext cx="3960440" cy="3946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098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KOHTAAMO-HANKE ETENEE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40000" y="1268760"/>
            <a:ext cx="6624736" cy="4536504"/>
          </a:xfrm>
          <a:ln w="5715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fi-FI" b="1" dirty="0" smtClean="0">
                <a:latin typeface="+mj-lt"/>
              </a:rPr>
              <a:t>Tulevaa: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000" b="1" dirty="0" smtClean="0">
                <a:latin typeface="+mj-lt"/>
              </a:rPr>
              <a:t>Ajankohtaispäivä </a:t>
            </a:r>
            <a:r>
              <a:rPr lang="fi-FI" sz="2000" b="1" dirty="0" err="1" smtClean="0">
                <a:latin typeface="+mj-lt"/>
              </a:rPr>
              <a:t>TEM:ssä</a:t>
            </a:r>
            <a:r>
              <a:rPr lang="fi-FI" sz="2000" b="1" dirty="0" smtClean="0">
                <a:latin typeface="+mj-lt"/>
              </a:rPr>
              <a:t> 15.3.16 projektipäälliköille – kotouttaminen, uusi työ jne. aiheina</a:t>
            </a:r>
            <a:endParaRPr lang="fi-FI" sz="2000" b="1" dirty="0">
              <a:latin typeface="+mj-lt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i-FI" sz="2000" b="1" dirty="0" smtClean="0"/>
              <a:t>Ohjaamo-päivät </a:t>
            </a:r>
            <a:r>
              <a:rPr lang="fi-FI" sz="2000" b="1" dirty="0"/>
              <a:t>16.- 17.3.16 </a:t>
            </a:r>
            <a:r>
              <a:rPr lang="fi-FI" sz="2000" b="1" dirty="0" smtClean="0"/>
              <a:t>Vantaalla etäseuraamismahdollisuudella – </a:t>
            </a:r>
            <a:r>
              <a:rPr lang="fi-FI" sz="2000" b="1" dirty="0"/>
              <a:t>ohjelma suunnattu kuntavaikuttajille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000" b="1" dirty="0" smtClean="0"/>
              <a:t>Allianssi-risteily </a:t>
            </a:r>
            <a:r>
              <a:rPr lang="fi-FI" sz="2000" b="1" dirty="0"/>
              <a:t>13.-</a:t>
            </a:r>
            <a:r>
              <a:rPr lang="fi-FI" sz="2000" b="1" dirty="0" smtClean="0"/>
              <a:t>14.4.16: aihepiirit yhdenvertaisuuden teemasta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000" b="1" dirty="0" smtClean="0"/>
              <a:t>Projektipäällikköpäivät 14.-15.6.16</a:t>
            </a:r>
            <a:endParaRPr lang="fi-FI" sz="20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fi-FI" sz="2000" b="1" dirty="0"/>
              <a:t>Suomi Areena 11</a:t>
            </a:r>
            <a:r>
              <a:rPr lang="fi-FI" sz="2000" b="1" dirty="0" smtClean="0"/>
              <a:t>.- 15.7</a:t>
            </a:r>
            <a:r>
              <a:rPr lang="fi-FI" sz="2000" b="1" dirty="0"/>
              <a:t>. Pori, teemana työ, TEM ja </a:t>
            </a:r>
            <a:r>
              <a:rPr lang="fi-FI" sz="2000" b="1" dirty="0" err="1"/>
              <a:t>Kohtaamo</a:t>
            </a:r>
            <a:r>
              <a:rPr lang="fi-FI" sz="2000" b="1" dirty="0"/>
              <a:t> yhteistyössä </a:t>
            </a:r>
            <a:r>
              <a:rPr lang="fi-FI" sz="2000" b="1" dirty="0" smtClean="0"/>
              <a:t>sisällössä ja näkyvyydessä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000" b="1" dirty="0" smtClean="0"/>
              <a:t>OPO-päivät Jyväskylässä 2/2017</a:t>
            </a:r>
            <a:endParaRPr lang="fi-FI" sz="2000" b="1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F30A5-1129-4E62-AB4B-FD7B6019D3D9}" type="datetime1">
              <a:rPr lang="fi-FI" smtClean="0">
                <a:solidFill>
                  <a:srgbClr val="646464"/>
                </a:solidFill>
              </a:rPr>
              <a:pPr/>
              <a:t>9.3.2016</a:t>
            </a:fld>
            <a:endParaRPr lang="fi-FI" dirty="0">
              <a:solidFill>
                <a:srgbClr val="6464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25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R_FI TEM_Rakennerahastot_2014-2020_mallipohja">
  <a:themeElements>
    <a:clrScheme name="TEM_Rakennerahastot">
      <a:dk1>
        <a:sysClr val="windowText" lastClr="000000"/>
      </a:dk1>
      <a:lt1>
        <a:srgbClr val="FFFFFF"/>
      </a:lt1>
      <a:dk2>
        <a:srgbClr val="646464"/>
      </a:dk2>
      <a:lt2>
        <a:srgbClr val="FFFFFF"/>
      </a:lt2>
      <a:accent1>
        <a:srgbClr val="8CBE41"/>
      </a:accent1>
      <a:accent2>
        <a:srgbClr val="5BC6E8"/>
      </a:accent2>
      <a:accent3>
        <a:srgbClr val="009FDA"/>
      </a:accent3>
      <a:accent4>
        <a:srgbClr val="5F378C"/>
      </a:accent4>
      <a:accent5>
        <a:srgbClr val="E2007A"/>
      </a:accent5>
      <a:accent6>
        <a:srgbClr val="F6921E"/>
      </a:accent6>
      <a:hlink>
        <a:srgbClr val="00549F"/>
      </a:hlink>
      <a:folHlink>
        <a:srgbClr val="00B299"/>
      </a:folHlink>
    </a:clrScheme>
    <a:fontScheme name="TEM_Rakennerahasto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ESR_FI TEM_Rakennerahastot_2014-2020_mallipohja</Template>
  <TotalTime>13710</TotalTime>
  <Words>563</Words>
  <Application>Microsoft Office PowerPoint</Application>
  <PresentationFormat>Näytössä katseltava diaesitys (4:3)</PresentationFormat>
  <Paragraphs>119</Paragraphs>
  <Slides>10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1" baseType="lpstr">
      <vt:lpstr>ESR_FI TEM_Rakennerahastot_2014-2020_mallipohja</vt:lpstr>
      <vt:lpstr>Kohtaamo-hankkeen toiminnan ja Ohjaamoiden kehitysvaiheen arviointia  Valtakunnallinen ELO-yhteistyöryhmä 9.3.2016</vt:lpstr>
      <vt:lpstr>Ohjaamo-verkoston luominen, johtaminen ja mallintaminen </vt:lpstr>
      <vt:lpstr>Ohjaamo-verkoston luominen, johtaminen ja mallintaminen</vt:lpstr>
      <vt:lpstr>Ohjaamojen rahoituspohja (yhteensä 34 Ohjaamoa)</vt:lpstr>
      <vt:lpstr>Verkko-ohjauksen kehittäminen</vt:lpstr>
      <vt:lpstr>Aktiivinen viestintä/vuorovaikutus,  sidosryhmät, Ohjaamojen markkinointi</vt:lpstr>
      <vt:lpstr>1. Ohjaamoviikko – kooste</vt:lpstr>
      <vt:lpstr>Arviointi ja tutkimus</vt:lpstr>
      <vt:lpstr>KOHTAAMO-HANKE ETENEE</vt:lpstr>
      <vt:lpstr>PowerPoint-esitys</vt:lpstr>
    </vt:vector>
  </TitlesOfParts>
  <Company>AVI ELY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A000703</dc:creator>
  <cp:lastModifiedBy>Karlsson Ulla-Jill</cp:lastModifiedBy>
  <cp:revision>472</cp:revision>
  <dcterms:created xsi:type="dcterms:W3CDTF">2014-06-12T06:02:25Z</dcterms:created>
  <dcterms:modified xsi:type="dcterms:W3CDTF">2016-03-09T12:50:38Z</dcterms:modified>
</cp:coreProperties>
</file>