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1"/>
  </p:handoutMasterIdLst>
  <p:sldIdLst>
    <p:sldId id="288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06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8968D-B6F0-42BE-AD86-7E9AFE50FFCE}" type="datetimeFigureOut">
              <a:rPr lang="fi-FI" smtClean="0"/>
              <a:pPr/>
              <a:t>9.3.2016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46EEF-FA49-486C-8AC1-A5706EE084F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850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5865813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5" name="Picture 9" descr="TEMPOWERPOINT kan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8975"/>
            <a:ext cx="91440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89138"/>
            <a:ext cx="7772400" cy="17272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02100"/>
            <a:ext cx="6400800" cy="1271588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01.01.2008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Etunimi Sukunimi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853FA9D-51AB-490A-85A5-CF63E2AA1F67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5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AAA03-76E1-486B-A903-6706EAD31A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133350"/>
            <a:ext cx="2105025" cy="55276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95288" y="133350"/>
            <a:ext cx="6167437" cy="5527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8521A-999C-4F32-97EC-6BE79E7E324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89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2C788-637B-4332-B996-2809CCA09B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45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9804F-A982-44A7-92C4-1F327DD696A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1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123950"/>
            <a:ext cx="4135437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3125" y="1123950"/>
            <a:ext cx="41370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A4767-377A-4591-BFE1-66DB0BA908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23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D201B-5ECA-443E-9FE8-3AB7DE2DFB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62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6EBD8-BFB1-4D92-B9AA-E9C89302643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44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9C88A-49AE-46CD-8EA1-3D66F9E174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91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699BE-D4E2-4EFC-BB0D-25C5662CC6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94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B726-9241-4785-8706-FC99F7F066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10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426200"/>
            <a:ext cx="9144000" cy="431800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1027" name="Picture 8" descr="TEMPOWERPOINT_sivu_sinine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68975"/>
            <a:ext cx="9144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23950"/>
            <a:ext cx="84248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32675" y="66167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01.01.2008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3513" y="6616700"/>
            <a:ext cx="2895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Etunimi Sukunimi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6167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2C9C-A473-4090-84C6-EC441AA4A32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114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107632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351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79387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2510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7082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1654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6226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kehys 4"/>
          <p:cNvSpPr txBox="1"/>
          <p:nvPr/>
        </p:nvSpPr>
        <p:spPr>
          <a:xfrm>
            <a:off x="467544" y="476672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827584" y="548680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467544" y="33265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 </a:t>
            </a:r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899593" y="620688"/>
            <a:ext cx="8244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r>
              <a:rPr lang="fi-FI" b="1" dirty="0" smtClean="0"/>
              <a:t> 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323529" y="47667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>
              <a:solidFill>
                <a:srgbClr val="0070C0"/>
              </a:solidFill>
            </a:endParaRPr>
          </a:p>
          <a:p>
            <a:endParaRPr lang="fi-FI" dirty="0" smtClean="0">
              <a:solidFill>
                <a:srgbClr val="0070C0"/>
              </a:solidFill>
            </a:endParaRPr>
          </a:p>
          <a:p>
            <a:endParaRPr lang="fi-FI" dirty="0"/>
          </a:p>
        </p:txBody>
      </p:sp>
      <p:sp>
        <p:nvSpPr>
          <p:cNvPr id="10" name="Suorakulmio 9"/>
          <p:cNvSpPr/>
          <p:nvPr/>
        </p:nvSpPr>
        <p:spPr>
          <a:xfrm>
            <a:off x="971600" y="134076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b="1" dirty="0" smtClean="0">
              <a:latin typeface="Algerian" pitchFamily="82" charset="0"/>
              <a:ea typeface="GungsuhChe" pitchFamily="49" charset="-127"/>
              <a:cs typeface="Aharoni" pitchFamily="2" charset="-79"/>
            </a:endParaRPr>
          </a:p>
          <a:p>
            <a:endParaRPr lang="fi-FI" b="1" dirty="0" smtClean="0">
              <a:latin typeface="Algerian" pitchFamily="82" charset="0"/>
              <a:ea typeface="GungsuhChe" pitchFamily="49" charset="-127"/>
              <a:cs typeface="Aharoni" pitchFamily="2" charset="-79"/>
            </a:endParaRPr>
          </a:p>
        </p:txBody>
      </p:sp>
      <p:sp>
        <p:nvSpPr>
          <p:cNvPr id="11" name="Tekstikehys 10"/>
          <p:cNvSpPr txBox="1"/>
          <p:nvPr/>
        </p:nvSpPr>
        <p:spPr>
          <a:xfrm>
            <a:off x="971600" y="908720"/>
            <a:ext cx="7019870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i-FI" sz="2000" dirty="0" smtClean="0"/>
              <a:t>Valtakunnallisen ELO –ryhmän kokous 9.3.2016</a:t>
            </a:r>
          </a:p>
          <a:p>
            <a:pPr lvl="0"/>
            <a:endParaRPr lang="fi-FI" sz="2000" b="1" dirty="0" smtClean="0"/>
          </a:p>
          <a:p>
            <a:pPr lvl="0"/>
            <a:r>
              <a:rPr lang="fi-FI" sz="2000" b="1" dirty="0" smtClean="0"/>
              <a:t>Asiakohta 4.</a:t>
            </a:r>
            <a:endParaRPr lang="fi-FI" sz="2800" b="1" dirty="0" smtClean="0"/>
          </a:p>
          <a:p>
            <a:pPr lvl="0"/>
            <a:endParaRPr lang="fi-FI" sz="2800" b="1" dirty="0" smtClean="0"/>
          </a:p>
          <a:p>
            <a:pPr lvl="0"/>
            <a:endParaRPr lang="fi-FI" sz="2800" b="1" dirty="0" smtClean="0"/>
          </a:p>
          <a:p>
            <a:pPr lvl="0"/>
            <a:r>
              <a:rPr lang="fi-FI" sz="2800" b="1" dirty="0" smtClean="0"/>
              <a:t>Katsaus elinikäisen ohjauksen toiminta-</a:t>
            </a:r>
          </a:p>
          <a:p>
            <a:pPr lvl="0"/>
            <a:r>
              <a:rPr lang="fi-FI" sz="2800" b="1" dirty="0" smtClean="0"/>
              <a:t>ympäristön ja toiminnan kehittymiseen</a:t>
            </a:r>
          </a:p>
          <a:p>
            <a:pPr lvl="0"/>
            <a:r>
              <a:rPr lang="fi-FI" sz="2800" b="1" dirty="0" smtClean="0"/>
              <a:t> </a:t>
            </a:r>
            <a:endParaRPr lang="fi-FI" sz="2800" dirty="0" smtClean="0"/>
          </a:p>
          <a:p>
            <a:r>
              <a:rPr lang="fi-FI" b="1" dirty="0" smtClean="0"/>
              <a:t>-</a:t>
            </a:r>
            <a:r>
              <a:rPr lang="fi-FI" dirty="0" smtClean="0"/>
              <a:t>tiivis alustus ja keskustelua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95288" y="333375"/>
            <a:ext cx="835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3200" b="1"/>
              <a:t>Ohjauksen toimintaympäristön muutoksia</a:t>
            </a:r>
          </a:p>
        </p:txBody>
      </p:sp>
      <p:sp>
        <p:nvSpPr>
          <p:cNvPr id="3" name="Tekstikehys 4"/>
          <p:cNvSpPr txBox="1">
            <a:spLocks noChangeArrowheads="1"/>
          </p:cNvSpPr>
          <p:nvPr/>
        </p:nvSpPr>
        <p:spPr bwMode="auto">
          <a:xfrm>
            <a:off x="323850" y="4508500"/>
            <a:ext cx="872706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 dirty="0">
                <a:solidFill>
                  <a:srgbClr val="FF0000"/>
                </a:solidFill>
              </a:rPr>
              <a:t>… teollisesta työstä jälkiteolliseen … ammattien uudelleen </a:t>
            </a:r>
          </a:p>
          <a:p>
            <a:r>
              <a:rPr lang="fi-FI" sz="2000" dirty="0">
                <a:solidFill>
                  <a:srgbClr val="FF0000"/>
                </a:solidFill>
              </a:rPr>
              <a:t> 	rakentuminen … osaamisen merkitys </a:t>
            </a:r>
            <a:r>
              <a:rPr lang="fi-FI" sz="2000" dirty="0" smtClean="0">
                <a:solidFill>
                  <a:srgbClr val="FF0000"/>
                </a:solidFill>
              </a:rPr>
              <a:t>… siirtymien lisääntyminen …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fi-FI" sz="2000" dirty="0">
                <a:solidFill>
                  <a:srgbClr val="FF0000"/>
                </a:solidFill>
              </a:rPr>
              <a:t>		… monipuolisuus … pirstaleisuus …robotisoituminen  … </a:t>
            </a:r>
          </a:p>
          <a:p>
            <a:r>
              <a:rPr lang="fi-FI" sz="2000" dirty="0">
                <a:solidFill>
                  <a:srgbClr val="FF0000"/>
                </a:solidFill>
              </a:rPr>
              <a:t>			… </a:t>
            </a:r>
            <a:r>
              <a:rPr lang="fi-FI" sz="2000" dirty="0" err="1">
                <a:solidFill>
                  <a:srgbClr val="FF0000"/>
                </a:solidFill>
              </a:rPr>
              <a:t>hybridisaatio</a:t>
            </a:r>
            <a:r>
              <a:rPr lang="fi-FI" sz="2000" dirty="0">
                <a:solidFill>
                  <a:srgbClr val="FF0000"/>
                </a:solidFill>
              </a:rPr>
              <a:t> … kansainväliset arvoketjut  …</a:t>
            </a:r>
          </a:p>
        </p:txBody>
      </p:sp>
      <p:sp>
        <p:nvSpPr>
          <p:cNvPr id="4" name="Tekstikehys 6"/>
          <p:cNvSpPr txBox="1">
            <a:spLocks noChangeArrowheads="1"/>
          </p:cNvSpPr>
          <p:nvPr/>
        </p:nvSpPr>
        <p:spPr bwMode="auto">
          <a:xfrm>
            <a:off x="0" y="3213100"/>
            <a:ext cx="87360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/>
              <a:t>…</a:t>
            </a:r>
            <a:r>
              <a:rPr lang="fi-FI" sz="2000">
                <a:solidFill>
                  <a:srgbClr val="C00000"/>
                </a:solidFill>
              </a:rPr>
              <a:t>peruskoulu-uudistus … koulutustason nousu … työn ja koulutuksen </a:t>
            </a:r>
          </a:p>
          <a:p>
            <a:r>
              <a:rPr lang="fi-FI" sz="2000">
                <a:solidFill>
                  <a:srgbClr val="C00000"/>
                </a:solidFill>
              </a:rPr>
              <a:t> 	limittäisyys … elinikäinen oppiminen … oppiminen eri areenoilla …</a:t>
            </a:r>
          </a:p>
          <a:p>
            <a:r>
              <a:rPr lang="fi-FI" sz="2000">
                <a:solidFill>
                  <a:srgbClr val="C00000"/>
                </a:solidFill>
              </a:rPr>
              <a:t>				… osaamisperustaisuus/näytöt …</a:t>
            </a:r>
          </a:p>
          <a:p>
            <a:endParaRPr lang="fi-FI" sz="2000"/>
          </a:p>
        </p:txBody>
      </p:sp>
      <p:sp>
        <p:nvSpPr>
          <p:cNvPr id="5" name="Tekstikehys 7"/>
          <p:cNvSpPr txBox="1">
            <a:spLocks noChangeArrowheads="1"/>
          </p:cNvSpPr>
          <p:nvPr/>
        </p:nvSpPr>
        <p:spPr bwMode="auto">
          <a:xfrm>
            <a:off x="0" y="1916113"/>
            <a:ext cx="89487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… </a:t>
            </a:r>
            <a:r>
              <a:rPr lang="fi-FI" sz="2000">
                <a:solidFill>
                  <a:srgbClr val="00B050"/>
                </a:solidFill>
              </a:rPr>
              <a:t>palvelujärjestelmien moninaisuus … julkisten palvelujen näivettyminen?</a:t>
            </a:r>
          </a:p>
          <a:p>
            <a:r>
              <a:rPr lang="fi-FI" sz="2000">
                <a:solidFill>
                  <a:srgbClr val="00B050"/>
                </a:solidFill>
              </a:rPr>
              <a:t>	Public - Private - People  -Partnership … </a:t>
            </a:r>
          </a:p>
          <a:p>
            <a:r>
              <a:rPr lang="fi-FI" sz="2000">
                <a:solidFill>
                  <a:srgbClr val="00B050"/>
                </a:solidFill>
              </a:rPr>
              <a:t>			…  valtio … IHA … kunta …</a:t>
            </a:r>
          </a:p>
          <a:p>
            <a:r>
              <a:rPr lang="fi-FI" sz="2000">
                <a:solidFill>
                  <a:srgbClr val="00B050"/>
                </a:solidFill>
              </a:rPr>
              <a:t>		… digitalisoituminen … monialaisuus …kaikkikanavaisuus …</a:t>
            </a:r>
          </a:p>
        </p:txBody>
      </p:sp>
      <p:sp>
        <p:nvSpPr>
          <p:cNvPr id="6" name="Tekstikehys 8"/>
          <p:cNvSpPr txBox="1">
            <a:spLocks noChangeArrowheads="1"/>
          </p:cNvSpPr>
          <p:nvPr/>
        </p:nvSpPr>
        <p:spPr bwMode="auto">
          <a:xfrm>
            <a:off x="150813" y="981075"/>
            <a:ext cx="8993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>
                <a:solidFill>
                  <a:srgbClr val="00B0F0"/>
                </a:solidFill>
              </a:rPr>
              <a:t>… kansainvälisyyden lisääntyminen … YK … EU … taloudellinen ja poliittinen</a:t>
            </a:r>
          </a:p>
          <a:p>
            <a:r>
              <a:rPr lang="fi-FI" sz="2000">
                <a:solidFill>
                  <a:srgbClr val="00B0F0"/>
                </a:solidFill>
              </a:rPr>
              <a:t>riippuvuus  hyvässä ja pahassa … kansainvaellukset  eri muodoissaan 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23850" y="260350"/>
            <a:ext cx="83280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000" dirty="0"/>
              <a:t>Ohjauksen tarve:</a:t>
            </a:r>
          </a:p>
          <a:p>
            <a:endParaRPr lang="fi-FI" sz="4000" dirty="0"/>
          </a:p>
          <a:p>
            <a:r>
              <a:rPr lang="fi-FI" sz="2000" dirty="0"/>
              <a:t>Jälkiteollinen, kansainvälinen maailma on elävä sekä </a:t>
            </a:r>
          </a:p>
          <a:p>
            <a:r>
              <a:rPr lang="fi-FI" sz="2000" dirty="0"/>
              <a:t>yllätyksellinen. Niin ovat myös koulutus- ja työmarkkinat.</a:t>
            </a:r>
          </a:p>
          <a:p>
            <a:endParaRPr lang="fi-FI" sz="2000" dirty="0"/>
          </a:p>
          <a:p>
            <a:r>
              <a:rPr lang="fi-FI" sz="2000" dirty="0"/>
              <a:t>Tarvitaan muutosvalmiutta ja jatkuvaa osaamisen uusiutumista </a:t>
            </a:r>
          </a:p>
          <a:p>
            <a:r>
              <a:rPr lang="fi-FI" sz="2000" dirty="0"/>
              <a:t>kaikilla tasoilla (yhteiskunta, työorganisaatiot ja kansalaiset)</a:t>
            </a:r>
          </a:p>
          <a:p>
            <a:endParaRPr lang="fi-FI" sz="2000" dirty="0"/>
          </a:p>
          <a:p>
            <a:r>
              <a:rPr lang="fi-FI" sz="2000" dirty="0"/>
              <a:t>Tällainen maailma haastaa kansalaiset kehittämään  osaamisen lisäksi </a:t>
            </a:r>
          </a:p>
          <a:p>
            <a:r>
              <a:rPr lang="fi-FI" sz="2000" dirty="0"/>
              <a:t>Myös urasuunnittelutaitojaan . ..  kaikki tarvitsevat tietoa, useat neuvoja </a:t>
            </a:r>
          </a:p>
          <a:p>
            <a:r>
              <a:rPr lang="fi-FI" sz="2000" dirty="0"/>
              <a:t>ja monet ohjausta ja tukea. Jotkut ”etsivää toimintaa”.</a:t>
            </a:r>
          </a:p>
          <a:p>
            <a:endParaRPr lang="fi-FI" sz="2000" dirty="0"/>
          </a:p>
          <a:p>
            <a:r>
              <a:rPr lang="fi-FI" sz="2000" dirty="0"/>
              <a:t>”Sumussa eivät tiedot ja neuvot riitä, tarvitaan </a:t>
            </a:r>
            <a:r>
              <a:rPr lang="fi-FI" sz="2000" b="1" dirty="0"/>
              <a:t>suunnistus-</a:t>
            </a:r>
          </a:p>
          <a:p>
            <a:r>
              <a:rPr lang="fi-FI" sz="2000" b="1" dirty="0"/>
              <a:t>taitoja</a:t>
            </a:r>
            <a:r>
              <a:rPr lang="fi-FI" sz="2000" dirty="0"/>
              <a:t>” Urasuunnittelutaidot ovat sellaisia. Urasuunnittelutaidot ovat</a:t>
            </a:r>
          </a:p>
          <a:p>
            <a:r>
              <a:rPr lang="fi-FI" sz="2000" dirty="0"/>
              <a:t>keskeinen osa hyvää työllistymiskykyä tai työllistyvyyttä.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95288" y="188913"/>
            <a:ext cx="8424862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 b="1"/>
              <a:t>Mihin ohjaus kohdistuu, mihin ohjauksella vaikutetaan? ”Työelämäsuhde”</a:t>
            </a:r>
          </a:p>
          <a:p>
            <a:endParaRPr lang="fi-FI"/>
          </a:p>
          <a:p>
            <a:endParaRPr lang="fi-FI"/>
          </a:p>
        </p:txBody>
      </p:sp>
      <p:sp>
        <p:nvSpPr>
          <p:cNvPr id="3" name="Ellipsi 2"/>
          <p:cNvSpPr/>
          <p:nvPr/>
        </p:nvSpPr>
        <p:spPr>
          <a:xfrm>
            <a:off x="3132138" y="692150"/>
            <a:ext cx="2592387" cy="23050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Työelämäsuhde</a:t>
            </a:r>
            <a:r>
              <a:rPr lang="fi-FI" sz="1600" dirty="0">
                <a:solidFill>
                  <a:schemeClr val="tx1"/>
                </a:solidFill>
              </a:rPr>
              <a:t>: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-työn, oppimisen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ihmisen suhde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395288" y="1196975"/>
            <a:ext cx="2089150" cy="40322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Ihminen: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-</a:t>
            </a:r>
            <a:r>
              <a:rPr lang="fi-FI" sz="1600" dirty="0">
                <a:solidFill>
                  <a:schemeClr val="tx1"/>
                </a:solidFill>
              </a:rPr>
              <a:t>kiinnostukset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-vahvuudet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-oppiminen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-kehittyminen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-motivaatio,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sitoutuminen ja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päätöksenteko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-persoonallisuus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-elämänkaari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-elämäntapa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-kulttuuri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 jne.</a:t>
            </a:r>
          </a:p>
          <a:p>
            <a:pPr algn="ctr"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" name="Pyöristetty suorakulmio 4"/>
          <p:cNvSpPr/>
          <p:nvPr/>
        </p:nvSpPr>
        <p:spPr>
          <a:xfrm>
            <a:off x="6443663" y="692150"/>
            <a:ext cx="2305050" cy="489743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Työ – työelämä – työorganisaatiot: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-työyhteisöiden ja työorganisaatioiden  toiminnan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ymmärtäminen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-osaamis-vaatimukset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-muutos ja kehitys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-työn merkitys itselle ja yhteiskunnalle</a:t>
            </a:r>
          </a:p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jne.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2987675" y="3573463"/>
            <a:ext cx="3168650" cy="2089150"/>
          </a:xfrm>
          <a:prstGeom prst="roundRec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Koulutus: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-</a:t>
            </a:r>
            <a:r>
              <a:rPr lang="fi-FI" sz="1600" dirty="0">
                <a:solidFill>
                  <a:schemeClr val="tx1"/>
                </a:solidFill>
              </a:rPr>
              <a:t>oppimisen ja työn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suhde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-koulutuksen mahdollisuudet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vaihtoehdot</a:t>
            </a:r>
          </a:p>
          <a:p>
            <a:pPr>
              <a:buFontTx/>
              <a:buChar char="-"/>
              <a:defRPr/>
            </a:pPr>
            <a:r>
              <a:rPr lang="fi-FI" sz="1600" dirty="0">
                <a:solidFill>
                  <a:schemeClr val="tx1"/>
                </a:solidFill>
              </a:rPr>
              <a:t>minä oppijana</a:t>
            </a:r>
          </a:p>
          <a:p>
            <a:pPr>
              <a:buFontTx/>
              <a:buChar char="-"/>
              <a:defRPr/>
            </a:pPr>
            <a:r>
              <a:rPr lang="fi-FI" sz="1600" dirty="0">
                <a:solidFill>
                  <a:schemeClr val="tx1"/>
                </a:solidFill>
              </a:rPr>
              <a:t>jne.</a:t>
            </a:r>
          </a:p>
        </p:txBody>
      </p:sp>
      <p:sp>
        <p:nvSpPr>
          <p:cNvPr id="7" name="Nuoli vasemmalle, oikealle ja ylös 6"/>
          <p:cNvSpPr/>
          <p:nvPr/>
        </p:nvSpPr>
        <p:spPr>
          <a:xfrm>
            <a:off x="2339975" y="2420938"/>
            <a:ext cx="4176713" cy="8509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8" name="Nuoli vasemmalle 7"/>
          <p:cNvSpPr/>
          <p:nvPr/>
        </p:nvSpPr>
        <p:spPr>
          <a:xfrm rot="16200000">
            <a:off x="3887788" y="2960688"/>
            <a:ext cx="1079500" cy="431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/>
          </p:cNvSpPr>
          <p:nvPr/>
        </p:nvSpPr>
        <p:spPr>
          <a:xfrm>
            <a:off x="827088" y="260350"/>
            <a:ext cx="7200900" cy="431800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85000"/>
              </a:lnSpc>
              <a:defRPr/>
            </a:pPr>
            <a:r>
              <a:rPr lang="fi-FI" sz="2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Ohjauksen  vaikuttavuus - vaikutusketju:</a:t>
            </a:r>
          </a:p>
        </p:txBody>
      </p:sp>
      <p:sp>
        <p:nvSpPr>
          <p:cNvPr id="3" name="Pyöristetty suorakulmio 2"/>
          <p:cNvSpPr/>
          <p:nvPr/>
        </p:nvSpPr>
        <p:spPr>
          <a:xfrm>
            <a:off x="179388" y="2276475"/>
            <a:ext cx="1584325" cy="302418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b="1" dirty="0">
                <a:solidFill>
                  <a:schemeClr val="tx1"/>
                </a:solidFill>
              </a:rPr>
              <a:t>Ohjaus:</a:t>
            </a:r>
          </a:p>
          <a:p>
            <a:pPr algn="ctr"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Ohjaus-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prosessi</a:t>
            </a:r>
          </a:p>
        </p:txBody>
      </p:sp>
      <p:sp>
        <p:nvSpPr>
          <p:cNvPr id="4" name="Nuoli oikealle 3"/>
          <p:cNvSpPr/>
          <p:nvPr/>
        </p:nvSpPr>
        <p:spPr>
          <a:xfrm>
            <a:off x="1763713" y="3644900"/>
            <a:ext cx="287337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2124075" y="2349500"/>
            <a:ext cx="1727200" cy="2951163"/>
          </a:xfrm>
          <a:prstGeom prst="roundRect">
            <a:avLst/>
          </a:prstGeom>
          <a:solidFill>
            <a:srgbClr val="D9FF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Ura-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suunnittelu-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taidot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Työllistyvyys/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Työllistymis-kyky</a:t>
            </a:r>
          </a:p>
          <a:p>
            <a:pPr algn="ctr">
              <a:defRPr/>
            </a:pP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6156325" y="2349500"/>
            <a:ext cx="1728788" cy="2663825"/>
          </a:xfrm>
          <a:prstGeom prst="roundRect">
            <a:avLst/>
          </a:prstGeom>
          <a:solidFill>
            <a:srgbClr val="DAEF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Osaamisen kehittäminen</a:t>
            </a: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eli oppiminen ja kouluttautumien</a:t>
            </a: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4140200" y="2349500"/>
            <a:ext cx="1800225" cy="29511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Kokeilut,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valmennukset,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työjaksot jne.</a:t>
            </a:r>
          </a:p>
        </p:txBody>
      </p:sp>
      <p:sp>
        <p:nvSpPr>
          <p:cNvPr id="8" name="Nuoli oikealle 7"/>
          <p:cNvSpPr/>
          <p:nvPr/>
        </p:nvSpPr>
        <p:spPr>
          <a:xfrm>
            <a:off x="971550" y="476250"/>
            <a:ext cx="6553200" cy="792163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Vaikutusten aikajänne?</a:t>
            </a:r>
          </a:p>
        </p:txBody>
      </p:sp>
      <p:sp>
        <p:nvSpPr>
          <p:cNvPr id="9" name="Tekstikehys 10"/>
          <p:cNvSpPr txBox="1">
            <a:spLocks noChangeArrowheads="1"/>
          </p:cNvSpPr>
          <p:nvPr/>
        </p:nvSpPr>
        <p:spPr bwMode="auto">
          <a:xfrm>
            <a:off x="8305800" y="1557338"/>
            <a:ext cx="83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pää-</a:t>
            </a:r>
          </a:p>
          <a:p>
            <a:r>
              <a:rPr lang="fi-FI"/>
              <a:t>määrä</a:t>
            </a:r>
          </a:p>
        </p:txBody>
      </p:sp>
      <p:sp>
        <p:nvSpPr>
          <p:cNvPr id="10" name="Tekstikehys 11"/>
          <p:cNvSpPr txBox="1">
            <a:spLocks noChangeArrowheads="1"/>
          </p:cNvSpPr>
          <p:nvPr/>
        </p:nvSpPr>
        <p:spPr bwMode="auto">
          <a:xfrm>
            <a:off x="5940425" y="1557338"/>
            <a:ext cx="2338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Ohjauksen tavoite ja </a:t>
            </a:r>
          </a:p>
        </p:txBody>
      </p:sp>
      <p:sp>
        <p:nvSpPr>
          <p:cNvPr id="11" name="Nuoli oikealle 10"/>
          <p:cNvSpPr/>
          <p:nvPr/>
        </p:nvSpPr>
        <p:spPr>
          <a:xfrm>
            <a:off x="7451725" y="2708275"/>
            <a:ext cx="1944688" cy="352901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Hyvä työ ja hyvä ura, jossa toteutuu 3 kertaa WIN +</a:t>
            </a:r>
          </a:p>
          <a:p>
            <a:pPr algn="ctr">
              <a:defRPr/>
            </a:pPr>
            <a:r>
              <a:rPr lang="fi-FI" sz="1400" dirty="0">
                <a:solidFill>
                  <a:schemeClr val="tx1"/>
                </a:solidFill>
              </a:rPr>
              <a:t>jatkuva oppiminen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Tekstikehys 13"/>
          <p:cNvSpPr txBox="1">
            <a:spLocks noChangeArrowheads="1"/>
          </p:cNvSpPr>
          <p:nvPr/>
        </p:nvSpPr>
        <p:spPr bwMode="auto">
          <a:xfrm>
            <a:off x="1835150" y="1125538"/>
            <a:ext cx="208915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400"/>
              <a:t>Vaikutukset asiakkaan</a:t>
            </a:r>
          </a:p>
          <a:p>
            <a:r>
              <a:rPr lang="fi-FI" sz="1400"/>
              <a:t>ajatteluun, suhtautumi-</a:t>
            </a:r>
          </a:p>
          <a:p>
            <a:r>
              <a:rPr lang="fi-FI" sz="1400"/>
              <a:t>seen, suunnitelmiin, taitoihin  jne.</a:t>
            </a:r>
          </a:p>
          <a:p>
            <a:r>
              <a:rPr lang="fi-FI" sz="1400"/>
              <a:t> </a:t>
            </a:r>
          </a:p>
        </p:txBody>
      </p:sp>
      <p:sp>
        <p:nvSpPr>
          <p:cNvPr id="13" name="Tekstikehys 14"/>
          <p:cNvSpPr txBox="1">
            <a:spLocks noChangeArrowheads="1"/>
          </p:cNvSpPr>
          <p:nvPr/>
        </p:nvSpPr>
        <p:spPr bwMode="auto">
          <a:xfrm>
            <a:off x="4140200" y="1412875"/>
            <a:ext cx="1666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/>
              <a:t>Vaikutukset</a:t>
            </a:r>
          </a:p>
          <a:p>
            <a:r>
              <a:rPr lang="fi-FI" sz="1400"/>
              <a:t>polkuun ja kulkuun</a:t>
            </a:r>
          </a:p>
        </p:txBody>
      </p:sp>
      <p:sp>
        <p:nvSpPr>
          <p:cNvPr id="14" name="Nuoli oikealle 13"/>
          <p:cNvSpPr/>
          <p:nvPr/>
        </p:nvSpPr>
        <p:spPr>
          <a:xfrm>
            <a:off x="5940425" y="3429000"/>
            <a:ext cx="288925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5" name="Nuoli oikealle 14"/>
          <p:cNvSpPr/>
          <p:nvPr/>
        </p:nvSpPr>
        <p:spPr>
          <a:xfrm>
            <a:off x="3924300" y="3500438"/>
            <a:ext cx="287338" cy="649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6" name="Nuoli oikealle 15"/>
          <p:cNvSpPr/>
          <p:nvPr/>
        </p:nvSpPr>
        <p:spPr>
          <a:xfrm>
            <a:off x="1258888" y="4868863"/>
            <a:ext cx="6337300" cy="287337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7" name="Nuoli oikealle 16"/>
          <p:cNvSpPr/>
          <p:nvPr/>
        </p:nvSpPr>
        <p:spPr>
          <a:xfrm>
            <a:off x="1331913" y="4508500"/>
            <a:ext cx="5184775" cy="36036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cxnSp>
        <p:nvCxnSpPr>
          <p:cNvPr id="18" name="Suora nuoliyhdysviiva 17"/>
          <p:cNvCxnSpPr/>
          <p:nvPr/>
        </p:nvCxnSpPr>
        <p:spPr>
          <a:xfrm>
            <a:off x="3492500" y="2708275"/>
            <a:ext cx="863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>
            <a:off x="5148263" y="3284538"/>
            <a:ext cx="122396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 flipH="1">
            <a:off x="3419475" y="4221163"/>
            <a:ext cx="302418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H="1">
            <a:off x="2700338" y="4437063"/>
            <a:ext cx="482441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Nuoli oikealle 21"/>
          <p:cNvSpPr/>
          <p:nvPr/>
        </p:nvSpPr>
        <p:spPr>
          <a:xfrm>
            <a:off x="1619250" y="2781300"/>
            <a:ext cx="2952750" cy="2159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3" name="Nuoli oikealle 22"/>
          <p:cNvSpPr/>
          <p:nvPr/>
        </p:nvSpPr>
        <p:spPr>
          <a:xfrm>
            <a:off x="1547813" y="2492375"/>
            <a:ext cx="1223962" cy="2159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4" name="Tekstikehys 25"/>
          <p:cNvSpPr txBox="1">
            <a:spLocks noChangeArrowheads="1"/>
          </p:cNvSpPr>
          <p:nvPr/>
        </p:nvSpPr>
        <p:spPr bwMode="auto">
          <a:xfrm>
            <a:off x="323850" y="5373688"/>
            <a:ext cx="7686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/>
              <a:t>WIN-WIN-WIN=Asiakas/työntekijä + työorganisaatio + yhteiskunta;  kaikki voittavat</a:t>
            </a:r>
            <a:r>
              <a:rPr lang="fi-FI"/>
              <a:t>!</a:t>
            </a:r>
          </a:p>
        </p:txBody>
      </p:sp>
      <p:sp>
        <p:nvSpPr>
          <p:cNvPr id="25" name="Alanuoli 24"/>
          <p:cNvSpPr/>
          <p:nvPr/>
        </p:nvSpPr>
        <p:spPr>
          <a:xfrm>
            <a:off x="2700338" y="2060575"/>
            <a:ext cx="484187" cy="244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6" name="Alanuoli 25"/>
          <p:cNvSpPr/>
          <p:nvPr/>
        </p:nvSpPr>
        <p:spPr>
          <a:xfrm>
            <a:off x="4427538" y="2060575"/>
            <a:ext cx="485775" cy="244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7" name="Alanuoli 26"/>
          <p:cNvSpPr/>
          <p:nvPr/>
        </p:nvSpPr>
        <p:spPr>
          <a:xfrm rot="4529158">
            <a:off x="5695950" y="1839913"/>
            <a:ext cx="485775" cy="450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8" name="Alanuoli 27"/>
          <p:cNvSpPr/>
          <p:nvPr/>
        </p:nvSpPr>
        <p:spPr>
          <a:xfrm rot="727500">
            <a:off x="8435975" y="2251075"/>
            <a:ext cx="485775" cy="4968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9" name="Alanuoli 28"/>
          <p:cNvSpPr/>
          <p:nvPr/>
        </p:nvSpPr>
        <p:spPr>
          <a:xfrm>
            <a:off x="7019925" y="1916113"/>
            <a:ext cx="485775" cy="244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30" name="Kaarinuoli alas 29"/>
          <p:cNvSpPr/>
          <p:nvPr/>
        </p:nvSpPr>
        <p:spPr>
          <a:xfrm>
            <a:off x="7019925" y="3284538"/>
            <a:ext cx="2124075" cy="79216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31" name="Kaarinuoli alas 30"/>
          <p:cNvSpPr/>
          <p:nvPr/>
        </p:nvSpPr>
        <p:spPr>
          <a:xfrm rot="11100817">
            <a:off x="6977063" y="4738688"/>
            <a:ext cx="1993900" cy="731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1042988" y="115888"/>
            <a:ext cx="61563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400"/>
              <a:t>Ohjaus tänään: </a:t>
            </a:r>
            <a:r>
              <a:rPr lang="fi-FI"/>
              <a:t>(vuodet 2011-2016)</a:t>
            </a:r>
            <a:endParaRPr lang="fi-FI" sz="4400"/>
          </a:p>
        </p:txBody>
      </p:sp>
      <p:sp>
        <p:nvSpPr>
          <p:cNvPr id="3" name="Tekstikehys 3"/>
          <p:cNvSpPr txBox="1">
            <a:spLocks noChangeArrowheads="1"/>
          </p:cNvSpPr>
          <p:nvPr/>
        </p:nvSpPr>
        <p:spPr bwMode="auto">
          <a:xfrm>
            <a:off x="6156325" y="5516563"/>
            <a:ext cx="373697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4" name="Pyöristetty kuvatekstisuorakulmio 3"/>
          <p:cNvSpPr/>
          <p:nvPr/>
        </p:nvSpPr>
        <p:spPr>
          <a:xfrm>
            <a:off x="5076825" y="836613"/>
            <a:ext cx="3527425" cy="47625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Laaja-alainen nuorisotakuu.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5" name="Pyöristetty kuvatekstisuorakulmio 4"/>
          <p:cNvSpPr/>
          <p:nvPr/>
        </p:nvSpPr>
        <p:spPr>
          <a:xfrm>
            <a:off x="5472113" y="1484313"/>
            <a:ext cx="3671887" cy="1295400"/>
          </a:xfrm>
          <a:prstGeom prst="wedgeRoundRectCallou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Monialaiset matalan kynnyksen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palvelut käynnistyvät ja kehittyvät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hyvän yhteistyöperinteen ja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eri toimijoiden osaamisen pohjalle.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Ohjaamo -toiminta ja -ajattelu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6" name="Pyöristetty kuvatekstisuorakulmio 5"/>
          <p:cNvSpPr/>
          <p:nvPr/>
        </p:nvSpPr>
        <p:spPr>
          <a:xfrm>
            <a:off x="5003800" y="2997200"/>
            <a:ext cx="4032250" cy="1152525"/>
          </a:xfrm>
          <a:prstGeom prst="wedgeRoundRectCallou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 smtClean="0">
                <a:solidFill>
                  <a:schemeClr val="tx1"/>
                </a:solidFill>
              </a:rPr>
              <a:t>Monien </a:t>
            </a:r>
            <a:r>
              <a:rPr lang="fi-FI" sz="1600" dirty="0">
                <a:solidFill>
                  <a:schemeClr val="tx1"/>
                </a:solidFill>
              </a:rPr>
              <a:t>toimijoiden ohjaushenkilöstön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Määrää on vähennetty ja vähennetään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edelleen. Ohjauspalvelujen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saatavuus on huonontunut 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7" name="Pyöristetty kuvatekstisuorakulmio 6"/>
          <p:cNvSpPr/>
          <p:nvPr/>
        </p:nvSpPr>
        <p:spPr>
          <a:xfrm>
            <a:off x="5003800" y="4508500"/>
            <a:ext cx="4032250" cy="1873250"/>
          </a:xfrm>
          <a:prstGeom prst="wedgeRoundRect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Elinikäisen ohjauksen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valtakunnallinen ryhmä ja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alueelliset ryhmät ovat vakiinnuttaneet toimintansa ja asemansa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elinikäisen ohjauksen koordinoijina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kehittäjinä.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kuvatekstisuorakulmio 7"/>
          <p:cNvSpPr/>
          <p:nvPr/>
        </p:nvSpPr>
        <p:spPr>
          <a:xfrm>
            <a:off x="107950" y="908050"/>
            <a:ext cx="4751388" cy="2016125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Ohjaustoimijoiden kokonaisuus on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laajentunut (koulutus/oppilaitokset,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työ- ja elinkeinopalvelut eli siellä psykologien lisäksi eri palvelulinjojen asiantuntijat, työpajat, etsivä nuorisotyö, sosiaali- ja terveys-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palvelut, työelämän järjestöt,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yksityiset toimijat). Ohjausosaaminen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on kirjavoitunut.</a:t>
            </a:r>
            <a:endParaRPr lang="fi-FI" sz="1600" dirty="0"/>
          </a:p>
        </p:txBody>
      </p:sp>
      <p:sp>
        <p:nvSpPr>
          <p:cNvPr id="9" name="Pyöristetty kuvatekstisuorakulmio 8"/>
          <p:cNvSpPr/>
          <p:nvPr/>
        </p:nvSpPr>
        <p:spPr>
          <a:xfrm>
            <a:off x="1979613" y="2997200"/>
            <a:ext cx="2952750" cy="1295400"/>
          </a:xfrm>
          <a:prstGeom prst="wedgeRoundRectCallout">
            <a:avLst/>
          </a:prstGeom>
          <a:solidFill>
            <a:srgbClr val="FFD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Monenlaisia hyviä verkko-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palveluja on jo käytössä.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Integroituja verkko-ohjaus-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palveluita rakennetaan 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10" name="Pyöristetty kuvatekstisuorakulmio 9"/>
          <p:cNvSpPr/>
          <p:nvPr/>
        </p:nvSpPr>
        <p:spPr>
          <a:xfrm>
            <a:off x="250825" y="4437063"/>
            <a:ext cx="4537075" cy="1439862"/>
          </a:xfrm>
          <a:prstGeom prst="wedgeRoundRectCallout">
            <a:avLst/>
          </a:prstGeom>
          <a:solidFill>
            <a:srgbClr val="FFE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Eurooppalaisen elinikäisen ohjauksen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politiikkaverkoston työn tuloksia hyödynnetään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Suomessa. Esimerkiksi ohjauksen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laadunhallintajärjestelmän kehittäminen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alkaa. </a:t>
            </a:r>
          </a:p>
          <a:p>
            <a:pPr algn="ctr"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1908175" y="115888"/>
            <a:ext cx="6399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000"/>
              <a:t>Ohjaus huomenna: </a:t>
            </a:r>
            <a:r>
              <a:rPr lang="fi-FI" sz="2000"/>
              <a:t>(vuodet 2017 -)</a:t>
            </a:r>
          </a:p>
        </p:txBody>
      </p:sp>
      <p:sp>
        <p:nvSpPr>
          <p:cNvPr id="3" name="Tekstikehys 7"/>
          <p:cNvSpPr txBox="1">
            <a:spLocks noChangeArrowheads="1"/>
          </p:cNvSpPr>
          <p:nvPr/>
        </p:nvSpPr>
        <p:spPr bwMode="auto">
          <a:xfrm>
            <a:off x="5867400" y="5934075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. </a:t>
            </a:r>
          </a:p>
        </p:txBody>
      </p:sp>
      <p:sp>
        <p:nvSpPr>
          <p:cNvPr id="4" name="Tekstikehys 8"/>
          <p:cNvSpPr txBox="1">
            <a:spLocks noChangeArrowheads="1"/>
          </p:cNvSpPr>
          <p:nvPr/>
        </p:nvSpPr>
        <p:spPr bwMode="auto">
          <a:xfrm>
            <a:off x="-2628900" y="2492375"/>
            <a:ext cx="3254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T</a:t>
            </a:r>
          </a:p>
        </p:txBody>
      </p:sp>
      <p:sp>
        <p:nvSpPr>
          <p:cNvPr id="5" name="Pyöristetty kuvatekstisuorakulmio 4"/>
          <p:cNvSpPr/>
          <p:nvPr/>
        </p:nvSpPr>
        <p:spPr>
          <a:xfrm>
            <a:off x="4716463" y="765175"/>
            <a:ext cx="3743325" cy="64770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Ohjauksen monialainen toiminta-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malli etenee ja vakiintuu</a:t>
            </a:r>
          </a:p>
        </p:txBody>
      </p:sp>
      <p:sp>
        <p:nvSpPr>
          <p:cNvPr id="6" name="Kuvatekstisuorakulmio 5"/>
          <p:cNvSpPr/>
          <p:nvPr/>
        </p:nvSpPr>
        <p:spPr>
          <a:xfrm>
            <a:off x="107950" y="836613"/>
            <a:ext cx="4319588" cy="165576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</a:t>
            </a:r>
            <a:r>
              <a:rPr lang="fi-FI" sz="1600" dirty="0" err="1">
                <a:solidFill>
                  <a:schemeClr val="tx1"/>
                </a:solidFill>
              </a:rPr>
              <a:t>digiloikka</a:t>
            </a:r>
            <a:r>
              <a:rPr lang="fi-FI" sz="1600" dirty="0">
                <a:solidFill>
                  <a:schemeClr val="tx1"/>
                </a:solidFill>
              </a:rPr>
              <a:t> menee ylipitkäksi: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Digitaaliset palvelut kehittyvät hyvin,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mutta kansalaisten palvelutarpeet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palvelut eivät kohtaa, koska mm.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kasvokkain palveluja on liiaksi vähennetty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(vrt. Tanskan tilanne)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7" name="Pyöristetty kuvatekstisuorakulmio 6"/>
          <p:cNvSpPr/>
          <p:nvPr/>
        </p:nvSpPr>
        <p:spPr>
          <a:xfrm>
            <a:off x="395288" y="2781300"/>
            <a:ext cx="4897437" cy="1079500"/>
          </a:xfrm>
          <a:prstGeom prst="wedgeRoundRectCallou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laadunhallinnan kokonaisjärjestelmä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alkaa tuottaa tietoa, jonka avulla ohjausta voidaan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perustellusti kehittää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kuvatekstisuorakulmio 7"/>
          <p:cNvSpPr/>
          <p:nvPr/>
        </p:nvSpPr>
        <p:spPr>
          <a:xfrm>
            <a:off x="4716463" y="3500438"/>
            <a:ext cx="4103687" cy="1008062"/>
          </a:xfrm>
          <a:prstGeom prst="wedgeRoundRectCallout">
            <a:avLst/>
          </a:prstGeom>
          <a:solidFill>
            <a:srgbClr val="FFE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Kaikki -kanavaisten ohjauspalvelujen tarve kasvaa edelleen maailman monimutkaistuessa. 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9" name="Pyöristetty kuvatekstisuorakulmio 8"/>
          <p:cNvSpPr/>
          <p:nvPr/>
        </p:nvSpPr>
        <p:spPr>
          <a:xfrm>
            <a:off x="179388" y="4076700"/>
            <a:ext cx="3240087" cy="1512888"/>
          </a:xfrm>
          <a:prstGeom prst="wedgeRoundRect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Työ- ja koulutus-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markkinoiden yllätyksellisyys lisää ohjauksen tarvetta entisestään ja vähitellen tämä tiedostetaan laajasti.</a:t>
            </a:r>
            <a:endParaRPr lang="fi-FI" dirty="0"/>
          </a:p>
        </p:txBody>
      </p:sp>
      <p:sp>
        <p:nvSpPr>
          <p:cNvPr id="10" name="Pyöristetty kuvatekstisuorakulmio 9"/>
          <p:cNvSpPr/>
          <p:nvPr/>
        </p:nvSpPr>
        <p:spPr>
          <a:xfrm>
            <a:off x="5724525" y="1557338"/>
            <a:ext cx="3240088" cy="1584325"/>
          </a:xfrm>
          <a:prstGeom prst="wedgeRoundRectCallout">
            <a:avLst/>
          </a:prstGeom>
          <a:solidFill>
            <a:srgbClr val="F5F5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Ohjaustoimijoiden luku-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määrä on lisääntynyt entisestään.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laatu ja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ohjaustoimijoiden osaaminen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vaihtelevat liian paljon</a:t>
            </a:r>
          </a:p>
        </p:txBody>
      </p:sp>
      <p:sp>
        <p:nvSpPr>
          <p:cNvPr id="11" name="Pyöristetty kuvatekstisuorakulmio 10"/>
          <p:cNvSpPr/>
          <p:nvPr/>
        </p:nvSpPr>
        <p:spPr>
          <a:xfrm>
            <a:off x="3924300" y="4724400"/>
            <a:ext cx="4824413" cy="936625"/>
          </a:xfrm>
          <a:prstGeom prst="wedgeRoundRectCallou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Eri ohjaustoimijoiden ohjausosaamisen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kehittämiseksi luodaan ”sertifiointi”-koulutukset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ne alkavat vähitellen tuottaa tulosta</a:t>
            </a:r>
          </a:p>
        </p:txBody>
      </p:sp>
      <p:sp>
        <p:nvSpPr>
          <p:cNvPr id="12" name="Pyöristetty kuvatekstisuorakulmio 11"/>
          <p:cNvSpPr/>
          <p:nvPr/>
        </p:nvSpPr>
        <p:spPr>
          <a:xfrm>
            <a:off x="4643438" y="1484313"/>
            <a:ext cx="936625" cy="1152525"/>
          </a:xfrm>
          <a:prstGeom prst="wedgeRoundRectCallout">
            <a:avLst/>
          </a:prstGeom>
          <a:solidFill>
            <a:srgbClr val="FF8B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Alue-hallinto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??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IHA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468313" y="260350"/>
            <a:ext cx="7369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400"/>
              <a:t>Ohjaus ylihuomenna: </a:t>
            </a:r>
            <a:r>
              <a:rPr lang="fi-FI" sz="2000"/>
              <a:t>(20- ja 30-luvut)</a:t>
            </a:r>
            <a:endParaRPr lang="fi-FI" sz="4400"/>
          </a:p>
        </p:txBody>
      </p:sp>
      <p:sp>
        <p:nvSpPr>
          <p:cNvPr id="3" name="Pyöristetty suorakulmio 2"/>
          <p:cNvSpPr/>
          <p:nvPr/>
        </p:nvSpPr>
        <p:spPr>
          <a:xfrm>
            <a:off x="179388" y="1125538"/>
            <a:ext cx="3024187" cy="1944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Rajaton ohjaus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Ohjauspalvelujen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yhteistuotanto ja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tarjoaminen  Euroopassa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ja maailmassa(kaikki kanavat)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4" name="Pyöristetty kuvatekstisuorakulmio 3"/>
          <p:cNvSpPr/>
          <p:nvPr/>
        </p:nvSpPr>
        <p:spPr>
          <a:xfrm>
            <a:off x="3348038" y="981075"/>
            <a:ext cx="3095625" cy="1512888"/>
          </a:xfrm>
          <a:prstGeom prst="wedgeRoundRectCallou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 err="1">
                <a:solidFill>
                  <a:schemeClr val="tx1"/>
                </a:solidFill>
              </a:rPr>
              <a:t>Kasvokkaisen</a:t>
            </a:r>
            <a:r>
              <a:rPr lang="fi-FI" sz="1600" b="1" dirty="0">
                <a:solidFill>
                  <a:schemeClr val="tx1"/>
                </a:solidFill>
              </a:rPr>
              <a:t> ohjauksen </a:t>
            </a:r>
          </a:p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paluu ja riittävät resurssit siihen  </a:t>
            </a:r>
            <a:endParaRPr lang="fi-FI" sz="1600" b="1" baseline="-25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 tasapaino eri palvelu-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kanavien välillä – asiakas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valitsee aidosti</a:t>
            </a:r>
          </a:p>
        </p:txBody>
      </p:sp>
      <p:sp>
        <p:nvSpPr>
          <p:cNvPr id="5" name="Kuvatekstisuorakulmio 4"/>
          <p:cNvSpPr/>
          <p:nvPr/>
        </p:nvSpPr>
        <p:spPr>
          <a:xfrm>
            <a:off x="250825" y="3429000"/>
            <a:ext cx="3673475" cy="863600"/>
          </a:xfrm>
          <a:prstGeom prst="wedgeRect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Vertaisohjaus/kokemusohjaus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(kaikki kanavat) entistä laajempaa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6" name="Pyöristetty kuvatekstisuorakulmio 5"/>
          <p:cNvSpPr/>
          <p:nvPr/>
        </p:nvSpPr>
        <p:spPr>
          <a:xfrm>
            <a:off x="4500563" y="2852738"/>
            <a:ext cx="4535487" cy="2016125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Monialainen ohjaus on vakiintunut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kehittyy rinnan  erikoistuneen (esim.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psykologinen ohjaus tai etsivä nuorisotyö jne.) ohjauksen  jatkuvan kehittymisen kanssa. Mukana on nykyisiä toimijoita ja uusia. Erityisesti työorganisaatiot ovat nykyistä sitoutuneempia.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7" name="Pyöristetty kuvatekstisuorakulmio 6"/>
          <p:cNvSpPr/>
          <p:nvPr/>
        </p:nvSpPr>
        <p:spPr>
          <a:xfrm>
            <a:off x="684213" y="4508500"/>
            <a:ext cx="3816350" cy="1223963"/>
          </a:xfrm>
          <a:prstGeom prst="wedgeRoundRectCallout">
            <a:avLst/>
          </a:prstGeom>
          <a:solidFill>
            <a:srgbClr val="FFE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Virtuaaliset  välineet </a:t>
            </a:r>
            <a:r>
              <a:rPr lang="fi-FI" sz="1600" dirty="0">
                <a:solidFill>
                  <a:schemeClr val="tx1"/>
                </a:solidFill>
              </a:rPr>
              <a:t>työn ja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oppimisen maailmaan tutustumiseksi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ovat laajasti käytössä konkreettisten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välineiden lisäksi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kuvatekstisuorakulmio 7"/>
          <p:cNvSpPr/>
          <p:nvPr/>
        </p:nvSpPr>
        <p:spPr>
          <a:xfrm>
            <a:off x="5364163" y="5229225"/>
            <a:ext cx="3600450" cy="792163"/>
          </a:xfrm>
          <a:prstGeom prst="wedgeRoundRectCallout">
            <a:avLst/>
          </a:prstGeom>
          <a:solidFill>
            <a:srgbClr val="FFD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Monikulttuurinen ohjaus </a:t>
            </a:r>
          </a:p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on arkipäivää</a:t>
            </a:r>
          </a:p>
        </p:txBody>
      </p:sp>
      <p:sp>
        <p:nvSpPr>
          <p:cNvPr id="9" name="Pyöristetty kuvatekstisuorakulmio 8"/>
          <p:cNvSpPr/>
          <p:nvPr/>
        </p:nvSpPr>
        <p:spPr>
          <a:xfrm>
            <a:off x="6588125" y="1052513"/>
            <a:ext cx="2376488" cy="1512887"/>
          </a:xfrm>
          <a:prstGeom prst="wedgeRoundRectCallout">
            <a:avLst/>
          </a:prstGeom>
          <a:solidFill>
            <a:srgbClr val="DFF1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 smtClean="0">
                <a:solidFill>
                  <a:schemeClr val="tx1"/>
                </a:solidFill>
              </a:rPr>
              <a:t>Työ- ja koulutusurien </a:t>
            </a:r>
            <a:r>
              <a:rPr lang="fi-FI" sz="1600" dirty="0">
                <a:solidFill>
                  <a:schemeClr val="tx1"/>
                </a:solidFill>
              </a:rPr>
              <a:t>pidentyminen ja moninaisuus lisäävät elinikäisen ohjauksen tarvetta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683568" y="404664"/>
            <a:ext cx="8329524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/>
              <a:t>Olemmeko oikealla tiellä, jos painotamme </a:t>
            </a:r>
          </a:p>
          <a:p>
            <a:r>
              <a:rPr lang="fi-FI" sz="2400" b="1" dirty="0" smtClean="0"/>
              <a:t>ELO –ryhmässä tänä vuonna seuraavia asioita?</a:t>
            </a:r>
          </a:p>
          <a:p>
            <a:endParaRPr lang="fi-FI" sz="2400" b="1" dirty="0" smtClean="0"/>
          </a:p>
          <a:p>
            <a:pPr lvl="0">
              <a:buFont typeface="Arial" pitchFamily="34" charset="0"/>
              <a:buChar char="•"/>
            </a:pPr>
            <a:r>
              <a:rPr lang="fi-FI" sz="2000" dirty="0" smtClean="0"/>
              <a:t>Matalan kynnyksen monialaisten palvelujen luomineen ja kehittäminen</a:t>
            </a:r>
          </a:p>
          <a:p>
            <a:pPr lvl="0"/>
            <a:endParaRPr lang="fi-FI" sz="2000" dirty="0" smtClean="0"/>
          </a:p>
          <a:p>
            <a:pPr lvl="0">
              <a:buFont typeface="Arial" pitchFamily="34" charset="0"/>
              <a:buChar char="•"/>
            </a:pPr>
            <a:r>
              <a:rPr lang="fi-FI" sz="2000" dirty="0" smtClean="0"/>
              <a:t>Tieto- ja viestintäteknologian hyödyntäminen </a:t>
            </a:r>
          </a:p>
          <a:p>
            <a:pPr lvl="0"/>
            <a:r>
              <a:rPr lang="fi-FI" sz="2000" dirty="0" smtClean="0"/>
              <a:t> ohjauksessa – integroidun verkko-ohjausjärjestelmän kehittäminen</a:t>
            </a:r>
          </a:p>
          <a:p>
            <a:pPr lvl="0"/>
            <a:endParaRPr lang="fi-FI" sz="2000" dirty="0" smtClean="0"/>
          </a:p>
          <a:p>
            <a:pPr lvl="0">
              <a:buFont typeface="Arial" pitchFamily="34" charset="0"/>
              <a:buChar char="•"/>
            </a:pPr>
            <a:r>
              <a:rPr lang="fi-FI" sz="2000" dirty="0" err="1" smtClean="0"/>
              <a:t>European</a:t>
            </a:r>
            <a:r>
              <a:rPr lang="fi-FI" sz="2000" dirty="0" smtClean="0"/>
              <a:t> </a:t>
            </a:r>
            <a:r>
              <a:rPr lang="fi-FI" sz="2000" dirty="0" err="1" smtClean="0"/>
              <a:t>Lifelong</a:t>
            </a:r>
            <a:r>
              <a:rPr lang="fi-FI" sz="2000" dirty="0" smtClean="0"/>
              <a:t> </a:t>
            </a:r>
            <a:r>
              <a:rPr lang="fi-FI" sz="2000" dirty="0" err="1" smtClean="0"/>
              <a:t>Guidance</a:t>
            </a:r>
            <a:r>
              <a:rPr lang="fi-FI" sz="2000" dirty="0" smtClean="0"/>
              <a:t> </a:t>
            </a:r>
            <a:r>
              <a:rPr lang="fi-FI" sz="2000" dirty="0" err="1" smtClean="0"/>
              <a:t>Policy</a:t>
            </a:r>
            <a:r>
              <a:rPr lang="fi-FI" sz="2000" dirty="0" smtClean="0"/>
              <a:t> </a:t>
            </a:r>
            <a:r>
              <a:rPr lang="fi-FI" sz="2000" dirty="0" err="1" smtClean="0"/>
              <a:t>Network</a:t>
            </a:r>
            <a:r>
              <a:rPr lang="fi-FI" sz="2000" dirty="0" smtClean="0"/>
              <a:t> tulosten ja </a:t>
            </a:r>
          </a:p>
          <a:p>
            <a:pPr lvl="0"/>
            <a:r>
              <a:rPr lang="fi-FI" sz="2000" dirty="0" smtClean="0"/>
              <a:t> työkalujen levittäminen ja hyödyntäminen Suomen elinikäisen </a:t>
            </a:r>
          </a:p>
          <a:p>
            <a:pPr lvl="0"/>
            <a:r>
              <a:rPr lang="fi-FI" sz="2000" dirty="0" smtClean="0"/>
              <a:t> ohjauksen kehittämisessä</a:t>
            </a:r>
          </a:p>
          <a:p>
            <a:pPr lvl="0"/>
            <a:endParaRPr lang="fi-FI" sz="2000" dirty="0" smtClean="0"/>
          </a:p>
          <a:p>
            <a:pPr lvl="0">
              <a:buFont typeface="Arial" pitchFamily="34" charset="0"/>
              <a:buChar char="•"/>
            </a:pPr>
            <a:r>
              <a:rPr lang="fi-FI" sz="2000" dirty="0" smtClean="0"/>
              <a:t>Maahanmuuttajien ohjauspalvelujen kehittäminen</a:t>
            </a:r>
          </a:p>
          <a:p>
            <a:pPr lvl="0"/>
            <a:endParaRPr lang="fi-FI" sz="2000" dirty="0" smtClean="0"/>
          </a:p>
          <a:p>
            <a:pPr lvl="0">
              <a:buFont typeface="Arial" pitchFamily="34" charset="0"/>
              <a:buChar char="•"/>
            </a:pPr>
            <a:r>
              <a:rPr lang="fi-FI" sz="2000" dirty="0" smtClean="0"/>
              <a:t>Elinikäisen ohjauksen tarpeen ja merkityksen näkyväksi tekeminen</a:t>
            </a:r>
          </a:p>
          <a:p>
            <a:r>
              <a:rPr lang="fi-FI" sz="2000" dirty="0" smtClean="0"/>
              <a:t> </a:t>
            </a:r>
          </a:p>
          <a:p>
            <a:endParaRPr lang="fi-FI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549F"/>
      </a:dk2>
      <a:lt2>
        <a:srgbClr val="808080"/>
      </a:lt2>
      <a:accent1>
        <a:srgbClr val="009FDA"/>
      </a:accent1>
      <a:accent2>
        <a:srgbClr val="00B299"/>
      </a:accent2>
      <a:accent3>
        <a:srgbClr val="FFFFFF"/>
      </a:accent3>
      <a:accent4>
        <a:srgbClr val="000000"/>
      </a:accent4>
      <a:accent5>
        <a:srgbClr val="AACDEA"/>
      </a:accent5>
      <a:accent6>
        <a:srgbClr val="00A18A"/>
      </a:accent6>
      <a:hlink>
        <a:srgbClr val="92D401"/>
      </a:hlink>
      <a:folHlink>
        <a:srgbClr val="00A551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549F"/>
        </a:dk2>
        <a:lt2>
          <a:srgbClr val="808080"/>
        </a:lt2>
        <a:accent1>
          <a:srgbClr val="009FDA"/>
        </a:accent1>
        <a:accent2>
          <a:srgbClr val="00B299"/>
        </a:accent2>
        <a:accent3>
          <a:srgbClr val="FFFFFF"/>
        </a:accent3>
        <a:accent4>
          <a:srgbClr val="000000"/>
        </a:accent4>
        <a:accent5>
          <a:srgbClr val="AACDEA"/>
        </a:accent5>
        <a:accent6>
          <a:srgbClr val="00A18A"/>
        </a:accent6>
        <a:hlink>
          <a:srgbClr val="92D401"/>
        </a:hlink>
        <a:folHlink>
          <a:srgbClr val="00A5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737</Words>
  <Application>Microsoft Office PowerPoint</Application>
  <PresentationFormat>Näytössä katseltava diaesitys (4:3)</PresentationFormat>
  <Paragraphs>212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Oletusrakenne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Karlsson Ulla-Jill</dc:creator>
  <cp:lastModifiedBy>Karlsson Ulla-Jill</cp:lastModifiedBy>
  <cp:revision>75</cp:revision>
  <dcterms:created xsi:type="dcterms:W3CDTF">2014-03-12T08:39:42Z</dcterms:created>
  <dcterms:modified xsi:type="dcterms:W3CDTF">2016-03-09T08:02:50Z</dcterms:modified>
</cp:coreProperties>
</file>