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i-FI" smtClean="0"/>
              <a:t>Muokkaa perustyyl. napsautt.</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i-FI" smtClean="0"/>
              <a:t>Lisää kuva napsauttamalla kuvaketta</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i-FI" smtClean="0"/>
              <a:t>Muokkaa perustyyl. napsautt.</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i-FI" smtClean="0"/>
              <a:t>Muokkaa perustyyl. napsautt.</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smtClean="0"/>
              <a:t>Lisää kuva napsauttamalla kuvaketta</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smtClean="0"/>
              <a:t>Lisää kuva napsauttamalla kuvaketta</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smtClean="0"/>
              <a:t>Lisää kuva napsauttamalla kuvaketta</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i-FI" smtClean="0"/>
              <a:t>Muokkaa perustyyl. napsautt.</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141410" y="3073397"/>
            <a:ext cx="4878391" cy="27178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172200" y="3073397"/>
            <a:ext cx="4875210" cy="27178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i-FI" smtClean="0"/>
              <a:t>Muokkaa perustyyl. napsautt.</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6/8/2022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mtClean="0"/>
              <a:t>Neuvostoliitto Itä-</a:t>
            </a:r>
            <a:r>
              <a:rPr lang="fi-FI" dirty="0" err="1"/>
              <a:t>E</a:t>
            </a:r>
            <a:r>
              <a:rPr lang="fi-FI" smtClean="0"/>
              <a:t>uroopassa</a:t>
            </a:r>
            <a:endParaRPr lang="fi-FI" dirty="0"/>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48162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NL itä-</a:t>
            </a:r>
            <a:r>
              <a:rPr lang="fi-FI" dirty="0" err="1" smtClean="0"/>
              <a:t>euroopassa</a:t>
            </a:r>
            <a:endParaRPr lang="fi-FI" dirty="0"/>
          </a:p>
        </p:txBody>
      </p:sp>
      <p:pic>
        <p:nvPicPr>
          <p:cNvPr id="7" name="Sisällön paikkamerkki 6"/>
          <p:cNvPicPr>
            <a:picLocks noGrp="1" noChangeAspect="1"/>
          </p:cNvPicPr>
          <p:nvPr>
            <p:ph idx="1"/>
          </p:nvPr>
        </p:nvPicPr>
        <p:blipFill>
          <a:blip r:embed="rId2"/>
          <a:stretch>
            <a:fillRect/>
          </a:stretch>
        </p:blipFill>
        <p:spPr>
          <a:xfrm>
            <a:off x="5300283" y="1537788"/>
            <a:ext cx="6598954" cy="4500000"/>
          </a:xfrm>
          <a:prstGeom prst="rect">
            <a:avLst/>
          </a:prstGeom>
        </p:spPr>
      </p:pic>
      <p:sp>
        <p:nvSpPr>
          <p:cNvPr id="6" name="Tekstin paikkamerkki 5"/>
          <p:cNvSpPr>
            <a:spLocks noGrp="1"/>
          </p:cNvSpPr>
          <p:nvPr>
            <p:ph type="body" sz="half" idx="2"/>
          </p:nvPr>
        </p:nvSpPr>
        <p:spPr/>
        <p:txBody>
          <a:bodyPr/>
          <a:lstStyle/>
          <a:p>
            <a:pPr lvl="0" eaLnBrk="0" fontAlgn="base" hangingPunct="0">
              <a:lnSpc>
                <a:spcPct val="100000"/>
              </a:lnSpc>
              <a:spcBef>
                <a:spcPts val="0"/>
              </a:spcBef>
              <a:spcAft>
                <a:spcPct val="0"/>
              </a:spcAft>
              <a:buSzTx/>
            </a:pPr>
            <a:r>
              <a:rPr lang="fi-FI" sz="2400" b="1" dirty="0" smtClean="0">
                <a:solidFill>
                  <a:srgbClr val="000000"/>
                </a:solidFill>
                <a:effectLst/>
                <a:latin typeface="Verdana"/>
                <a:ea typeface="MS PGothic" pitchFamily="34" charset="-128"/>
              </a:rPr>
              <a:t>Tehtävä 1. </a:t>
            </a:r>
            <a:r>
              <a:rPr lang="fi-FI" sz="2400" dirty="0" smtClean="0">
                <a:solidFill>
                  <a:srgbClr val="000000"/>
                </a:solidFill>
                <a:effectLst/>
                <a:latin typeface="Verdana"/>
                <a:ea typeface="MS PGothic" pitchFamily="34" charset="-128"/>
              </a:rPr>
              <a:t>Vertaa </a:t>
            </a:r>
            <a:r>
              <a:rPr lang="fi-FI" sz="2400" dirty="0">
                <a:solidFill>
                  <a:srgbClr val="000000"/>
                </a:solidFill>
                <a:effectLst/>
                <a:latin typeface="Verdana"/>
                <a:ea typeface="MS PGothic" pitchFamily="34" charset="-128"/>
              </a:rPr>
              <a:t>tekstidokumentteja.</a:t>
            </a:r>
          </a:p>
          <a:p>
            <a:pPr marL="288000" lvl="0" indent="-288000" eaLnBrk="0" fontAlgn="base" hangingPunct="0">
              <a:lnSpc>
                <a:spcPct val="100000"/>
              </a:lnSpc>
              <a:spcBef>
                <a:spcPts val="0"/>
              </a:spcBef>
              <a:spcAft>
                <a:spcPct val="0"/>
              </a:spcAft>
              <a:buSzPct val="100000"/>
              <a:buFontTx/>
              <a:buAutoNum type="alphaLcParenR"/>
            </a:pPr>
            <a:r>
              <a:rPr lang="fi-FI" sz="2400" dirty="0">
                <a:solidFill>
                  <a:srgbClr val="000000"/>
                </a:solidFill>
                <a:effectLst/>
                <a:latin typeface="Verdana"/>
                <a:ea typeface="MS PGothic" pitchFamily="34" charset="-128"/>
              </a:rPr>
              <a:t>Miten niissä suhtaudutaan NL:n toimiin Itä-Euroopassa?</a:t>
            </a:r>
          </a:p>
          <a:p>
            <a:pPr marL="288000" lvl="0" indent="-288000" eaLnBrk="0" fontAlgn="base" hangingPunct="0">
              <a:lnSpc>
                <a:spcPct val="100000"/>
              </a:lnSpc>
              <a:spcBef>
                <a:spcPts val="0"/>
              </a:spcBef>
              <a:spcAft>
                <a:spcPct val="0"/>
              </a:spcAft>
              <a:buSzPct val="100000"/>
              <a:buFontTx/>
              <a:buAutoNum type="alphaLcParenR"/>
            </a:pPr>
            <a:r>
              <a:rPr lang="fi-FI" sz="2400" dirty="0">
                <a:solidFill>
                  <a:srgbClr val="000000"/>
                </a:solidFill>
                <a:effectLst/>
                <a:latin typeface="Verdana"/>
                <a:ea typeface="MS PGothic" pitchFamily="34" charset="-128"/>
              </a:rPr>
              <a:t>Minkälaisen asiat  vaikuttivat suhtautumiseen?</a:t>
            </a:r>
          </a:p>
          <a:p>
            <a:endParaRPr lang="fi-FI" dirty="0"/>
          </a:p>
        </p:txBody>
      </p:sp>
    </p:spTree>
    <p:extLst>
      <p:ext uri="{BB962C8B-B14F-4D97-AF65-F5344CB8AC3E}">
        <p14:creationId xmlns:p14="http://schemas.microsoft.com/office/powerpoint/2010/main" val="255448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2114550" y="1316415"/>
            <a:ext cx="8058150" cy="4154984"/>
          </a:xfrm>
          <a:prstGeom prst="rect">
            <a:avLst/>
          </a:prstGeom>
        </p:spPr>
        <p:txBody>
          <a:bodyPr wrap="square">
            <a:spAutoFit/>
          </a:bodyPr>
          <a:lstStyle/>
          <a:p>
            <a:r>
              <a:rPr lang="fi-FI" sz="2400" dirty="0"/>
              <a:t>Dokumentti 1: Ison-Britannian entinen pääministeri Winston Churchill puhui Yhdysvalloissa 5.3.1946</a:t>
            </a:r>
          </a:p>
          <a:p>
            <a:r>
              <a:rPr lang="fi-FI" sz="2400" dirty="0"/>
              <a:t>Itämeren rannalta </a:t>
            </a:r>
            <a:r>
              <a:rPr lang="fi-FI" sz="2400" dirty="0" err="1"/>
              <a:t>Stettinistä</a:t>
            </a:r>
            <a:r>
              <a:rPr lang="fi-FI" sz="2400" dirty="0"/>
              <a:t> </a:t>
            </a:r>
            <a:r>
              <a:rPr lang="fi-FI" sz="2400" dirty="0" err="1"/>
              <a:t>Triesteen</a:t>
            </a:r>
            <a:r>
              <a:rPr lang="fi-FI" sz="2400" dirty="0"/>
              <a:t> Adrianmerelle asti on laskeutunut rautaesirippu. Tämän linjan taakse jäävät kaikki </a:t>
            </a:r>
            <a:r>
              <a:rPr lang="fi-FI" sz="2400" dirty="0" err="1"/>
              <a:t>Keski</a:t>
            </a:r>
            <a:r>
              <a:rPr lang="fi-FI" sz="2400" dirty="0"/>
              <a:t>- ja Itä-Euroopan vanhojen valtioiden pääkaupungit. Varsova, Berliini, Praha, Wien, Budapest, Belgrad, Bukarest ja Sofia; kaikki nämä kuuluisat kaupungit ja väestö niiden ympärillä ovat Neuvostoliiton etupiirissä, eivät ainoistaan sen vaikutusvallan, vaan myös sen tiukkenevan valvonnan alla.  - -    Monet maat ovat sisäisesti heikkoja - - kommunistipuolueet - - ovat uhka kristilliselle sivilisaatiolle - -.</a:t>
            </a:r>
          </a:p>
        </p:txBody>
      </p:sp>
    </p:spTree>
    <p:extLst>
      <p:ext uri="{BB962C8B-B14F-4D97-AF65-F5344CB8AC3E}">
        <p14:creationId xmlns:p14="http://schemas.microsoft.com/office/powerpoint/2010/main" val="172796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314451" y="1219617"/>
            <a:ext cx="9986962" cy="4524315"/>
          </a:xfrm>
          <a:prstGeom prst="rect">
            <a:avLst/>
          </a:prstGeom>
        </p:spPr>
        <p:txBody>
          <a:bodyPr wrap="square">
            <a:spAutoFit/>
          </a:bodyPr>
          <a:lstStyle/>
          <a:p>
            <a:r>
              <a:rPr lang="fi-FI" sz="2400" dirty="0"/>
              <a:t>Dokumentti 2: Stalin </a:t>
            </a:r>
            <a:r>
              <a:rPr lang="fi-FI" sz="2400" dirty="0" err="1"/>
              <a:t>neuvostoliiton</a:t>
            </a:r>
            <a:r>
              <a:rPr lang="fi-FI" sz="2400" dirty="0"/>
              <a:t> virallisessa sanomalehdessä Pravdassa 13.3.1946</a:t>
            </a:r>
          </a:p>
          <a:p>
            <a:r>
              <a:rPr lang="fi-FI" sz="2400" dirty="0"/>
              <a:t>Seuraavia tosiasioita ei tulisi unohtaa. Saksalaiset tunkeutuivat SNTL:n alueelle Suomen, Puolan, Romanian, Bulgarian ja Unkarin kautta. Saksa saattoi suorittaa invaasionsa näiden maiden kautta, koska niissä oli vallassa neuvostovastaiset hallitukset. – – Mahdollisesti joissain piireissä esiintyy halua unohtaa neuvostokansan jättimäiset uhraukset, jotka takasivat Euroopan vapautumisen hitleriläisyyden ikeestä. Neuvostoliitto ei kuitenkaan voi unohtaa niitä. Miksi siis olisi yllättävää, että turvallisuutensa puolesta huolestunut Neuvostoliitto yrittää huolehtia siitä, että näissä maissa on vallassa sille uskolliset hallitukset? Miten kukaan täysissä järjissään oleva voisi pitää Neuvostoliiton rauhanomaisia pyrkimyksiä osoituksina laajentumishaluista?</a:t>
            </a:r>
          </a:p>
        </p:txBody>
      </p:sp>
    </p:spTree>
    <p:extLst>
      <p:ext uri="{BB962C8B-B14F-4D97-AF65-F5344CB8AC3E}">
        <p14:creationId xmlns:p14="http://schemas.microsoft.com/office/powerpoint/2010/main" val="376280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NL itä-</a:t>
            </a:r>
            <a:r>
              <a:rPr lang="fi-FI" dirty="0" err="1" smtClean="0"/>
              <a:t>euroopassa</a:t>
            </a:r>
            <a:endParaRPr lang="fi-FI" dirty="0"/>
          </a:p>
        </p:txBody>
      </p:sp>
      <p:pic>
        <p:nvPicPr>
          <p:cNvPr id="5" name="Sisällön paikkamerkki 4"/>
          <p:cNvPicPr>
            <a:picLocks noGrp="1" noChangeAspect="1"/>
          </p:cNvPicPr>
          <p:nvPr>
            <p:ph idx="1"/>
          </p:nvPr>
        </p:nvPicPr>
        <p:blipFill>
          <a:blip r:embed="rId2"/>
          <a:stretch>
            <a:fillRect/>
          </a:stretch>
        </p:blipFill>
        <p:spPr>
          <a:xfrm>
            <a:off x="5002742" y="1429543"/>
            <a:ext cx="6550827" cy="4464000"/>
          </a:xfrm>
          <a:prstGeom prst="rect">
            <a:avLst/>
          </a:prstGeom>
        </p:spPr>
      </p:pic>
      <p:sp>
        <p:nvSpPr>
          <p:cNvPr id="4" name="Tekstin paikkamerkki 3"/>
          <p:cNvSpPr>
            <a:spLocks noGrp="1"/>
          </p:cNvSpPr>
          <p:nvPr>
            <p:ph type="body" sz="half" idx="2"/>
          </p:nvPr>
        </p:nvSpPr>
        <p:spPr/>
        <p:txBody>
          <a:bodyPr/>
          <a:lstStyle/>
          <a:p>
            <a:pPr lvl="0" eaLnBrk="0" fontAlgn="base" hangingPunct="0">
              <a:lnSpc>
                <a:spcPct val="100000"/>
              </a:lnSpc>
              <a:spcBef>
                <a:spcPct val="0"/>
              </a:spcBef>
              <a:spcAft>
                <a:spcPct val="0"/>
              </a:spcAft>
              <a:buSzTx/>
            </a:pPr>
            <a:r>
              <a:rPr lang="fi-FI" sz="2400" b="1" dirty="0">
                <a:solidFill>
                  <a:srgbClr val="000000"/>
                </a:solidFill>
                <a:effectLst/>
                <a:latin typeface="Verdana"/>
                <a:ea typeface="MS PGothic" pitchFamily="34" charset="-128"/>
              </a:rPr>
              <a:t>Tehtävä 2</a:t>
            </a:r>
          </a:p>
          <a:p>
            <a:pPr lvl="0" eaLnBrk="0" fontAlgn="base" hangingPunct="0">
              <a:lnSpc>
                <a:spcPct val="100000"/>
              </a:lnSpc>
              <a:spcBef>
                <a:spcPct val="0"/>
              </a:spcBef>
              <a:spcAft>
                <a:spcPct val="0"/>
              </a:spcAft>
              <a:buSzTx/>
            </a:pPr>
            <a:r>
              <a:rPr lang="fi-FI" sz="2400" dirty="0">
                <a:solidFill>
                  <a:srgbClr val="000000"/>
                </a:solidFill>
                <a:effectLst/>
                <a:latin typeface="Verdana"/>
                <a:ea typeface="MS PGothic" pitchFamily="34" charset="-128"/>
              </a:rPr>
              <a:t>Valitse yksi </a:t>
            </a:r>
          </a:p>
          <a:p>
            <a:pPr lvl="0" eaLnBrk="0" fontAlgn="base" hangingPunct="0">
              <a:lnSpc>
                <a:spcPct val="100000"/>
              </a:lnSpc>
              <a:spcBef>
                <a:spcPct val="0"/>
              </a:spcBef>
              <a:spcAft>
                <a:spcPct val="0"/>
              </a:spcAft>
              <a:buSzTx/>
            </a:pPr>
            <a:r>
              <a:rPr lang="fi-FI" sz="2400" dirty="0">
                <a:solidFill>
                  <a:srgbClr val="000000"/>
                </a:solidFill>
                <a:effectLst/>
                <a:latin typeface="Verdana"/>
                <a:ea typeface="MS PGothic" pitchFamily="34" charset="-128"/>
              </a:rPr>
              <a:t>Itä-Euroopan maa ja selvitä, miten se muuttui kansandemokratiaksi.</a:t>
            </a:r>
          </a:p>
          <a:p>
            <a:endParaRPr lang="fi-FI" dirty="0"/>
          </a:p>
        </p:txBody>
      </p:sp>
    </p:spTree>
    <p:extLst>
      <p:ext uri="{BB962C8B-B14F-4D97-AF65-F5344CB8AC3E}">
        <p14:creationId xmlns:p14="http://schemas.microsoft.com/office/powerpoint/2010/main" val="2942528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iri">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TM04033919[[fn=Piiri]]</Template>
  <TotalTime>10</TotalTime>
  <Words>236</Words>
  <Application>Microsoft Office PowerPoint</Application>
  <PresentationFormat>Laajakuva</PresentationFormat>
  <Paragraphs>13</Paragraphs>
  <Slides>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5</vt:i4>
      </vt:variant>
    </vt:vector>
  </HeadingPairs>
  <TitlesOfParts>
    <vt:vector size="11" baseType="lpstr">
      <vt:lpstr>MS PGothic</vt:lpstr>
      <vt:lpstr>Arial</vt:lpstr>
      <vt:lpstr>Trebuchet MS</vt:lpstr>
      <vt:lpstr>Tw Cen MT</vt:lpstr>
      <vt:lpstr>Verdana</vt:lpstr>
      <vt:lpstr>Piiri</vt:lpstr>
      <vt:lpstr>Neuvostoliitto Itä-Euroopassa</vt:lpstr>
      <vt:lpstr>NL itä-euroopassa</vt:lpstr>
      <vt:lpstr>PowerPoint-esitys</vt:lpstr>
      <vt:lpstr>PowerPoint-esitys</vt:lpstr>
      <vt:lpstr>NL itä-euroopassa</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Neuvostoliitto itä-euroopassa</dc:title>
  <dc:creator>Helenius Niki</dc:creator>
  <cp:lastModifiedBy>Helenius Niki</cp:lastModifiedBy>
  <cp:revision>2</cp:revision>
  <dcterms:created xsi:type="dcterms:W3CDTF">2022-06-08T11:48:43Z</dcterms:created>
  <dcterms:modified xsi:type="dcterms:W3CDTF">2022-06-08T11:58:55Z</dcterms:modified>
</cp:coreProperties>
</file>