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13"/>
  </p:notesMasterIdLst>
  <p:sldIdLst>
    <p:sldId id="281" r:id="rId2"/>
    <p:sldId id="363" r:id="rId3"/>
    <p:sldId id="364" r:id="rId4"/>
    <p:sldId id="365" r:id="rId5"/>
    <p:sldId id="366" r:id="rId6"/>
    <p:sldId id="367" r:id="rId7"/>
    <p:sldId id="368" r:id="rId8"/>
    <p:sldId id="369" r:id="rId9"/>
    <p:sldId id="370" r:id="rId10"/>
    <p:sldId id="371" r:id="rId11"/>
    <p:sldId id="372" r:id="rId12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3">
            <a:extLst>
              <a:ext uri="{FF2B5EF4-FFF2-40B4-BE49-F238E27FC236}">
                <a16:creationId xmlns:a16="http://schemas.microsoft.com/office/drawing/2014/main" xmlns="" id="{FEBC14BB-13B3-4B0F-8081-A2DF50ADAD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xmlns="" id="{D8BA9505-7652-4155-8C25-7E049810D6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51">
            <a:extLst>
              <a:ext uri="{FF2B5EF4-FFF2-40B4-BE49-F238E27FC236}">
                <a16:creationId xmlns:a16="http://schemas.microsoft.com/office/drawing/2014/main" xmlns="" id="{A4B0119D-642F-4047-A77F-9490A8A03D40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6147" name="Shape 52">
            <a:extLst>
              <a:ext uri="{FF2B5EF4-FFF2-40B4-BE49-F238E27FC236}">
                <a16:creationId xmlns:a16="http://schemas.microsoft.com/office/drawing/2014/main" xmlns="" id="{E24A2CF2-6405-4E97-A0ED-36EED337C1F7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hape 107">
            <a:extLst>
              <a:ext uri="{FF2B5EF4-FFF2-40B4-BE49-F238E27FC236}">
                <a16:creationId xmlns:a16="http://schemas.microsoft.com/office/drawing/2014/main" xmlns="" id="{70A144B9-721A-4C4F-A2D0-6E0BBADC54C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174193200 w 120000"/>
              <a:gd name="T3" fmla="*/ 0 h 120000"/>
              <a:gd name="T4" fmla="*/ 174193200 w 120000"/>
              <a:gd name="T5" fmla="*/ 97983675 h 120000"/>
              <a:gd name="T6" fmla="*/ 0 w 120000"/>
              <a:gd name="T7" fmla="*/ 97983675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headEnd/>
            <a:tailEnd/>
          </a:ln>
        </p:spPr>
      </p:sp>
      <p:sp>
        <p:nvSpPr>
          <p:cNvPr id="24579" name="Shape 108">
            <a:extLst>
              <a:ext uri="{FF2B5EF4-FFF2-40B4-BE49-F238E27FC236}">
                <a16:creationId xmlns:a16="http://schemas.microsoft.com/office/drawing/2014/main" xmlns="" id="{404FAD80-2541-453A-8F32-60FD1B9382CE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hape 113">
            <a:extLst>
              <a:ext uri="{FF2B5EF4-FFF2-40B4-BE49-F238E27FC236}">
                <a16:creationId xmlns:a16="http://schemas.microsoft.com/office/drawing/2014/main" xmlns="" id="{F5E76565-73D8-41B5-A9AE-9835E37C59B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174193200 w 120000"/>
              <a:gd name="T3" fmla="*/ 0 h 120000"/>
              <a:gd name="T4" fmla="*/ 174193200 w 120000"/>
              <a:gd name="T5" fmla="*/ 97983675 h 120000"/>
              <a:gd name="T6" fmla="*/ 0 w 120000"/>
              <a:gd name="T7" fmla="*/ 97983675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headEnd/>
            <a:tailEnd/>
          </a:ln>
        </p:spPr>
      </p:sp>
      <p:sp>
        <p:nvSpPr>
          <p:cNvPr id="26627" name="Shape 114">
            <a:extLst>
              <a:ext uri="{FF2B5EF4-FFF2-40B4-BE49-F238E27FC236}">
                <a16:creationId xmlns:a16="http://schemas.microsoft.com/office/drawing/2014/main" xmlns="" id="{ACA5D96A-B950-43DF-ACB8-A5B19B0B635D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hape 57">
            <a:extLst>
              <a:ext uri="{FF2B5EF4-FFF2-40B4-BE49-F238E27FC236}">
                <a16:creationId xmlns:a16="http://schemas.microsoft.com/office/drawing/2014/main" xmlns="" id="{7EEE38B8-4B20-4187-B846-DD9C005C5383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174193200 w 120000"/>
              <a:gd name="T3" fmla="*/ 0 h 120000"/>
              <a:gd name="T4" fmla="*/ 174193200 w 120000"/>
              <a:gd name="T5" fmla="*/ 97983675 h 120000"/>
              <a:gd name="T6" fmla="*/ 0 w 120000"/>
              <a:gd name="T7" fmla="*/ 97983675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headEnd/>
            <a:tailEnd/>
          </a:ln>
        </p:spPr>
      </p:sp>
      <p:sp>
        <p:nvSpPr>
          <p:cNvPr id="8195" name="Shape 58">
            <a:extLst>
              <a:ext uri="{FF2B5EF4-FFF2-40B4-BE49-F238E27FC236}">
                <a16:creationId xmlns:a16="http://schemas.microsoft.com/office/drawing/2014/main" xmlns="" id="{3E5DE689-1FE7-4FE4-A5B0-476148E009F2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hape 63">
            <a:extLst>
              <a:ext uri="{FF2B5EF4-FFF2-40B4-BE49-F238E27FC236}">
                <a16:creationId xmlns:a16="http://schemas.microsoft.com/office/drawing/2014/main" xmlns="" id="{8A60B350-5ADE-4984-8605-F43C1224DF85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174193200 w 120000"/>
              <a:gd name="T3" fmla="*/ 0 h 120000"/>
              <a:gd name="T4" fmla="*/ 174193200 w 120000"/>
              <a:gd name="T5" fmla="*/ 97983675 h 120000"/>
              <a:gd name="T6" fmla="*/ 0 w 120000"/>
              <a:gd name="T7" fmla="*/ 97983675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headEnd/>
            <a:tailEnd/>
          </a:ln>
        </p:spPr>
      </p:sp>
      <p:sp>
        <p:nvSpPr>
          <p:cNvPr id="10243" name="Shape 64">
            <a:extLst>
              <a:ext uri="{FF2B5EF4-FFF2-40B4-BE49-F238E27FC236}">
                <a16:creationId xmlns:a16="http://schemas.microsoft.com/office/drawing/2014/main" xmlns="" id="{C813E335-AED0-4C4E-B3D6-5D256A04484B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hape 70">
            <a:extLst>
              <a:ext uri="{FF2B5EF4-FFF2-40B4-BE49-F238E27FC236}">
                <a16:creationId xmlns:a16="http://schemas.microsoft.com/office/drawing/2014/main" xmlns="" id="{AB40CFD2-20AE-4744-BA62-E96DABD3FCF1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174193200 w 120000"/>
              <a:gd name="T3" fmla="*/ 0 h 120000"/>
              <a:gd name="T4" fmla="*/ 174193200 w 120000"/>
              <a:gd name="T5" fmla="*/ 97983675 h 120000"/>
              <a:gd name="T6" fmla="*/ 0 w 120000"/>
              <a:gd name="T7" fmla="*/ 97983675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headEnd/>
            <a:tailEnd/>
          </a:ln>
        </p:spPr>
      </p:sp>
      <p:sp>
        <p:nvSpPr>
          <p:cNvPr id="12291" name="Shape 71">
            <a:extLst>
              <a:ext uri="{FF2B5EF4-FFF2-40B4-BE49-F238E27FC236}">
                <a16:creationId xmlns:a16="http://schemas.microsoft.com/office/drawing/2014/main" xmlns="" id="{E6823E3F-79F6-47C8-AD82-8548AC46303D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hape 76">
            <a:extLst>
              <a:ext uri="{FF2B5EF4-FFF2-40B4-BE49-F238E27FC236}">
                <a16:creationId xmlns:a16="http://schemas.microsoft.com/office/drawing/2014/main" xmlns="" id="{C9787F44-51C5-472A-B1B1-3F2B4586FEF2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174193200 w 120000"/>
              <a:gd name="T3" fmla="*/ 0 h 120000"/>
              <a:gd name="T4" fmla="*/ 174193200 w 120000"/>
              <a:gd name="T5" fmla="*/ 97983675 h 120000"/>
              <a:gd name="T6" fmla="*/ 0 w 120000"/>
              <a:gd name="T7" fmla="*/ 97983675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headEnd/>
            <a:tailEnd/>
          </a:ln>
        </p:spPr>
      </p:sp>
      <p:sp>
        <p:nvSpPr>
          <p:cNvPr id="14339" name="Shape 77">
            <a:extLst>
              <a:ext uri="{FF2B5EF4-FFF2-40B4-BE49-F238E27FC236}">
                <a16:creationId xmlns:a16="http://schemas.microsoft.com/office/drawing/2014/main" xmlns="" id="{71D33BC3-55B7-4B5C-995D-EAC95C5C719E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82">
            <a:extLst>
              <a:ext uri="{FF2B5EF4-FFF2-40B4-BE49-F238E27FC236}">
                <a16:creationId xmlns:a16="http://schemas.microsoft.com/office/drawing/2014/main" xmlns="" id="{EC5BBDB7-B69E-404C-A290-ABE5A9D6A7A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174193200 w 120000"/>
              <a:gd name="T3" fmla="*/ 0 h 120000"/>
              <a:gd name="T4" fmla="*/ 174193200 w 120000"/>
              <a:gd name="T5" fmla="*/ 97983675 h 120000"/>
              <a:gd name="T6" fmla="*/ 0 w 120000"/>
              <a:gd name="T7" fmla="*/ 97983675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headEnd/>
            <a:tailEnd/>
          </a:ln>
        </p:spPr>
      </p:sp>
      <p:sp>
        <p:nvSpPr>
          <p:cNvPr id="16387" name="Shape 83">
            <a:extLst>
              <a:ext uri="{FF2B5EF4-FFF2-40B4-BE49-F238E27FC236}">
                <a16:creationId xmlns:a16="http://schemas.microsoft.com/office/drawing/2014/main" xmlns="" id="{CD704046-4C19-4004-992C-006F770BC61D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hape 89">
            <a:extLst>
              <a:ext uri="{FF2B5EF4-FFF2-40B4-BE49-F238E27FC236}">
                <a16:creationId xmlns:a16="http://schemas.microsoft.com/office/drawing/2014/main" xmlns="" id="{84E990B3-0A17-4057-B850-6A75106702D5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174193200 w 120000"/>
              <a:gd name="T3" fmla="*/ 0 h 120000"/>
              <a:gd name="T4" fmla="*/ 174193200 w 120000"/>
              <a:gd name="T5" fmla="*/ 97983675 h 120000"/>
              <a:gd name="T6" fmla="*/ 0 w 120000"/>
              <a:gd name="T7" fmla="*/ 97983675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headEnd/>
            <a:tailEnd/>
          </a:ln>
        </p:spPr>
      </p:sp>
      <p:sp>
        <p:nvSpPr>
          <p:cNvPr id="18435" name="Shape 90">
            <a:extLst>
              <a:ext uri="{FF2B5EF4-FFF2-40B4-BE49-F238E27FC236}">
                <a16:creationId xmlns:a16="http://schemas.microsoft.com/office/drawing/2014/main" xmlns="" id="{024F7021-349C-46AC-876F-F09811E95526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hape 95">
            <a:extLst>
              <a:ext uri="{FF2B5EF4-FFF2-40B4-BE49-F238E27FC236}">
                <a16:creationId xmlns:a16="http://schemas.microsoft.com/office/drawing/2014/main" xmlns="" id="{10B87A9C-B878-4912-85D1-F4DFBE0E4A1B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174193200 w 120000"/>
              <a:gd name="T3" fmla="*/ 0 h 120000"/>
              <a:gd name="T4" fmla="*/ 174193200 w 120000"/>
              <a:gd name="T5" fmla="*/ 97983675 h 120000"/>
              <a:gd name="T6" fmla="*/ 0 w 120000"/>
              <a:gd name="T7" fmla="*/ 97983675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headEnd/>
            <a:tailEnd/>
          </a:ln>
        </p:spPr>
      </p:sp>
      <p:sp>
        <p:nvSpPr>
          <p:cNvPr id="20483" name="Shape 96">
            <a:extLst>
              <a:ext uri="{FF2B5EF4-FFF2-40B4-BE49-F238E27FC236}">
                <a16:creationId xmlns:a16="http://schemas.microsoft.com/office/drawing/2014/main" xmlns="" id="{93772453-7ADA-4201-BF83-0F254FBAA585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hape 101">
            <a:extLst>
              <a:ext uri="{FF2B5EF4-FFF2-40B4-BE49-F238E27FC236}">
                <a16:creationId xmlns:a16="http://schemas.microsoft.com/office/drawing/2014/main" xmlns="" id="{5CACC7BB-3953-4B36-B0E6-DB4A941020EB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174193200 w 120000"/>
              <a:gd name="T3" fmla="*/ 0 h 120000"/>
              <a:gd name="T4" fmla="*/ 174193200 w 120000"/>
              <a:gd name="T5" fmla="*/ 97983675 h 120000"/>
              <a:gd name="T6" fmla="*/ 0 w 120000"/>
              <a:gd name="T7" fmla="*/ 97983675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headEnd/>
            <a:tailEnd/>
          </a:ln>
        </p:spPr>
      </p:sp>
      <p:sp>
        <p:nvSpPr>
          <p:cNvPr id="22531" name="Shape 102">
            <a:extLst>
              <a:ext uri="{FF2B5EF4-FFF2-40B4-BE49-F238E27FC236}">
                <a16:creationId xmlns:a16="http://schemas.microsoft.com/office/drawing/2014/main" xmlns="" id="{E443CF8F-8D41-4BFB-8783-D7ABDA71F698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16008982-F118-4305-B0AD-238A7E79E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AFA05-E555-4E1B-B7CE-3D744F34ABAC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E2F29880-654D-4B91-8019-62042DB89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D0ECBD3C-A218-43E0-847A-1781C0F9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1FFE5-78F2-461F-AA50-F50BF211291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406002857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2D55B54A-4C6F-4FFE-9826-BC7E41373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12A93-27B0-49FF-A8B4-1809C2986892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1B2EB75F-DC4D-4D15-AEE5-3A0A478A8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3A3497FD-6363-455F-A121-5B996A7FA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D4F6A-AC9C-4184-BB92-95A521039AE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358045265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32E68093-3638-44C7-9EAD-0586A47FB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7DBCC-356C-4D82-9E54-0AD8C604856B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420CEE7A-D087-46C4-92E1-2C3A373A0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CB9F6656-C143-4A87-BA77-90E820D6C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B9930-295C-4A0C-855F-6386755E663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0753291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lIns="91425" tIns="91425" rIns="91425" bIns="91425" anchor="t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lIns="91425" tIns="91425" rIns="91425" b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19">
            <a:extLst>
              <a:ext uri="{FF2B5EF4-FFF2-40B4-BE49-F238E27FC236}">
                <a16:creationId xmlns:a16="http://schemas.microsoft.com/office/drawing/2014/main" xmlns="" id="{64E55805-CACE-4CC2-BC85-5E70F91F6485}"/>
              </a:ext>
            </a:extLst>
          </p:cNvPr>
          <p:cNvSpPr txBox="1">
            <a:spLocks noGrp="1"/>
          </p:cNvSpPr>
          <p:nvPr>
            <p:ph type="sldNum" idx="10"/>
          </p:nvPr>
        </p:nvSpPr>
        <p:spPr>
          <a:xfrm>
            <a:off x="8472488" y="6218238"/>
            <a:ext cx="549275" cy="523875"/>
          </a:xfrm>
        </p:spPr>
        <p:txBody>
          <a:bodyPr lIns="91425" tIns="91425" rIns="91425" bIns="91425">
            <a:noAutofit/>
          </a:bodyPr>
          <a:lstStyle>
            <a:lvl1pPr>
              <a:defRPr smtClean="0"/>
            </a:lvl1pPr>
          </a:lstStyle>
          <a:p>
            <a:pPr>
              <a:defRPr/>
            </a:pPr>
            <a:fld id="{A8FF84CB-AE17-4309-B1F9-B9D20BC07FE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3041984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lIns="91425" tIns="91425" rIns="91425" bIns="91425" anchor="t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lIns="91425" tIns="91425" rIns="91425" b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lIns="91425" tIns="91425" rIns="91425" b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5" name="Shape 24">
            <a:extLst>
              <a:ext uri="{FF2B5EF4-FFF2-40B4-BE49-F238E27FC236}">
                <a16:creationId xmlns:a16="http://schemas.microsoft.com/office/drawing/2014/main" xmlns="" id="{DD022533-0978-4A83-ADB2-C1C967D283BB}"/>
              </a:ext>
            </a:extLst>
          </p:cNvPr>
          <p:cNvSpPr txBox="1">
            <a:spLocks noGrp="1"/>
          </p:cNvSpPr>
          <p:nvPr>
            <p:ph type="sldNum" idx="10"/>
          </p:nvPr>
        </p:nvSpPr>
        <p:spPr>
          <a:xfrm>
            <a:off x="8472488" y="6218238"/>
            <a:ext cx="549275" cy="523875"/>
          </a:xfrm>
        </p:spPr>
        <p:txBody>
          <a:bodyPr lIns="91425" tIns="91425" rIns="91425" bIns="91425">
            <a:noAutofit/>
          </a:bodyPr>
          <a:lstStyle>
            <a:lvl1pPr>
              <a:defRPr smtClean="0"/>
            </a:lvl1pPr>
          </a:lstStyle>
          <a:p>
            <a:pPr>
              <a:defRPr/>
            </a:pPr>
            <a:fld id="{A84C9295-152C-4397-A2EA-024630D773D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348727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D21CC916-CC6B-4842-99D3-642A39316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1232A-E170-41C6-93DC-391870FB76A8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D666BF03-F00A-4A09-8E85-11707744D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4A891ECB-EB30-47C3-B0E1-D6BA51FCB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F25BE-37EE-4CDD-82F2-C5A189A0CB7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40161280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95FAB126-865A-444A-BB12-82F2C0421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111E1-363A-4193-8E3C-3F62AF7C6750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3CC141D6-A277-4771-A048-EAC35C758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40070121-8C0B-4C51-BA26-DBE3ADBB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DA21B-ACFB-4979-9089-0F108B70F3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331536259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xmlns="" id="{6CF819C1-CE6B-47F9-8592-AFAD11CDF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E5B7-5A7F-436B-A7E8-F63196052FB3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xmlns="" id="{104A4CF5-26C0-41DB-A729-6CE98E05B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xmlns="" id="{085B97A4-68BA-4D69-AC21-EB87696DB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B97C1-0BF1-4EC8-A098-CDB7F0CA647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4998901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xmlns="" id="{D225941F-5952-4D28-844F-49381DB00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CC42E-4F6E-4CF5-A64D-0B646F298AE0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xmlns="" id="{F8BC3FE3-6E27-4997-9A9C-24CFCE69E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xmlns="" id="{B51D1066-DE83-485E-9428-684C3A66D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7CA22-7E24-45AB-8B29-8DA414A0D6F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89956532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xmlns="" id="{EC3202EC-8FFC-40B8-83D8-652594623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597B7-B5A1-4164-8E0F-714B994A6441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xmlns="" id="{5B04593E-1387-44F4-A4F9-495F7424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xmlns="" id="{30D8C2BB-BB01-4019-9805-0A992B074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6390B-ED3D-4B93-BA00-7B145A8E2BC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82453420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xmlns="" id="{DAAC496B-9E2B-4AD8-ACCA-2B8E63DEF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7A923-4F06-46F0-8A4B-E02A40B0D62A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xmlns="" id="{BFA97355-ADC8-4D76-9EC4-4B2393ED8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xmlns="" id="{3649D3C3-E74B-4861-A133-0D2AE5C36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7A169-0358-4C1D-88DC-AD2A5D9DC8F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21910520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xmlns="" id="{72178105-2F3F-4939-9A38-0E552E6BB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DAE5D-02F3-4043-846C-AD8B1F5C08BD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xmlns="" id="{3CDA0FAA-3EAD-4ECF-9BD7-1A1885ECC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xmlns="" id="{178C13D6-6818-4D38-A7D4-7996CC9D4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90398-D043-45AD-AA6F-136B83B2D96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29693010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xmlns="" id="{ADD8A6CD-7985-41E1-A09B-9B143FA17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271A5-641A-46A4-85D0-34ED72D86D26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xmlns="" id="{FBB759CC-1DE8-4915-B598-BB51CE458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xmlns="" id="{82030825-9734-4052-8354-B0F79B8F1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F937C-5247-4438-8DC8-897FF1BB7A1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397511520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>
            <a:extLst>
              <a:ext uri="{FF2B5EF4-FFF2-40B4-BE49-F238E27FC236}">
                <a16:creationId xmlns:a16="http://schemas.microsoft.com/office/drawing/2014/main" xmlns="" id="{942B7901-93AD-4A0A-8E0B-729CC93C35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Tekstin paikkamerkki 2">
            <a:extLst>
              <a:ext uri="{FF2B5EF4-FFF2-40B4-BE49-F238E27FC236}">
                <a16:creationId xmlns:a16="http://schemas.microsoft.com/office/drawing/2014/main" xmlns="" id="{ADEC2131-DEB2-4C28-A85D-98A7ED6D3F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BA9C410C-7C07-4CEB-A745-87146B3A7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  <a:sym typeface="Arial" charset="0"/>
              </a:defRPr>
            </a:lvl1pPr>
          </a:lstStyle>
          <a:p>
            <a:pPr>
              <a:defRPr/>
            </a:pPr>
            <a:fld id="{75797332-87DB-466C-856F-F9084E137D6E}" type="datetime1">
              <a:rPr lang="fi-FI"/>
              <a:pPr>
                <a:defRPr/>
              </a:pPr>
              <a:t>3.12.2018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C01344A3-1320-4847-8D2C-A3CD7A5A75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  <a:sym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627EF52A-91A5-471F-85D6-9CD647299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8AD8DD0-B2FD-4AF4-92E1-5C7CD5806D3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54">
            <a:extLst>
              <a:ext uri="{FF2B5EF4-FFF2-40B4-BE49-F238E27FC236}">
                <a16:creationId xmlns:a16="http://schemas.microsoft.com/office/drawing/2014/main" xmlns="" id="{04B010D6-D68D-4BCE-BB6B-DBD9CD7E2A9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484313"/>
            <a:ext cx="7772400" cy="2592387"/>
          </a:xfrm>
        </p:spPr>
        <p:txBody>
          <a:bodyPr tIns="45700" bIns="45700" rtlCol="0"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fi-FI" altLang="fi-FI" sz="2800" dirty="0">
                <a:solidFill>
                  <a:schemeClr val="accent5"/>
                </a:solidFill>
                <a:cs typeface="Arial" charset="0"/>
                <a:sym typeface="Arial" charset="0"/>
              </a:rPr>
              <a:t>Skeema 4</a:t>
            </a:r>
            <a:br>
              <a:rPr lang="fi-FI" altLang="fi-FI" sz="2800" dirty="0">
                <a:solidFill>
                  <a:schemeClr val="accent5"/>
                </a:solidFill>
                <a:cs typeface="Arial" charset="0"/>
                <a:sym typeface="Arial" charset="0"/>
              </a:rPr>
            </a:br>
            <a:r>
              <a:rPr lang="fi-FI" altLang="fi-FI" sz="2800" dirty="0">
                <a:solidFill>
                  <a:srgbClr val="00B0F0"/>
                </a:solidFill>
                <a:cs typeface="Arial" charset="0"/>
                <a:sym typeface="Arial" charset="0"/>
              </a:rPr>
              <a:t/>
            </a:r>
            <a:br>
              <a:rPr lang="fi-FI" altLang="fi-FI" sz="2800" dirty="0">
                <a:solidFill>
                  <a:srgbClr val="00B0F0"/>
                </a:solidFill>
                <a:cs typeface="Arial" charset="0"/>
                <a:sym typeface="Arial" charset="0"/>
              </a:rPr>
            </a:br>
            <a:r>
              <a:rPr lang="fi-FI" altLang="fi-FI" sz="2800" dirty="0">
                <a:cs typeface="Arial" charset="0"/>
                <a:sym typeface="Arial" charset="0"/>
              </a:rPr>
              <a:t>4.</a:t>
            </a:r>
            <a:r>
              <a:rPr lang="fi-FI" sz="2800" dirty="0"/>
              <a:t>10 Stressi uhkaa psyykkistä hyvinvointia</a:t>
            </a:r>
            <a:br>
              <a:rPr lang="fi-FI" sz="2800" dirty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altLang="fi-FI" sz="2800" dirty="0">
                <a:solidFill>
                  <a:schemeClr val="accent5"/>
                </a:solidFill>
                <a:cs typeface="Arial" charset="0"/>
                <a:sym typeface="Calibri" pitchFamily="34" charset="0"/>
              </a:rPr>
              <a:t>Ydinsisältö</a:t>
            </a:r>
            <a:endParaRPr lang="fi" sz="2800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>
            <a:extLst>
              <a:ext uri="{FF2B5EF4-FFF2-40B4-BE49-F238E27FC236}">
                <a16:creationId xmlns:a16="http://schemas.microsoft.com/office/drawing/2014/main" xmlns="" id="{4CCFB1F1-5F5D-49C6-B231-B18C4CCD99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150" y="1412875"/>
            <a:ext cx="8521700" cy="4678363"/>
          </a:xfrm>
        </p:spPr>
        <p:txBody>
          <a:bodyPr>
            <a:noAutofit/>
          </a:bodyPr>
          <a:lstStyle/>
          <a:p>
            <a:pPr marL="457200" indent="-228600">
              <a:buFont typeface="Arial" charset="0"/>
              <a:buChar char="-"/>
              <a:defRPr/>
            </a:pPr>
            <a:r>
              <a:rPr lang="fi" sz="2000" dirty="0">
                <a:solidFill>
                  <a:schemeClr val="dk1"/>
                </a:solidFill>
              </a:rPr>
              <a:t>Stressiin suhtautumiseen vaikuttavat mm.</a:t>
            </a:r>
          </a:p>
          <a:p>
            <a:pPr marL="914400" lvl="1" indent="-342900">
              <a:buClr>
                <a:schemeClr val="dk1"/>
              </a:buClr>
              <a:buSzPct val="100000"/>
              <a:buFont typeface="Arial" charset="0"/>
              <a:buChar char="-"/>
              <a:defRPr/>
            </a:pPr>
            <a:r>
              <a:rPr lang="fi" sz="2000" dirty="0">
                <a:solidFill>
                  <a:schemeClr val="dk1"/>
                </a:solidFill>
              </a:rPr>
              <a:t>temperamenttiin liittyvä sinnikkyys</a:t>
            </a:r>
          </a:p>
          <a:p>
            <a:pPr marL="914400" lvl="1" indent="-342900">
              <a:buClr>
                <a:schemeClr val="dk1"/>
              </a:buClr>
              <a:buSzPct val="100000"/>
              <a:buFont typeface="Arial" charset="0"/>
              <a:buChar char="-"/>
              <a:defRPr/>
            </a:pPr>
            <a:r>
              <a:rPr lang="fi" sz="2000" dirty="0">
                <a:solidFill>
                  <a:schemeClr val="dk1"/>
                </a:solidFill>
              </a:rPr>
              <a:t>opittu avuttomuus / opittu onnistuminen</a:t>
            </a:r>
          </a:p>
          <a:p>
            <a:pPr marL="914400" lvl="1" indent="-342900">
              <a:buClr>
                <a:schemeClr val="dk1"/>
              </a:buClr>
              <a:buSzPct val="100000"/>
              <a:buFont typeface="Arial" charset="0"/>
              <a:buChar char="-"/>
              <a:defRPr/>
            </a:pPr>
            <a:r>
              <a:rPr lang="fi" sz="2000" dirty="0">
                <a:solidFill>
                  <a:schemeClr val="dk1"/>
                </a:solidFill>
              </a:rPr>
              <a:t>kognitiivisten hallintakeinojen käyttö, mm. kyky irrottautua saavuttamattomiksi todetuista tavoitteista ja kyky tavoitteiden uudelleen määrittelemiseen</a:t>
            </a:r>
          </a:p>
          <a:p>
            <a:pPr marL="914400" lvl="1" indent="-342900">
              <a:buClr>
                <a:schemeClr val="dk1"/>
              </a:buClr>
              <a:buSzPct val="100000"/>
              <a:buFont typeface="Arial" charset="0"/>
              <a:buChar char="-"/>
              <a:defRPr/>
            </a:pPr>
            <a:r>
              <a:rPr lang="fi-FI" sz="2000" dirty="0">
                <a:solidFill>
                  <a:schemeClr val="dk1"/>
                </a:solidFill>
              </a:rPr>
              <a:t>K</a:t>
            </a:r>
            <a:r>
              <a:rPr lang="fi" sz="2000" dirty="0">
                <a:solidFill>
                  <a:schemeClr val="dk1"/>
                </a:solidFill>
              </a:rPr>
              <a:t>atastrofiajattelu.</a:t>
            </a:r>
          </a:p>
          <a:p>
            <a:pPr marL="457200" indent="-228600">
              <a:spcBef>
                <a:spcPts val="1200"/>
              </a:spcBef>
              <a:buClr>
                <a:schemeClr val="dk1"/>
              </a:buClr>
              <a:buFont typeface="Arial" charset="0"/>
              <a:buChar char="-"/>
              <a:defRPr/>
            </a:pPr>
            <a:r>
              <a:rPr lang="fi" sz="2000" dirty="0">
                <a:solidFill>
                  <a:schemeClr val="dk1"/>
                </a:solidFill>
              </a:rPr>
              <a:t>Yksi tehokkaimmista hallintakeinoista opittuun avuttomuuteen, katastrofiajatteluun ja vaikeisiin tunteisiin on muuttaa ajattelutapaansa:</a:t>
            </a:r>
          </a:p>
          <a:p>
            <a:pPr marL="914400" lvl="1" indent="-342900">
              <a:buClr>
                <a:schemeClr val="dk1"/>
              </a:buClr>
              <a:buSzPct val="100000"/>
              <a:buFont typeface="Arial" charset="0"/>
              <a:buChar char="-"/>
              <a:defRPr/>
            </a:pPr>
            <a:r>
              <a:rPr lang="fi" sz="2000" dirty="0">
                <a:solidFill>
                  <a:schemeClr val="dk1"/>
                </a:solidFill>
              </a:rPr>
              <a:t>uudenlaiset tulkinnat</a:t>
            </a:r>
          </a:p>
          <a:p>
            <a:pPr marL="914400" lvl="1" indent="-342900">
              <a:buClr>
                <a:schemeClr val="dk1"/>
              </a:buClr>
              <a:buSzPct val="100000"/>
              <a:buFont typeface="Arial" charset="0"/>
              <a:buChar char="-"/>
              <a:defRPr/>
            </a:pPr>
            <a:r>
              <a:rPr lang="fi" sz="2000" dirty="0">
                <a:solidFill>
                  <a:schemeClr val="dk1"/>
                </a:solidFill>
              </a:rPr>
              <a:t>oman ajattelutavan hyväksyminen; ajatukset ovat ”vain ajatuksia”</a:t>
            </a:r>
          </a:p>
          <a:p>
            <a:pPr marL="457200" indent="0">
              <a:buFont typeface="Arial" charset="0"/>
              <a:buNone/>
              <a:defRPr/>
            </a:pPr>
            <a:r>
              <a:rPr lang="fi" sz="2000" dirty="0">
                <a:solidFill>
                  <a:schemeClr val="dk1"/>
                </a:solidFill>
              </a:rPr>
              <a:t>→ Tapahtumat vaikuttavat psyykkisiin seurauksiin kognitiivisen toiminnan kautta eli sen mukaan, mitä ihminen tapahtumasta ajattelee ja uskoo.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hape 116">
            <a:extLst>
              <a:ext uri="{FF2B5EF4-FFF2-40B4-BE49-F238E27FC236}">
                <a16:creationId xmlns:a16="http://schemas.microsoft.com/office/drawing/2014/main" xmlns="" id="{9F54B02D-29B8-4026-BF3A-BAB3549E1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765175"/>
            <a:ext cx="8521700" cy="763588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fi-FI" altLang="fi-FI" dirty="0">
                <a:solidFill>
                  <a:schemeClr val="accent5"/>
                </a:solidFill>
              </a:rPr>
              <a:t>”Tunnet kuten ajattelet”</a:t>
            </a:r>
          </a:p>
        </p:txBody>
      </p:sp>
      <p:pic>
        <p:nvPicPr>
          <p:cNvPr id="14339" name="Kuva 1">
            <a:extLst>
              <a:ext uri="{FF2B5EF4-FFF2-40B4-BE49-F238E27FC236}">
                <a16:creationId xmlns:a16="http://schemas.microsoft.com/office/drawing/2014/main" xmlns="" id="{0B9D07F8-3C6B-457F-935B-04847A4812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0113" y="1916113"/>
            <a:ext cx="7523162" cy="424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>
            <a:extLst>
              <a:ext uri="{FF2B5EF4-FFF2-40B4-BE49-F238E27FC236}">
                <a16:creationId xmlns:a16="http://schemas.microsoft.com/office/drawing/2014/main" xmlns="" id="{837E4276-01EB-4196-A991-1ECBA04C69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150" y="593725"/>
            <a:ext cx="8521700" cy="7635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i" sz="4000" dirty="0">
                <a:solidFill>
                  <a:schemeClr val="accent5"/>
                </a:solidFill>
              </a:rPr>
              <a:t>Stressi</a:t>
            </a:r>
            <a:endParaRPr sz="4000" dirty="0">
              <a:solidFill>
                <a:schemeClr val="accent5"/>
              </a:solidFill>
            </a:endParaRPr>
          </a:p>
        </p:txBody>
      </p:sp>
      <p:sp>
        <p:nvSpPr>
          <p:cNvPr id="5123" name="Shape 61">
            <a:extLst>
              <a:ext uri="{FF2B5EF4-FFF2-40B4-BE49-F238E27FC236}">
                <a16:creationId xmlns:a16="http://schemas.microsoft.com/office/drawing/2014/main" xmlns="" id="{ED973BD6-4D0B-4A1E-90D1-62FAB27E2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1536700"/>
            <a:ext cx="8148637" cy="4554538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fi-FI"/>
              <a:t>on hyvinvointia uhkaava ja selviytymiskykyä heikentävä tilanne</a:t>
            </a:r>
          </a:p>
          <a:p>
            <a:pPr>
              <a:spcBef>
                <a:spcPct val="0"/>
              </a:spcBef>
            </a:pPr>
            <a:r>
              <a:rPr lang="fi-FI" altLang="fi-FI"/>
              <a:t>ilmenee </a:t>
            </a:r>
          </a:p>
          <a:p>
            <a:pPr marL="1143000" lvl="1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i-FI" altLang="fi-FI"/>
              <a:t>psyykkisenä pahoinvointina</a:t>
            </a:r>
          </a:p>
          <a:p>
            <a:pPr marL="1143000" lvl="1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i-FI" altLang="fi-FI"/>
              <a:t>fysiologisina reaktioina</a:t>
            </a:r>
          </a:p>
          <a:p>
            <a:pPr marL="1143000" lvl="1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i-FI" altLang="fi-FI"/>
              <a:t>käyttäytymisen muutoksina</a:t>
            </a:r>
          </a:p>
          <a:p>
            <a:pPr>
              <a:spcBef>
                <a:spcPct val="0"/>
              </a:spcBef>
            </a:pPr>
            <a:r>
              <a:rPr lang="fi-FI" altLang="fi-FI"/>
              <a:t>ei ole tunne, mutta siihen liittyy monia kielteisiä tunteita</a:t>
            </a:r>
          </a:p>
          <a:p>
            <a:pPr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68">
            <a:extLst>
              <a:ext uri="{FF2B5EF4-FFF2-40B4-BE49-F238E27FC236}">
                <a16:creationId xmlns:a16="http://schemas.microsoft.com/office/drawing/2014/main" xmlns="" id="{0DDD236F-D29E-4E43-8CD8-1FCDEC3EF93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32350" y="1536700"/>
            <a:ext cx="4000500" cy="4268788"/>
          </a:xfrm>
        </p:spPr>
        <p:txBody>
          <a:bodyPr/>
          <a:lstStyle/>
          <a:p>
            <a:pPr marL="457200">
              <a:spcBef>
                <a:spcPct val="0"/>
              </a:spcBef>
              <a:spcAft>
                <a:spcPts val="1200"/>
              </a:spcAft>
              <a:buSzTx/>
              <a:buFont typeface="Arial" panose="020B0604020202020204" pitchFamily="34" charset="0"/>
              <a:buChar char="-"/>
            </a:pPr>
            <a:r>
              <a:rPr lang="fi-FI" altLang="fi-FI" sz="2400"/>
              <a:t>Voimakkaan stressin aiheet aiheuttavat psyykkistä ja somaattista (ruumiillista) sairastumista.</a:t>
            </a:r>
          </a:p>
          <a:p>
            <a:pPr marL="457200">
              <a:spcBef>
                <a:spcPct val="0"/>
              </a:spcBef>
              <a:spcAft>
                <a:spcPts val="1200"/>
              </a:spcAft>
              <a:buSzTx/>
              <a:buFont typeface="Arial" panose="020B0604020202020204" pitchFamily="34" charset="0"/>
              <a:buChar char="-"/>
            </a:pPr>
            <a:r>
              <a:rPr lang="fi-FI" altLang="fi-FI" sz="2400"/>
              <a:t>Myös vähäisillä stressin lähteillä on kielteisiä vaikutuksia.</a:t>
            </a:r>
          </a:p>
          <a:p>
            <a:pPr marL="457200">
              <a:spcBef>
                <a:spcPct val="0"/>
              </a:spcBef>
              <a:spcAft>
                <a:spcPts val="1200"/>
              </a:spcAft>
              <a:buSzTx/>
              <a:buFont typeface="Arial" panose="020B0604020202020204" pitchFamily="34" charset="0"/>
              <a:buChar char="-"/>
            </a:pPr>
            <a:r>
              <a:rPr lang="fi-FI" altLang="fi-FI" sz="2400"/>
              <a:t>Vähäinen ja lyhytkestoinen stressi voi olla hyödyksi.</a:t>
            </a:r>
          </a:p>
        </p:txBody>
      </p:sp>
      <p:pic>
        <p:nvPicPr>
          <p:cNvPr id="6147" name="Kuva 1">
            <a:extLst>
              <a:ext uri="{FF2B5EF4-FFF2-40B4-BE49-F238E27FC236}">
                <a16:creationId xmlns:a16="http://schemas.microsoft.com/office/drawing/2014/main" xmlns="" id="{C8F75B32-A999-4E1A-911E-E039E3860A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1484313"/>
            <a:ext cx="4430713" cy="465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 74">
            <a:extLst>
              <a:ext uri="{FF2B5EF4-FFF2-40B4-BE49-F238E27FC236}">
                <a16:creationId xmlns:a16="http://schemas.microsoft.com/office/drawing/2014/main" xmlns="" id="{DEFE6119-6C74-4220-9417-9FAED3CF6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150" y="1052513"/>
            <a:ext cx="8521700" cy="5256212"/>
          </a:xfrm>
        </p:spPr>
        <p:txBody>
          <a:bodyPr/>
          <a:lstStyle/>
          <a:p>
            <a:pPr marL="228600" indent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i-FI" altLang="fi-FI" sz="2400"/>
              <a:t>Stressitekijät</a:t>
            </a:r>
          </a:p>
          <a:p>
            <a:pPr marL="914400" lvl="1" indent="-342900">
              <a:spcBef>
                <a:spcPct val="0"/>
              </a:spcBef>
              <a:buFont typeface="Arial" panose="020B0604020202020204" pitchFamily="34" charset="0"/>
              <a:buChar char="-"/>
            </a:pPr>
            <a:r>
              <a:rPr lang="fi-FI" altLang="fi-FI" sz="2400" b="1"/>
              <a:t>akuutit</a:t>
            </a:r>
            <a:r>
              <a:rPr lang="fi-FI" altLang="fi-FI" sz="2400"/>
              <a:t>: kestävät rajatun ja suhteellisen lyhyen aikaa</a:t>
            </a:r>
          </a:p>
          <a:p>
            <a:pPr marL="914400" lvl="1" indent="-342900">
              <a:spcBef>
                <a:spcPct val="0"/>
              </a:spcBef>
              <a:buFont typeface="Arial" panose="020B0604020202020204" pitchFamily="34" charset="0"/>
              <a:buChar char="-"/>
            </a:pPr>
            <a:r>
              <a:rPr lang="fi-FI" altLang="fi-FI" sz="2400" b="1"/>
              <a:t>krooniset</a:t>
            </a:r>
            <a:r>
              <a:rPr lang="fi-FI" altLang="fi-FI" sz="2400"/>
              <a:t>: kestävät suhteellisen pitkään, eikä niillä ole rajattua kestoa</a:t>
            </a:r>
          </a:p>
          <a:p>
            <a:pPr marL="914400" lvl="1" indent="-342900">
              <a:spcBef>
                <a:spcPct val="0"/>
              </a:spcBef>
              <a:buFont typeface="Arial" panose="020B0604020202020204" pitchFamily="34" charset="0"/>
              <a:buChar char="-"/>
            </a:pPr>
            <a:r>
              <a:rPr lang="fi-FI" altLang="fi-FI" sz="2400"/>
              <a:t>määritelmät ovat liukuvia</a:t>
            </a:r>
          </a:p>
          <a:p>
            <a:pPr marL="914400" lvl="1" indent="-342900">
              <a:spcBef>
                <a:spcPct val="0"/>
              </a:spcBef>
              <a:buFont typeface="Arial" panose="020B0604020202020204" pitchFamily="34" charset="0"/>
              <a:buChar char="-"/>
            </a:pPr>
            <a:endParaRPr lang="fi-FI" altLang="fi-FI" sz="2400"/>
          </a:p>
          <a:p>
            <a:pPr marL="228600" indent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i-FI" altLang="fi-FI" sz="2400"/>
              <a:t>Stressitekijöiden neljä luokkaa</a:t>
            </a:r>
          </a:p>
          <a:p>
            <a:pPr marL="914400" lvl="1" indent="-342900">
              <a:spcBef>
                <a:spcPct val="0"/>
              </a:spcBef>
              <a:buFont typeface="Arial" panose="020B0604020202020204" pitchFamily="34" charset="0"/>
              <a:buChar char="-"/>
            </a:pPr>
            <a:r>
              <a:rPr lang="fi-FI" altLang="fi-FI" sz="2400"/>
              <a:t>Turhautumiset</a:t>
            </a:r>
          </a:p>
          <a:p>
            <a:pPr marL="914400" lvl="1" indent="-342900">
              <a:spcBef>
                <a:spcPct val="0"/>
              </a:spcBef>
              <a:buFont typeface="Arial" panose="020B0604020202020204" pitchFamily="34" charset="0"/>
              <a:buChar char="-"/>
            </a:pPr>
            <a:r>
              <a:rPr lang="fi-FI" altLang="fi-FI" sz="2400"/>
              <a:t>Motiivikonfliktit</a:t>
            </a:r>
          </a:p>
          <a:p>
            <a:pPr marL="914400" lvl="1" indent="-342900">
              <a:spcBef>
                <a:spcPct val="0"/>
              </a:spcBef>
              <a:buFont typeface="Arial" panose="020B0604020202020204" pitchFamily="34" charset="0"/>
              <a:buChar char="-"/>
            </a:pPr>
            <a:r>
              <a:rPr lang="fi-FI" altLang="fi-FI" sz="2400"/>
              <a:t>Suorituspaineet ja konformistisuuden paineet</a:t>
            </a:r>
          </a:p>
          <a:p>
            <a:pPr marL="914400" lvl="1" indent="-342900">
              <a:spcBef>
                <a:spcPct val="0"/>
              </a:spcBef>
              <a:buFont typeface="Arial" panose="020B0604020202020204" pitchFamily="34" charset="0"/>
              <a:buChar char="-"/>
            </a:pPr>
            <a:r>
              <a:rPr lang="fi-FI" altLang="fi-FI" sz="2400"/>
              <a:t>Kriisit</a:t>
            </a:r>
          </a:p>
          <a:p>
            <a:pPr marL="1371600" lvl="2" indent="-342900">
              <a:spcBef>
                <a:spcPct val="0"/>
              </a:spcBef>
              <a:buFont typeface="Arial" panose="020B0604020202020204" pitchFamily="34" charset="0"/>
              <a:buChar char="-"/>
            </a:pPr>
            <a:r>
              <a:rPr lang="fi-FI" altLang="fi-FI"/>
              <a:t>Kehityskriisit</a:t>
            </a:r>
          </a:p>
          <a:p>
            <a:pPr marL="1371600" lvl="2" indent="-342900">
              <a:spcBef>
                <a:spcPct val="0"/>
              </a:spcBef>
              <a:buFont typeface="Arial" panose="020B0604020202020204" pitchFamily="34" charset="0"/>
              <a:buChar char="-"/>
            </a:pPr>
            <a:r>
              <a:rPr lang="fi-FI" altLang="fi-FI"/>
              <a:t>Traumaattiset kriisit</a:t>
            </a:r>
          </a:p>
          <a:p>
            <a:pPr marL="1371600" lvl="2" indent="-342900">
              <a:spcBef>
                <a:spcPct val="0"/>
              </a:spcBef>
              <a:buFont typeface="Arial" panose="020B0604020202020204" pitchFamily="34" charset="0"/>
              <a:buChar char="-"/>
            </a:pPr>
            <a:r>
              <a:rPr lang="fi-FI" altLang="fi-FI"/>
              <a:t>Kriisin läpikäyminen ei noudata kaikille yhteisiä vaiheita.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>
            <a:extLst>
              <a:ext uri="{FF2B5EF4-FFF2-40B4-BE49-F238E27FC236}">
                <a16:creationId xmlns:a16="http://schemas.microsoft.com/office/drawing/2014/main" xmlns="" id="{2A0565A7-F752-42D4-8A00-32BE20E874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908050"/>
            <a:ext cx="8520113" cy="7635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i" sz="3600" dirty="0">
                <a:solidFill>
                  <a:schemeClr val="accent5"/>
                </a:solidFill>
              </a:rPr>
              <a:t>Elimistön stressireaktioiden syntymekanismit</a:t>
            </a:r>
          </a:p>
        </p:txBody>
      </p:sp>
      <p:pic>
        <p:nvPicPr>
          <p:cNvPr id="8195" name="Kuva 2">
            <a:extLst>
              <a:ext uri="{FF2B5EF4-FFF2-40B4-BE49-F238E27FC236}">
                <a16:creationId xmlns:a16="http://schemas.microsoft.com/office/drawing/2014/main" xmlns="" id="{A728858C-B693-4A14-B1C9-75ED8093B0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79475" y="1700213"/>
            <a:ext cx="7756525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>
            <a:extLst>
              <a:ext uri="{FF2B5EF4-FFF2-40B4-BE49-F238E27FC236}">
                <a16:creationId xmlns:a16="http://schemas.microsoft.com/office/drawing/2014/main" xmlns="" id="{0EFAE794-398A-43BF-BDEA-DCAE6BC615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150" y="1536700"/>
            <a:ext cx="3108325" cy="4124325"/>
          </a:xfrm>
        </p:spPr>
        <p:txBody>
          <a:bodyPr>
            <a:no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fi" sz="1800" dirty="0"/>
              <a:t>Elimistö reagoi stressiin </a:t>
            </a:r>
            <a:r>
              <a:rPr lang="fi" sz="1800" b="1" dirty="0"/>
              <a:t>kolmen vaiheen</a:t>
            </a:r>
            <a:r>
              <a:rPr lang="fi" sz="1800" dirty="0"/>
              <a:t> kautta:</a:t>
            </a:r>
          </a:p>
          <a:p>
            <a:pPr marL="271463" indent="-271463">
              <a:spcBef>
                <a:spcPts val="1200"/>
              </a:spcBef>
              <a:buFont typeface="Arial" charset="0"/>
              <a:buAutoNum type="arabicPeriod"/>
              <a:defRPr/>
            </a:pPr>
            <a:r>
              <a:rPr lang="fi" sz="1800" dirty="0"/>
              <a:t>Stressihormonit → pikainen sokkitila ja sen jälkeen kehon </a:t>
            </a:r>
            <a:r>
              <a:rPr lang="fi" sz="1800" b="1" dirty="0"/>
              <a:t>hälytystila</a:t>
            </a:r>
          </a:p>
          <a:p>
            <a:pPr marL="271463" indent="-271463">
              <a:spcBef>
                <a:spcPts val="1200"/>
              </a:spcBef>
              <a:buFont typeface="Arial" charset="0"/>
              <a:buAutoNum type="arabicPeriod"/>
              <a:defRPr/>
            </a:pPr>
            <a:r>
              <a:rPr lang="fi" sz="1800" dirty="0"/>
              <a:t>Elimistön </a:t>
            </a:r>
            <a:r>
              <a:rPr lang="fi" sz="1800" b="1" dirty="0"/>
              <a:t>vastustusvaihe</a:t>
            </a:r>
            <a:r>
              <a:rPr lang="fi" sz="1800" dirty="0"/>
              <a:t> → pyrkimys löytää tavat selvitä tilanteesta</a:t>
            </a:r>
          </a:p>
          <a:p>
            <a:pPr marL="271463" indent="-271463">
              <a:spcBef>
                <a:spcPts val="1200"/>
              </a:spcBef>
              <a:buFont typeface="Arial" charset="0"/>
              <a:buAutoNum type="arabicPeriod"/>
              <a:defRPr/>
            </a:pPr>
            <a:r>
              <a:rPr lang="fi" sz="1800" b="1" dirty="0"/>
              <a:t>Selviytyminen tai uupumus</a:t>
            </a:r>
          </a:p>
          <a:p>
            <a:pPr marL="114300" indent="0">
              <a:spcBef>
                <a:spcPts val="1200"/>
              </a:spcBef>
              <a:buFont typeface="Arial" charset="0"/>
              <a:buNone/>
              <a:defRPr/>
            </a:pPr>
            <a:endParaRPr sz="1800" dirty="0"/>
          </a:p>
        </p:txBody>
      </p:sp>
      <p:pic>
        <p:nvPicPr>
          <p:cNvPr id="9219" name="Kuva 2">
            <a:extLst>
              <a:ext uri="{FF2B5EF4-FFF2-40B4-BE49-F238E27FC236}">
                <a16:creationId xmlns:a16="http://schemas.microsoft.com/office/drawing/2014/main" xmlns="" id="{345C55A2-C5E0-4B9C-9CE4-32609F507E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646238"/>
            <a:ext cx="5508625" cy="342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>
            <a:extLst>
              <a:ext uri="{FF2B5EF4-FFF2-40B4-BE49-F238E27FC236}">
                <a16:creationId xmlns:a16="http://schemas.microsoft.com/office/drawing/2014/main" xmlns="" id="{07F04FA5-C11D-4B77-AE4A-8CC6FE55E7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150" y="1536700"/>
            <a:ext cx="8521700" cy="4554538"/>
          </a:xfrm>
        </p:spPr>
        <p:txBody>
          <a:bodyPr>
            <a:noAutofit/>
          </a:bodyPr>
          <a:lstStyle/>
          <a:p>
            <a:pPr marL="457200" indent="-228600">
              <a:spcAft>
                <a:spcPts val="600"/>
              </a:spcAft>
              <a:buFont typeface="Arial" charset="0"/>
              <a:buChar char="-"/>
              <a:defRPr/>
            </a:pPr>
            <a:r>
              <a:rPr lang="fi" dirty="0"/>
              <a:t>Pitkään jatkunut rasitus johtaa kehon puolustusjärjestelmän pettämiseen.</a:t>
            </a:r>
          </a:p>
          <a:p>
            <a:pPr marL="457200" indent="-228600">
              <a:spcAft>
                <a:spcPts val="600"/>
              </a:spcAft>
              <a:buFont typeface="Arial" charset="0"/>
              <a:buChar char="-"/>
              <a:defRPr/>
            </a:pPr>
            <a:r>
              <a:rPr lang="fi" dirty="0"/>
              <a:t>Immuunijärjestelmän heikentyminen lisää sekä psyykkisen että fyysisen sairastumisen riskiä.</a:t>
            </a:r>
          </a:p>
          <a:p>
            <a:pPr marL="457200" indent="-228600">
              <a:spcAft>
                <a:spcPts val="600"/>
              </a:spcAft>
              <a:buFont typeface="Arial" charset="0"/>
              <a:buChar char="-"/>
              <a:defRPr/>
            </a:pPr>
            <a:r>
              <a:rPr lang="fi" dirty="0"/>
              <a:t>Stressi tuhoaa hermosoluja ja häiritsee uusien hermosolujen syntymistä hippokampuksessa (yhteydessä masennukseen?).</a:t>
            </a:r>
          </a:p>
          <a:p>
            <a:pPr>
              <a:buFont typeface="Arial" charset="0"/>
              <a:buNone/>
              <a:defRPr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98">
            <a:extLst>
              <a:ext uri="{FF2B5EF4-FFF2-40B4-BE49-F238E27FC236}">
                <a16:creationId xmlns:a16="http://schemas.microsoft.com/office/drawing/2014/main" xmlns="" id="{F7823829-B18D-4737-A4D4-E98BC1401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836613"/>
            <a:ext cx="8077200" cy="1395412"/>
          </a:xfrm>
        </p:spPr>
        <p:txBody>
          <a:bodyPr/>
          <a:lstStyle/>
          <a:p>
            <a:pPr algn="l">
              <a:spcBef>
                <a:spcPct val="0"/>
              </a:spcBef>
              <a:defRPr/>
            </a:pPr>
            <a:r>
              <a:rPr lang="fi-FI" altLang="fi-FI" sz="4000" dirty="0">
                <a:solidFill>
                  <a:schemeClr val="accent5"/>
                </a:solidFill>
              </a:rPr>
              <a:t>Tulkinnat vaikuttavat stressin kokemiseen</a:t>
            </a:r>
          </a:p>
        </p:txBody>
      </p:sp>
      <p:sp>
        <p:nvSpPr>
          <p:cNvPr id="99" name="Shape 99">
            <a:extLst>
              <a:ext uri="{FF2B5EF4-FFF2-40B4-BE49-F238E27FC236}">
                <a16:creationId xmlns:a16="http://schemas.microsoft.com/office/drawing/2014/main" xmlns="" id="{9414A3E9-C114-4937-9210-191A72017A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11188" y="2420938"/>
            <a:ext cx="8221662" cy="3670300"/>
          </a:xfrm>
        </p:spPr>
        <p:txBody>
          <a:bodyPr>
            <a:noAutofit/>
          </a:bodyPr>
          <a:lstStyle/>
          <a:p>
            <a:pPr marL="457200" indent="-228600">
              <a:buFont typeface="Arial" charset="0"/>
              <a:buChar char="-"/>
              <a:defRPr/>
            </a:pPr>
            <a:r>
              <a:rPr lang="fi" dirty="0"/>
              <a:t>Stressin kokemiseen ovat yhteydessä mm.</a:t>
            </a:r>
          </a:p>
          <a:p>
            <a:pPr marL="914400" lvl="1" indent="-342900">
              <a:buSzPct val="100000"/>
              <a:buFont typeface="Arial" charset="0"/>
              <a:buChar char="-"/>
              <a:defRPr/>
            </a:pPr>
            <a:r>
              <a:rPr lang="fi" sz="1800" dirty="0"/>
              <a:t>itsensä onnettomaksi kokeminen</a:t>
            </a:r>
          </a:p>
          <a:p>
            <a:pPr marL="914400" lvl="1" indent="-342900">
              <a:buSzPct val="100000"/>
              <a:buFont typeface="Arial" charset="0"/>
              <a:buChar char="-"/>
              <a:defRPr/>
            </a:pPr>
            <a:r>
              <a:rPr lang="fi" sz="1800" dirty="0"/>
              <a:t>taipumus ahdistuneisuuteen ja hermostuneisuuteen</a:t>
            </a:r>
          </a:p>
          <a:p>
            <a:pPr marL="914400" lvl="1" indent="-342900">
              <a:buSzPct val="100000"/>
              <a:buFont typeface="Arial" charset="0"/>
              <a:buChar char="-"/>
              <a:defRPr/>
            </a:pPr>
            <a:r>
              <a:rPr lang="fi" sz="1800" dirty="0"/>
              <a:t>taipumus voimakkaisiin kielteisiin tuntemuksiin</a:t>
            </a:r>
          </a:p>
          <a:p>
            <a:pPr marL="914400" lvl="1" indent="-342900">
              <a:buSzPct val="100000"/>
              <a:buFont typeface="Arial" charset="0"/>
              <a:buChar char="-"/>
              <a:defRPr/>
            </a:pPr>
            <a:r>
              <a:rPr lang="fi" sz="1800" dirty="0"/>
              <a:t>skeemat, jotka ohjaavat tiedon havaitsemista ja tulkintaa</a:t>
            </a:r>
          </a:p>
          <a:p>
            <a:pPr marL="457200">
              <a:buSzPct val="100000"/>
              <a:buFont typeface="Arial" charset="0"/>
              <a:buChar char="-"/>
              <a:defRPr/>
            </a:pPr>
            <a:r>
              <a:rPr lang="fi" dirty="0"/>
              <a:t>Kontrolloimattomilta vaikuttavat tilanteet ovat erityisen stressaavia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>
            <a:extLst>
              <a:ext uri="{FF2B5EF4-FFF2-40B4-BE49-F238E27FC236}">
                <a16:creationId xmlns:a16="http://schemas.microsoft.com/office/drawing/2014/main" xmlns="" id="{095548D5-2377-41B7-9230-4F4D75CB6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150" y="593725"/>
            <a:ext cx="8521700" cy="763588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1600"/>
              </a:spcAft>
              <a:defRPr/>
            </a:pPr>
            <a:r>
              <a:rPr lang="fi" sz="2400" dirty="0">
                <a:solidFill>
                  <a:schemeClr val="accent5"/>
                </a:solidFill>
              </a:rPr>
              <a:t>Richard S. Lazaruksen teoria stressistä</a:t>
            </a:r>
            <a:r>
              <a:rPr lang="fi" sz="2400" dirty="0">
                <a:solidFill>
                  <a:schemeClr val="dk2"/>
                </a:solidFill>
              </a:rPr>
              <a:t/>
            </a:r>
            <a:br>
              <a:rPr lang="fi" sz="2400" dirty="0">
                <a:solidFill>
                  <a:schemeClr val="dk2"/>
                </a:solidFill>
              </a:rPr>
            </a:br>
            <a:endParaRPr dirty="0"/>
          </a:p>
        </p:txBody>
      </p:sp>
      <p:sp>
        <p:nvSpPr>
          <p:cNvPr id="105" name="Shape 105">
            <a:extLst>
              <a:ext uri="{FF2B5EF4-FFF2-40B4-BE49-F238E27FC236}">
                <a16:creationId xmlns:a16="http://schemas.microsoft.com/office/drawing/2014/main" xmlns="" id="{74E48431-559B-40BE-A8DE-3A8221C2FE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150" y="1536700"/>
            <a:ext cx="8521700" cy="4554538"/>
          </a:xfrm>
        </p:spPr>
        <p:txBody>
          <a:bodyPr>
            <a:noAutofit/>
          </a:bodyPr>
          <a:lstStyle/>
          <a:p>
            <a:pPr marL="228600" indent="0">
              <a:buFont typeface="Arial" charset="0"/>
              <a:buNone/>
              <a:defRPr/>
            </a:pPr>
            <a:r>
              <a:rPr lang="fi" dirty="0"/>
              <a:t>Lazaruksen mukaan stressi viriää kuten tunteet.</a:t>
            </a:r>
          </a:p>
          <a:p>
            <a:pPr>
              <a:buFont typeface="Arial" charset="0"/>
              <a:buNone/>
              <a:defRPr/>
            </a:pPr>
            <a:endParaRPr dirty="0"/>
          </a:p>
        </p:txBody>
      </p:sp>
      <p:pic>
        <p:nvPicPr>
          <p:cNvPr id="21508" name="Kuva 1">
            <a:extLst>
              <a:ext uri="{FF2B5EF4-FFF2-40B4-BE49-F238E27FC236}">
                <a16:creationId xmlns:a16="http://schemas.microsoft.com/office/drawing/2014/main" xmlns="" id="{CEA8AD92-2DB8-4988-8A4F-D549ED24A3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2565400"/>
            <a:ext cx="7505700" cy="313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build="p"/>
    </p:bldLst>
  </p:timing>
</p:sld>
</file>

<file path=ppt/theme/theme1.xml><?xml version="1.0" encoding="utf-8"?>
<a:theme xmlns:a="http://schemas.openxmlformats.org/drawingml/2006/main" name="Skeema1">
  <a:themeElements>
    <a:clrScheme name="Mukautettu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</TotalTime>
  <Words>290</Words>
  <Application>Microsoft Office PowerPoint</Application>
  <PresentationFormat>Näytössä katseltava diaesitys (4:3)</PresentationFormat>
  <Paragraphs>51</Paragraphs>
  <Slides>11</Slides>
  <Notes>11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Skeema1</vt:lpstr>
      <vt:lpstr>Skeema 4  4.10 Stressi uhkaa psyykkistä hyvinvointia  Ydinsisältö</vt:lpstr>
      <vt:lpstr>Stressi</vt:lpstr>
      <vt:lpstr>Dia 3</vt:lpstr>
      <vt:lpstr>Dia 4</vt:lpstr>
      <vt:lpstr>Elimistön stressireaktioiden syntymekanismit</vt:lpstr>
      <vt:lpstr>Dia 6</vt:lpstr>
      <vt:lpstr>Dia 7</vt:lpstr>
      <vt:lpstr>Tulkinnat vaikuttavat stressin kokemiseen</vt:lpstr>
      <vt:lpstr>Richard S. Lazaruksen teoria stressistä </vt:lpstr>
      <vt:lpstr>Dia 10</vt:lpstr>
      <vt:lpstr>”Tunnet kuten ajattelet”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4 1.1 Tunteet, psyykkinen hyvinvointi ja mielenterveys kietoutuvat yhteen  Motivointi 1: Pohdintapilvi</dc:title>
  <dc:creator>Sokratous, Hanna</dc:creator>
  <cp:lastModifiedBy>Kotikone</cp:lastModifiedBy>
  <cp:revision>95</cp:revision>
  <dcterms:modified xsi:type="dcterms:W3CDTF">2018-12-03T11:49:24Z</dcterms:modified>
</cp:coreProperties>
</file>