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751" r:id="rId5"/>
  </p:sldMasterIdLst>
  <p:notesMasterIdLst>
    <p:notesMasterId r:id="rId11"/>
  </p:notesMasterIdLst>
  <p:handoutMasterIdLst>
    <p:handoutMasterId r:id="rId12"/>
  </p:handoutMasterIdLst>
  <p:sldIdLst>
    <p:sldId id="280" r:id="rId6"/>
    <p:sldId id="276" r:id="rId7"/>
    <p:sldId id="281" r:id="rId8"/>
    <p:sldId id="282" r:id="rId9"/>
    <p:sldId id="283" r:id="rId10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83"/>
    <a:srgbClr val="D96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2891" autoAdjust="0"/>
  </p:normalViewPr>
  <p:slideViewPr>
    <p:cSldViewPr>
      <p:cViewPr>
        <p:scale>
          <a:sx n="112" d="100"/>
          <a:sy n="112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776" cy="51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698" y="0"/>
            <a:ext cx="2917175" cy="51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t" anchorCtr="0" compatLnSpc="1">
            <a:prstTxWarp prst="textNoShape">
              <a:avLst/>
            </a:prstTxWarp>
          </a:bodyPr>
          <a:lstStyle>
            <a:lvl1pPr algn="r"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2217"/>
            <a:ext cx="2918776" cy="44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defTabSz="881821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698" y="9462217"/>
            <a:ext cx="2917175" cy="44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16" tIns="44108" rIns="88216" bIns="44108" numCol="1" anchor="b" anchorCtr="0" compatLnSpc="1">
            <a:prstTxWarp prst="textNoShape">
              <a:avLst/>
            </a:prstTxWarp>
          </a:bodyPr>
          <a:lstStyle>
            <a:lvl1pPr algn="r" defTabSz="881821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6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5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238" y="773113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9" y="4715947"/>
            <a:ext cx="5437500" cy="44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306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5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306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61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884238" y="773113"/>
            <a:ext cx="4964112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2E06E-8A9D-4E03-A5FC-18B53F18C2A2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72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Klicka här för att ändra format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9.3.2016</a:t>
            </a:r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6048672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1239"/>
            <a:ext cx="1270495" cy="28792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26469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1"/>
            <a:endParaRPr lang="sv-SE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9.3.2016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6048672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dirty="0" err="1" smtClean="0"/>
              <a:t>Klicka</a:t>
            </a:r>
            <a:r>
              <a:rPr lang="fi-FI" noProof="0" dirty="0" smtClean="0"/>
              <a:t> </a:t>
            </a:r>
            <a:r>
              <a:rPr lang="fi-FI" noProof="0" dirty="0" err="1" smtClean="0"/>
              <a:t>här</a:t>
            </a:r>
            <a:r>
              <a:rPr lang="fi-FI" noProof="0" dirty="0" smtClean="0"/>
              <a:t> för </a:t>
            </a:r>
            <a:r>
              <a:rPr lang="fi-FI" noProof="0" dirty="0" err="1" smtClean="0"/>
              <a:t>att</a:t>
            </a:r>
            <a:r>
              <a:rPr lang="fi-FI" noProof="0" dirty="0" smtClean="0"/>
              <a:t> </a:t>
            </a:r>
            <a:r>
              <a:rPr lang="fi-FI" noProof="0" dirty="0" err="1" smtClean="0"/>
              <a:t>ändra</a:t>
            </a:r>
            <a:r>
              <a:rPr lang="fi-FI" noProof="0" dirty="0" smtClean="0"/>
              <a:t> </a:t>
            </a:r>
            <a:r>
              <a:rPr lang="fi-FI" noProof="0" dirty="0" err="1" smtClean="0"/>
              <a:t>format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9.3.2016</a:t>
            </a:r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Klicka här för att ändra format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9.3.2016</a:t>
            </a:r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6048672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fi-FI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 userDrawn="1"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 userDrawn="1"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9.3.2016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70512E-3501-4C97-9457-F6C16E24E41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7" name="Kuva 6" descr="ELY_LB01_FiSvEn_3L_B3___RGB_tresprak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.ly/tiekartta" TargetMode="Externa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Alueellisen ELO-toiminnan kehittämisestä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dirty="0" smtClean="0"/>
              <a:t>9.3.2016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ELY-keskusten ELO-kehittämisryhmien aloitteet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76864" cy="642942"/>
          </a:xfrm>
        </p:spPr>
        <p:txBody>
          <a:bodyPr/>
          <a:lstStyle/>
          <a:p>
            <a:r>
              <a:rPr lang="fi-FI" dirty="0" smtClean="0"/>
              <a:t>Ohjauskoulutusalusta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27584" y="1623670"/>
            <a:ext cx="7782694" cy="46856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2400" b="1" dirty="0" smtClean="0"/>
              <a:t>Tausta: </a:t>
            </a:r>
            <a:r>
              <a:rPr lang="fi-FI" sz="2400" dirty="0"/>
              <a:t>Resurssit vähenevät sekä ohjausta tuottavissa organisaatioissa että ohjausosaamista kehittävillä tahoilla. Ohjaustyötä tekevien on yhä vaikeampi päästä osallistumaan koulutustapahtumiin, koska ajalliset ja taloudelliset resurssit ovat rajalliset. </a:t>
            </a:r>
            <a:endParaRPr lang="fi-FI" dirty="0" smtClean="0"/>
          </a:p>
          <a:p>
            <a:pPr marL="0" indent="0">
              <a:buNone/>
              <a:defRPr/>
            </a:pPr>
            <a:r>
              <a:rPr lang="fi-FI" sz="2400" dirty="0" smtClean="0">
                <a:sym typeface="Wingdings" panose="05000000000000000000" pitchFamily="2" charset="2"/>
              </a:rPr>
              <a:t> Tarvitaan </a:t>
            </a:r>
            <a:r>
              <a:rPr lang="fi-FI" sz="2400" dirty="0" smtClean="0"/>
              <a:t>valtakunnallinen ohjausosaamisen jakamisen verkkoalusta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i-FI" sz="2400" dirty="0"/>
              <a:t>valtakunnallisesti </a:t>
            </a:r>
            <a:r>
              <a:rPr lang="fi-FI" sz="2400" dirty="0" smtClean="0"/>
              <a:t>ja alueilla järjestettävien </a:t>
            </a:r>
            <a:r>
              <a:rPr lang="fi-FI" sz="2400" dirty="0"/>
              <a:t>koulutustilaisuuksien </a:t>
            </a:r>
            <a:r>
              <a:rPr lang="fi-FI" sz="2400" dirty="0" smtClean="0"/>
              <a:t>ja </a:t>
            </a:r>
            <a:r>
              <a:rPr lang="fi-FI" sz="2400" dirty="0"/>
              <a:t>hyvien käytäntöjen </a:t>
            </a:r>
            <a:r>
              <a:rPr lang="fi-FI" sz="2400" dirty="0" smtClean="0"/>
              <a:t>levittämiseen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fi-FI" sz="2400" dirty="0" smtClean="0"/>
              <a:t>alusta </a:t>
            </a:r>
            <a:r>
              <a:rPr lang="fi-FI" sz="2400" dirty="0"/>
              <a:t>mahdollistaa tilaisuuksien seuraamisen netin välityksellä tai myöhemmin </a:t>
            </a:r>
            <a:r>
              <a:rPr lang="fi-FI" sz="2400" dirty="0" smtClean="0"/>
              <a:t>tallenteena </a:t>
            </a:r>
            <a:r>
              <a:rPr lang="fi-FI" sz="2600" dirty="0" smtClean="0"/>
              <a:t/>
            </a:r>
            <a:br>
              <a:rPr lang="fi-FI" sz="2600" dirty="0" smtClean="0"/>
            </a:b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Aikajanasovellus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 smtClean="0"/>
              <a:t>Ohjausalan koulutusta järjestävät monet eri tahot ilman, että toimintaa koordinoidaan mitenkään. Toiminnassa </a:t>
            </a:r>
            <a:r>
              <a:rPr lang="fi-FI" sz="2000" dirty="0"/>
              <a:t>on ajallista ja sisällöllisestä </a:t>
            </a:r>
            <a:r>
              <a:rPr lang="fi-FI" sz="2000" dirty="0" smtClean="0"/>
              <a:t>päällekkäisyyttä. Toisaalta tieto koulutuksista ja muista tapahtumista ei välttämättä kulje kaikille tarpeellisille tahoille.</a:t>
            </a:r>
          </a:p>
          <a:p>
            <a:r>
              <a:rPr lang="fi-FI" sz="2000" dirty="0" smtClean="0"/>
              <a:t>Koordinoinnin apuvälineeksi voitaisiin rakentaa joko oma sovellus tai ottaa käyttöön esimerkiksi Kansallisen ennakointiverkoston hankkima tapahtumakalenteri, ”ennakointitilaisuuksien tiekartta”, johon on koottu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000" dirty="0" smtClean="0"/>
              <a:t>perustiedot eri tilaisuuksista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000" dirty="0"/>
              <a:t>p</a:t>
            </a:r>
            <a:r>
              <a:rPr lang="fi-FI" sz="2000" dirty="0" smtClean="0"/>
              <a:t>aikalliset, alueelliset ja valtakunnalliset tilaisuudet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000" dirty="0"/>
              <a:t>j</a:t>
            </a:r>
            <a:r>
              <a:rPr lang="fi-FI" sz="2000" dirty="0" smtClean="0"/>
              <a:t>ärjestävä taho päivittää</a:t>
            </a:r>
          </a:p>
          <a:p>
            <a:pPr marL="457200" lvl="1" indent="0">
              <a:buNone/>
            </a:pPr>
            <a:r>
              <a:rPr lang="fi-FI" sz="2000" dirty="0" smtClean="0">
                <a:sym typeface="Wingdings" panose="05000000000000000000" pitchFamily="2" charset="2"/>
              </a:rPr>
              <a:t> ks. </a:t>
            </a:r>
            <a:r>
              <a:rPr lang="fi-FI" sz="2000" u="sng" dirty="0">
                <a:hlinkClick r:id="rId2"/>
              </a:rPr>
              <a:t>www.bit.ly/tiekartta</a:t>
            </a:r>
            <a:endParaRPr lang="fi-FI" sz="2000" dirty="0" smtClean="0"/>
          </a:p>
          <a:p>
            <a:endParaRPr lang="fi-FI" sz="2000" dirty="0"/>
          </a:p>
          <a:p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567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Ohjausosaamisen kehittämisen sisältöä ja toimintatapoja koskevat ehdotukset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fi-FI" sz="2000" dirty="0" smtClean="0"/>
          </a:p>
          <a:p>
            <a:r>
              <a:rPr lang="fi-FI" sz="2000" dirty="0" smtClean="0"/>
              <a:t>Sovitaan yhteinen </a:t>
            </a:r>
            <a:r>
              <a:rPr lang="fi-FI" sz="2000" dirty="0"/>
              <a:t>valtakunnallinen </a:t>
            </a:r>
            <a:r>
              <a:rPr lang="fi-FI" sz="2000" dirty="0" smtClean="0"/>
              <a:t>vuositeema + </a:t>
            </a:r>
            <a:r>
              <a:rPr lang="fi-FI" sz="2000" dirty="0" err="1" smtClean="0"/>
              <a:t>Kick</a:t>
            </a:r>
            <a:r>
              <a:rPr lang="fi-FI" sz="2000" dirty="0" smtClean="0"/>
              <a:t>-</a:t>
            </a:r>
            <a:r>
              <a:rPr lang="fi-FI" sz="2000" dirty="0" err="1" smtClean="0"/>
              <a:t>off</a:t>
            </a:r>
            <a:r>
              <a:rPr lang="fi-FI" sz="2000" dirty="0" smtClean="0"/>
              <a:t>-seminaari</a:t>
            </a:r>
            <a:endParaRPr lang="fi-FI" sz="2000" dirty="0"/>
          </a:p>
          <a:p>
            <a:r>
              <a:rPr lang="fi-FI" sz="2000" dirty="0" err="1" smtClean="0"/>
              <a:t>ELYjen</a:t>
            </a:r>
            <a:r>
              <a:rPr lang="fi-FI" sz="2000" dirty="0" smtClean="0"/>
              <a:t> ELO-vastaavien välinen tiedon </a:t>
            </a:r>
            <a:r>
              <a:rPr lang="fi-FI" sz="2000" dirty="0"/>
              <a:t>jakaminen ja </a:t>
            </a:r>
            <a:r>
              <a:rPr lang="fi-FI" sz="2000" dirty="0" smtClean="0"/>
              <a:t>verkostoituminen</a:t>
            </a:r>
            <a:endParaRPr lang="fi-FI" sz="2000" dirty="0"/>
          </a:p>
          <a:p>
            <a:pPr marL="1257300" lvl="3" indent="0">
              <a:buNone/>
            </a:pPr>
            <a:r>
              <a:rPr lang="fi-FI" dirty="0" smtClean="0"/>
              <a:t>a. Valtakunnalliset </a:t>
            </a:r>
            <a:r>
              <a:rPr lang="fi-FI" dirty="0"/>
              <a:t>ajankohtaisinfot (</a:t>
            </a:r>
            <a:r>
              <a:rPr lang="fi-FI" dirty="0" err="1"/>
              <a:t>webinaareina</a:t>
            </a:r>
            <a:r>
              <a:rPr lang="fi-FI" dirty="0"/>
              <a:t>)</a:t>
            </a:r>
          </a:p>
          <a:p>
            <a:pPr marL="1257300" lvl="3" indent="0">
              <a:buNone/>
            </a:pPr>
            <a:r>
              <a:rPr lang="fi-FI" dirty="0" smtClean="0"/>
              <a:t>b. Koulutustapahtumat </a:t>
            </a:r>
            <a:r>
              <a:rPr lang="fi-FI" dirty="0"/>
              <a:t>(rajatut osallistujamäärät) </a:t>
            </a:r>
          </a:p>
          <a:p>
            <a:pPr marL="1257300" lvl="3" indent="0">
              <a:buNone/>
            </a:pPr>
            <a:r>
              <a:rPr lang="fi-FI" dirty="0" smtClean="0"/>
              <a:t>c. </a:t>
            </a:r>
            <a:r>
              <a:rPr lang="fi-FI" dirty="0" err="1" smtClean="0"/>
              <a:t>Pedanetin</a:t>
            </a:r>
            <a:r>
              <a:rPr lang="fi-FI" dirty="0" smtClean="0"/>
              <a:t> ELO-torin </a:t>
            </a:r>
            <a:r>
              <a:rPr lang="fi-FI" dirty="0"/>
              <a:t>hyödyntäminen tapahtumien jakamisessa</a:t>
            </a:r>
          </a:p>
          <a:p>
            <a:r>
              <a:rPr lang="fi-FI" sz="2000" dirty="0"/>
              <a:t>Valtakunnallinen </a:t>
            </a:r>
            <a:r>
              <a:rPr lang="fi-FI" sz="2000" dirty="0" smtClean="0"/>
              <a:t>TNO-foorumi </a:t>
            </a:r>
            <a:r>
              <a:rPr lang="fi-FI" sz="2000" dirty="0"/>
              <a:t>kerran </a:t>
            </a:r>
            <a:r>
              <a:rPr lang="fi-FI" sz="2000" dirty="0" smtClean="0"/>
              <a:t>vuodessa </a:t>
            </a:r>
          </a:p>
          <a:p>
            <a:r>
              <a:rPr lang="fi-FI" sz="2000" dirty="0" err="1" smtClean="0"/>
              <a:t>Kohtaamo</a:t>
            </a:r>
            <a:r>
              <a:rPr lang="fi-FI" sz="2000" dirty="0" smtClean="0"/>
              <a:t>-hankkeen </a:t>
            </a:r>
            <a:r>
              <a:rPr lang="fi-FI" sz="2000" dirty="0"/>
              <a:t>vahvempi kytkeminen valtakunnalliseen </a:t>
            </a:r>
            <a:r>
              <a:rPr lang="fi-FI" sz="2000" dirty="0" smtClean="0"/>
              <a:t>ELO-toimintaan </a:t>
            </a:r>
            <a:endParaRPr lang="fi-FI" sz="2000" dirty="0"/>
          </a:p>
          <a:p>
            <a:r>
              <a:rPr lang="fi-FI" sz="2000" dirty="0" smtClean="0"/>
              <a:t>OKM </a:t>
            </a:r>
            <a:r>
              <a:rPr lang="fi-FI" sz="2000" dirty="0"/>
              <a:t>Osuva </a:t>
            </a:r>
            <a:r>
              <a:rPr lang="fi-FI" sz="2000" dirty="0" smtClean="0"/>
              <a:t>ohjaus -</a:t>
            </a:r>
            <a:r>
              <a:rPr lang="fi-FI" sz="2000" dirty="0"/>
              <a:t>ESR hankkeiden kytkeminen osaksi ELO-toimintaa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5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936104"/>
          </a:xfrm>
        </p:spPr>
        <p:txBody>
          <a:bodyPr>
            <a:normAutofit fontScale="90000"/>
          </a:bodyPr>
          <a:lstStyle/>
          <a:p>
            <a:r>
              <a:rPr lang="fi-FI" sz="2400" b="1" dirty="0"/>
              <a:t>Alueellisen ELO-toiminnan vaikutusten ja tuloksellisuuden mittaamisesta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827584" y="1556792"/>
            <a:ext cx="7782694" cy="5301208"/>
          </a:xfrm>
        </p:spPr>
        <p:txBody>
          <a:bodyPr>
            <a:normAutofit fontScale="70000" lnSpcReduction="20000"/>
          </a:bodyPr>
          <a:lstStyle/>
          <a:p>
            <a:r>
              <a:rPr lang="fi-FI" sz="2900" dirty="0"/>
              <a:t>Lähtökohtana </a:t>
            </a:r>
            <a:r>
              <a:rPr lang="fi-FI" sz="2900" dirty="0" err="1" smtClean="0"/>
              <a:t>OKM:n</a:t>
            </a:r>
            <a:r>
              <a:rPr lang="fi-FI" sz="2900" dirty="0" smtClean="0"/>
              <a:t> </a:t>
            </a:r>
            <a:r>
              <a:rPr lang="fi-FI" sz="2900" dirty="0"/>
              <a:t>ja </a:t>
            </a:r>
            <a:r>
              <a:rPr lang="fi-FI" sz="2900" dirty="0" err="1"/>
              <a:t>TEM:n</a:t>
            </a:r>
            <a:r>
              <a:rPr lang="fi-FI" sz="2900" dirty="0"/>
              <a:t> tulossopimuksessa ja </a:t>
            </a:r>
            <a:r>
              <a:rPr lang="fi-FI" sz="2900" dirty="0" smtClean="0"/>
              <a:t>toimialaohjauskirjeessä </a:t>
            </a:r>
            <a:r>
              <a:rPr lang="fi-FI" sz="2900" dirty="0"/>
              <a:t>asettamat tavoitteet </a:t>
            </a:r>
            <a:r>
              <a:rPr lang="fi-FI" sz="2900" dirty="0" smtClean="0"/>
              <a:t>sekä alueen </a:t>
            </a:r>
            <a:r>
              <a:rPr lang="fi-FI" sz="2900" dirty="0"/>
              <a:t>itsensä asettamat </a:t>
            </a:r>
            <a:r>
              <a:rPr lang="fi-FI" sz="2900" dirty="0" smtClean="0"/>
              <a:t>tavoitteet</a:t>
            </a:r>
            <a:endParaRPr lang="fi-FI" sz="2900" dirty="0"/>
          </a:p>
          <a:p>
            <a:r>
              <a:rPr lang="fi-FI" sz="2900" dirty="0" err="1" smtClean="0"/>
              <a:t>ELY:n</a:t>
            </a:r>
            <a:r>
              <a:rPr lang="fi-FI" sz="2900" dirty="0" smtClean="0"/>
              <a:t> </a:t>
            </a:r>
            <a:r>
              <a:rPr lang="fi-FI" sz="2900" dirty="0"/>
              <a:t>ja ELO-ryhmän perustehtävät ohjauspalvelujen kehittämiseksi:</a:t>
            </a:r>
          </a:p>
          <a:p>
            <a:pPr lvl="1"/>
            <a:r>
              <a:rPr lang="fi-FI" sz="2900" dirty="0"/>
              <a:t>ELO-kehittämistoimenpiteiden käynnistäminen, kehittämistyöhön osallistuminen ja kehittämistoiminnan koordinointi </a:t>
            </a:r>
          </a:p>
          <a:p>
            <a:pPr lvl="1"/>
            <a:r>
              <a:rPr lang="fi-FI" sz="2900" dirty="0"/>
              <a:t>Ohjausosaamisen kehittäminen</a:t>
            </a:r>
          </a:p>
          <a:p>
            <a:pPr fontAlgn="base"/>
            <a:r>
              <a:rPr lang="fi-FI" sz="2900" dirty="0" smtClean="0"/>
              <a:t>Mitä mitataan:</a:t>
            </a:r>
          </a:p>
          <a:p>
            <a:pPr lvl="1" fontAlgn="base"/>
            <a:r>
              <a:rPr lang="fi-FI" sz="2900" dirty="0" smtClean="0"/>
              <a:t>Panokset:  Tehdään </a:t>
            </a:r>
            <a:r>
              <a:rPr lang="fi-FI" sz="2900" dirty="0"/>
              <a:t>vuosittain selvitys alueella </a:t>
            </a:r>
            <a:r>
              <a:rPr lang="fi-FI" sz="2900" dirty="0" smtClean="0"/>
              <a:t>toimivista ELO </a:t>
            </a:r>
            <a:r>
              <a:rPr lang="fi-FI" sz="2900" dirty="0"/>
              <a:t>-kehittämishankkeista ja -</a:t>
            </a:r>
            <a:r>
              <a:rPr lang="fi-FI" sz="2900" dirty="0" smtClean="0"/>
              <a:t>ryhmistä </a:t>
            </a:r>
            <a:endParaRPr lang="fi-FI" sz="2900" dirty="0"/>
          </a:p>
          <a:p>
            <a:pPr lvl="1" fontAlgn="base"/>
            <a:r>
              <a:rPr lang="fi-FI" sz="2900" dirty="0" smtClean="0"/>
              <a:t>Tuotokset:  Kuvataan </a:t>
            </a:r>
            <a:r>
              <a:rPr lang="fi-FI" sz="2900" dirty="0"/>
              <a:t>yhdessä ELO-toimijoiden kanssa vuoden aikana järjestetyt koulutus- ja verkostoitumistilaisuudet </a:t>
            </a:r>
          </a:p>
          <a:p>
            <a:pPr lvl="1" fontAlgn="base"/>
            <a:r>
              <a:rPr lang="fi-FI" sz="2900" dirty="0" smtClean="0"/>
              <a:t>Vaikutukset: ELY-keskukset </a:t>
            </a:r>
            <a:r>
              <a:rPr lang="fi-FI" sz="2900" dirty="0"/>
              <a:t>tekevät </a:t>
            </a:r>
            <a:r>
              <a:rPr lang="fi-FI" sz="2900" dirty="0" err="1"/>
              <a:t>Webropol</a:t>
            </a:r>
            <a:r>
              <a:rPr lang="fi-FI" sz="2900" dirty="0"/>
              <a:t> -kyselyn vuosittain ohjausalan toimijoille </a:t>
            </a:r>
            <a:endParaRPr lang="fi-FI" sz="2900" dirty="0" smtClean="0"/>
          </a:p>
          <a:p>
            <a:pPr fontAlgn="base"/>
            <a:r>
              <a:rPr lang="fi-FI" sz="2900" dirty="0"/>
              <a:t>ELY-keskukset raportoivat vuosittain edellä kuvattujen mittareiden perusteella ELO-toiminnastaan ohjaaville ministeriöille </a:t>
            </a:r>
          </a:p>
          <a:p>
            <a:pPr lvl="1" fontAlgn="base"/>
            <a:r>
              <a:rPr lang="fi-FI" sz="2900" dirty="0"/>
              <a:t>tiiviisti osana tulossopimusmenettelyä ja </a:t>
            </a:r>
          </a:p>
          <a:p>
            <a:pPr lvl="1"/>
            <a:r>
              <a:rPr lang="fi-FI" sz="2900" dirty="0"/>
              <a:t>laajemmin erillisraporttina valtakunnalliselle ELO-ryhmälle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5790211"/>
      </p:ext>
    </p:extLst>
  </p:cSld>
  <p:clrMapOvr>
    <a:masterClrMapping/>
  </p:clrMapOvr>
</p:sld>
</file>

<file path=ppt/theme/theme1.xml><?xml version="1.0" encoding="utf-8"?>
<a:theme xmlns:a="http://schemas.openxmlformats.org/drawingml/2006/main" name="ELY_PowerPoint_malli_prov2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B2D132FFA06EE44B38B1AC33BB545F1" ma:contentTypeVersion="1" ma:contentTypeDescription="Luo uusi asiakirja." ma:contentTypeScope="" ma:versionID="adeb2e20984c31dcbf4add7c27ce0dd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5D1AE1-169D-4DE3-9ECD-3023E63A5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FB2AE4-30ED-4D5B-953B-88A5C0A39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A837ED-1A7C-4B72-ADCF-75211DD5AA83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288</Words>
  <Application>Microsoft Office PowerPoint</Application>
  <PresentationFormat>Näytössä katseltava diaesitys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ELY_PowerPoint_malli_prov2</vt:lpstr>
      <vt:lpstr>Office-teema</vt:lpstr>
      <vt:lpstr>Alueellisen ELO-toiminnan kehittämisestä</vt:lpstr>
      <vt:lpstr>Ohjauskoulutusalusta</vt:lpstr>
      <vt:lpstr>Aikajanasovellus</vt:lpstr>
      <vt:lpstr>Ohjausosaamisen kehittämisen sisältöä ja toimintatapoja koskevat ehdotukset</vt:lpstr>
      <vt:lpstr>Alueellisen ELO-toiminnan vaikutusten ja tuloksellisuuden mittaamisesta </vt:lpstr>
    </vt:vector>
  </TitlesOfParts>
  <Company>TE-toimisto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ELY-esityspohja 2012</dc:title>
  <dc:creator>Björkström Marita</dc:creator>
  <cp:lastModifiedBy>Karlsson Ulla-Jill</cp:lastModifiedBy>
  <cp:revision>201</cp:revision>
  <cp:lastPrinted>2016-03-08T08:53:21Z</cp:lastPrinted>
  <dcterms:created xsi:type="dcterms:W3CDTF">2011-09-27T12:04:48Z</dcterms:created>
  <dcterms:modified xsi:type="dcterms:W3CDTF">2016-05-03T09:25:51Z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0x0101008B2D132FFA06EE44B38B1AC33BB545F1</vt:lpwstr>
  </property>
</Properties>
</file>