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64" r:id="rId14"/>
    <p:sldId id="265" r:id="rId15"/>
    <p:sldId id="266" r:id="rId16"/>
    <p:sldId id="269" r:id="rId17"/>
    <p:sldId id="270" r:id="rId18"/>
    <p:sldId id="267" r:id="rId19"/>
    <p:sldId id="268" r:id="rId20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806986-F4BA-4A0E-915A-AAFA981BB80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F4AA5-CED7-4AA3-8B05-DEEBE3C08432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D9B8-17E0-4BE9-AB2C-E62DA719DAB9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90E16-4BF2-40B1-AF2E-E1C5B4B2904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2F351-721B-4633-9526-5A4AE0252A41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AF75-D6DE-4436-84A2-670182763135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675A-E948-45C6-A82B-EC11BE7D3D5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7D5A-758C-4E8A-8E47-8B1F003F17B4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CADA4-7A89-42E0-AA44-1488D5C3B2A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7909E-9B44-45BA-B1B1-38210955F76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A055-A473-4F72-89C9-B9CA6BDDF35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748378A-BDD7-4AD2-BD30-541BEAF4AA1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/>
              <a:t>Sortokaudet ja eduskuntauudistus 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KOHTI ITSENÄISYYTTÄ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68964"/>
            <a:ext cx="3337500" cy="3204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16632"/>
            <a:ext cx="5166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0" y="0"/>
            <a:ext cx="8175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3432863" cy="5112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844824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3200"/>
              <a:t>Viimeiset valtiopäivät 1905-06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sz="2800"/>
              <a:t>Sääty      osallistujat      säädyn osuus väestöstä </a:t>
            </a:r>
          </a:p>
          <a:p>
            <a:r>
              <a:rPr lang="fi-FI" sz="2800"/>
              <a:t>1. Aatelisto       54             0,12%</a:t>
            </a:r>
          </a:p>
          <a:p>
            <a:r>
              <a:rPr lang="fi-FI" sz="2800"/>
              <a:t>2. Papisto         12             0,26%</a:t>
            </a:r>
          </a:p>
          <a:p>
            <a:r>
              <a:rPr lang="fi-FI" sz="2800"/>
              <a:t>3. Porvaristo     18             3,11%</a:t>
            </a:r>
          </a:p>
          <a:p>
            <a:r>
              <a:rPr lang="fi-FI" sz="2800"/>
              <a:t>4. Talonpojat    16             26,15%</a:t>
            </a:r>
          </a:p>
          <a:p>
            <a:r>
              <a:rPr lang="fi-FI" sz="2800"/>
              <a:t> </a:t>
            </a:r>
          </a:p>
          <a:p>
            <a:r>
              <a:rPr lang="fi-FI" sz="2800"/>
              <a:t>Säätyjen ulkopuolella        70,36%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3200"/>
              <a:t>Eduskuntauudistus 1906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7338"/>
            <a:ext cx="8229600" cy="4525962"/>
          </a:xfrm>
        </p:spPr>
        <p:txBody>
          <a:bodyPr>
            <a:normAutofit/>
          </a:bodyPr>
          <a:lstStyle/>
          <a:p>
            <a:r>
              <a:rPr lang="fi-FI" sz="2400" i="1" dirty="0"/>
              <a:t>Ajatus yleisestä äänioikeudesta tuli työväenliikkeeltä, </a:t>
            </a:r>
            <a:r>
              <a:rPr lang="fi-FI" i="1" dirty="0" smtClean="0"/>
              <a:t>mikä ei ollut</a:t>
            </a:r>
            <a:r>
              <a:rPr lang="fi-FI" sz="2400" i="1" dirty="0" smtClean="0"/>
              <a:t> porvarien mielen mukaista - </a:t>
            </a:r>
            <a:r>
              <a:rPr lang="fi-FI" sz="2400" u="sng" dirty="0" smtClean="0"/>
              <a:t>Venäläistämistoimien </a:t>
            </a:r>
            <a:r>
              <a:rPr lang="fi-FI" sz="2400" u="sng" dirty="0"/>
              <a:t>vastustus ajoi </a:t>
            </a:r>
            <a:r>
              <a:rPr lang="fi-FI" sz="2400" u="sng" dirty="0" smtClean="0"/>
              <a:t>kuitenkin omien tarkoitusperien edelle </a:t>
            </a:r>
          </a:p>
          <a:p>
            <a:r>
              <a:rPr lang="fi-FI" sz="2400" b="1" u="sng" dirty="0" smtClean="0"/>
              <a:t>Säätyvaltiopäivien </a:t>
            </a:r>
            <a:r>
              <a:rPr lang="fi-FI" sz="2400" b="1" u="sng" dirty="0"/>
              <a:t>tilalle yksikamarinen eduskunta </a:t>
            </a:r>
            <a:r>
              <a:rPr lang="fi-FI" sz="2400" dirty="0"/>
              <a:t>(200 kansanedustajaa)</a:t>
            </a:r>
          </a:p>
          <a:p>
            <a:r>
              <a:rPr lang="fi-FI" sz="2400" dirty="0"/>
              <a:t>Yli 24-vuotiaat saivat äänestää ja </a:t>
            </a:r>
            <a:r>
              <a:rPr lang="fi-FI" sz="2400" u="sng" dirty="0"/>
              <a:t>naiset saivat äänioikeuden ensimmäisinä maailmassa </a:t>
            </a:r>
            <a:r>
              <a:rPr lang="fi-FI" sz="2400" dirty="0"/>
              <a:t>– moderni Suomi.</a:t>
            </a:r>
          </a:p>
          <a:p>
            <a:r>
              <a:rPr lang="fi-FI" sz="2400" b="1" u="sng" dirty="0"/>
              <a:t>Keisarilla edelleen korkein päätösvalta!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Poliittinen kenttä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400" b="1" u="sng" dirty="0"/>
              <a:t>Puolueohjelmat</a:t>
            </a:r>
            <a:r>
              <a:rPr lang="fi-FI" sz="2400" dirty="0"/>
              <a:t> tulivat mukaan, sillä puolueiden tuli varmistaa kannatuksensa vaaleissa</a:t>
            </a:r>
          </a:p>
          <a:p>
            <a:r>
              <a:rPr lang="fi-FI" sz="2400" i="1" dirty="0"/>
              <a:t>SDP </a:t>
            </a:r>
          </a:p>
          <a:p>
            <a:r>
              <a:rPr lang="fi-FI" sz="2400" i="1" dirty="0"/>
              <a:t>Vanhasuomalainen puolue</a:t>
            </a:r>
          </a:p>
          <a:p>
            <a:r>
              <a:rPr lang="fi-FI" sz="2400" i="1" dirty="0"/>
              <a:t>Nuorsuomalainen puolue(1894 erosi Suomalaisesta puolueesta)</a:t>
            </a:r>
          </a:p>
          <a:p>
            <a:r>
              <a:rPr lang="fi-FI" sz="2400" i="1" dirty="0"/>
              <a:t>ML </a:t>
            </a:r>
            <a:r>
              <a:rPr lang="fi-FI" sz="2400" i="1"/>
              <a:t>eli </a:t>
            </a:r>
            <a:r>
              <a:rPr lang="fi-FI" sz="2400" i="1" smtClean="0"/>
              <a:t>Maalaisliitto </a:t>
            </a:r>
            <a:r>
              <a:rPr lang="fi-FI" sz="2400" i="1" dirty="0"/>
              <a:t>(1908) ajoi maaseudun asioita</a:t>
            </a:r>
          </a:p>
          <a:p>
            <a:r>
              <a:rPr lang="fi-FI" sz="2400" i="1" dirty="0"/>
              <a:t>Ruotsalainen puolue (RKP)</a:t>
            </a:r>
          </a:p>
          <a:p>
            <a:r>
              <a:rPr lang="fi-FI" sz="2400" i="1" dirty="0"/>
              <a:t>Kristillinen työväenpuolue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83" y="44624"/>
            <a:ext cx="5655419" cy="68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52463"/>
            <a:ext cx="80962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2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3600"/>
              <a:t>Eduskuntavaalit 1907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dirty="0"/>
              <a:t>SDP       80 </a:t>
            </a:r>
          </a:p>
          <a:p>
            <a:r>
              <a:rPr lang="fi-FI" dirty="0" err="1"/>
              <a:t>VanhS</a:t>
            </a:r>
            <a:r>
              <a:rPr lang="fi-FI" dirty="0"/>
              <a:t>.  59</a:t>
            </a:r>
          </a:p>
          <a:p>
            <a:r>
              <a:rPr lang="fi-FI" dirty="0" err="1"/>
              <a:t>NuorS</a:t>
            </a:r>
            <a:r>
              <a:rPr lang="fi-FI" dirty="0"/>
              <a:t>.   26</a:t>
            </a:r>
          </a:p>
          <a:p>
            <a:r>
              <a:rPr lang="fi-FI" dirty="0"/>
              <a:t>RKP       24</a:t>
            </a:r>
          </a:p>
          <a:p>
            <a:r>
              <a:rPr lang="fi-FI" dirty="0"/>
              <a:t>ML         9</a:t>
            </a:r>
          </a:p>
          <a:p>
            <a:r>
              <a:rPr lang="fi-FI" dirty="0"/>
              <a:t>KRL       2</a:t>
            </a:r>
          </a:p>
          <a:p>
            <a:r>
              <a:rPr lang="fi-FI" sz="2800" b="1" dirty="0"/>
              <a:t>Porvarienemmistöinen eduskunta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Toinen sortokausi 1908-17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i-FI" sz="2000" u="sng" dirty="0"/>
              <a:t>1908 Suomen asioiden uudelleen järjestely – Suomen asiat Venäjän hallituksen kautta</a:t>
            </a:r>
          </a:p>
          <a:p>
            <a:r>
              <a:rPr lang="fi-FI" sz="2000" dirty="0"/>
              <a:t>1910 Keisari vahvisti lain yleisvaltakunnallisesta lainsäädännöstä</a:t>
            </a:r>
          </a:p>
          <a:p>
            <a:r>
              <a:rPr lang="fi-FI" sz="2000" dirty="0"/>
              <a:t>1912 yhdenvertaisuuslaki                                                                     -&gt; Frans Albert </a:t>
            </a:r>
            <a:r>
              <a:rPr lang="fi-FI" sz="2000" dirty="0" err="1"/>
              <a:t>Seyn</a:t>
            </a:r>
            <a:r>
              <a:rPr lang="fi-FI" sz="2000" dirty="0"/>
              <a:t> Suomen </a:t>
            </a:r>
            <a:r>
              <a:rPr lang="fi-FI" sz="2000" dirty="0" smtClean="0"/>
              <a:t>kenraalikuvernööriksi </a:t>
            </a:r>
            <a:r>
              <a:rPr lang="fi-FI" sz="2000" dirty="0"/>
              <a:t>(ent. </a:t>
            </a:r>
            <a:r>
              <a:rPr lang="fi-FI" sz="2000" dirty="0" err="1"/>
              <a:t>bobrikovin</a:t>
            </a:r>
            <a:r>
              <a:rPr lang="fi-FI" sz="2000" dirty="0"/>
              <a:t> alainen)</a:t>
            </a:r>
          </a:p>
          <a:p>
            <a:r>
              <a:rPr lang="fi-FI" sz="2000" u="sng" dirty="0"/>
              <a:t>Vuosina 1908-16 Suomessa pidettiin kuudet eduskuntavaalit </a:t>
            </a:r>
            <a:r>
              <a:rPr lang="fi-FI" sz="2000" dirty="0"/>
              <a:t>(ihmisten usko eduskunnan mahdollisuuksiin hiipuu)</a:t>
            </a:r>
          </a:p>
          <a:p>
            <a:r>
              <a:rPr lang="fi-FI" sz="2000" dirty="0"/>
              <a:t>Ensimmäinen maailmansota tulee väliin 1914.</a:t>
            </a:r>
          </a:p>
          <a:p>
            <a:r>
              <a:rPr lang="fi-FI" sz="2000" b="1" u="sng" dirty="0"/>
              <a:t>Eduskuntavaalit 1916  </a:t>
            </a:r>
            <a:r>
              <a:rPr lang="fi-FI" sz="2000" dirty="0"/>
              <a:t>(merkitys seuraavalle vuodelle)                                                                         -&gt; SDP 103                                                                                              -&gt; </a:t>
            </a:r>
            <a:r>
              <a:rPr lang="fi-FI" sz="2000" dirty="0" err="1"/>
              <a:t>Porv</a:t>
            </a:r>
            <a:r>
              <a:rPr lang="fi-FI" sz="2000" dirty="0"/>
              <a:t>. </a:t>
            </a:r>
            <a:r>
              <a:rPr lang="fi-FI" sz="2000" dirty="0" smtClean="0"/>
              <a:t>97   </a:t>
            </a:r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800"/>
              <a:t>Venäjän suhtautuminen Suomeen muuttuu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sz="2400" u="sng" dirty="0"/>
              <a:t>Euroopan poliittinen kehitys </a:t>
            </a:r>
            <a:r>
              <a:rPr lang="fi-FI" sz="2400" u="sng" dirty="0" smtClean="0"/>
              <a:t>vaikutti </a:t>
            </a:r>
            <a:r>
              <a:rPr lang="fi-FI" sz="2400" u="sng" dirty="0"/>
              <a:t>Venäjän asenteeseen </a:t>
            </a:r>
            <a:r>
              <a:rPr lang="fi-FI" sz="2400" dirty="0"/>
              <a:t>(Saksa </a:t>
            </a:r>
            <a:r>
              <a:rPr lang="fi-FI" sz="2400" dirty="0" smtClean="0"/>
              <a:t>itsenäistyi </a:t>
            </a:r>
            <a:r>
              <a:rPr lang="fi-FI" sz="2400" dirty="0"/>
              <a:t>1871 – Pietarin turvallisuus, siirtomaapolitiikka)</a:t>
            </a:r>
          </a:p>
          <a:p>
            <a:pPr>
              <a:lnSpc>
                <a:spcPct val="90000"/>
              </a:lnSpc>
            </a:pPr>
            <a:r>
              <a:rPr lang="fi-FI" sz="2400" u="sng" dirty="0"/>
              <a:t>Nationalismi kiihtyy Venäjällä ja otetta reunavaltioista kiristetään. </a:t>
            </a:r>
            <a:r>
              <a:rPr lang="fi-FI" sz="2400" dirty="0"/>
              <a:t>Ensin Puola, sitten Baltia ja Suomi</a:t>
            </a:r>
          </a:p>
          <a:p>
            <a:pPr>
              <a:lnSpc>
                <a:spcPct val="90000"/>
              </a:lnSpc>
            </a:pPr>
            <a:r>
              <a:rPr lang="fi-FI" sz="2400" dirty="0"/>
              <a:t>Suomella </a:t>
            </a:r>
            <a:r>
              <a:rPr lang="fi-FI" sz="2400" u="sng" dirty="0"/>
              <a:t>oli erioikeuksia </a:t>
            </a:r>
            <a:r>
              <a:rPr lang="fi-FI" sz="2400" dirty="0"/>
              <a:t>jotka ärsyttivät venäläisiä:         -&gt; Tulliraja Venäjälle                                                           -&gt; Suomessa ei voinut maksaa ruplilla                              -&gt; Postikortteihin piti ostaa suomalaiset merkit                 -&gt; Venäjän kieltä ei juuri osattu                                         -&gt; Venäläisten oli vaikea saada kansalaisoikeuksia Suomessa ja siten päästä virkoihin tai harjoittaa liiketoimintaa</a:t>
            </a:r>
          </a:p>
          <a:p>
            <a:pPr>
              <a:lnSpc>
                <a:spcPct val="90000"/>
              </a:lnSpc>
            </a:pP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ANd9GcQJ0ZN7_vLd9pojaKNZembnLFqE0_cATIjZN6UrvQOO2gQscIi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2205038"/>
            <a:ext cx="1866900" cy="2447925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000" b="1" dirty="0"/>
              <a:t>Postimanifesti vuonna 1890 </a:t>
            </a:r>
            <a:r>
              <a:rPr lang="fi-FI" sz="2000" dirty="0"/>
              <a:t>oli ensimmäinen konkreettinen </a:t>
            </a:r>
            <a:r>
              <a:rPr lang="fi-FI" sz="2000" dirty="0" smtClean="0"/>
              <a:t>venäläistämistoimi </a:t>
            </a:r>
            <a:r>
              <a:rPr lang="fi-FI" sz="1600" dirty="0"/>
              <a:t>(</a:t>
            </a:r>
            <a:r>
              <a:rPr lang="fi-FI" sz="1600" dirty="0" smtClean="0"/>
              <a:t>Suomen </a:t>
            </a:r>
            <a:r>
              <a:rPr lang="fi-FI" sz="1600" dirty="0"/>
              <a:t>oma postilaitos lopetettiin ja venäläiset </a:t>
            </a:r>
            <a:r>
              <a:rPr lang="fi-FI" sz="1600" dirty="0" smtClean="0"/>
              <a:t>merkit suomalaisten rinnalle)</a:t>
            </a:r>
            <a:endParaRPr lang="fi-FI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Ensimmäinen sortokausi 1899-1905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Nikolai </a:t>
            </a:r>
            <a:r>
              <a:rPr lang="fi-FI" sz="2000" dirty="0" err="1"/>
              <a:t>Bobrikov</a:t>
            </a:r>
            <a:r>
              <a:rPr lang="fi-FI" sz="2000" dirty="0"/>
              <a:t> valittiin Suomen kenraalikuvernööriksi ja hän julkaisi</a:t>
            </a:r>
            <a:r>
              <a:rPr lang="fi-FI" sz="2000" b="1" dirty="0"/>
              <a:t> venäläistämisohjelman</a:t>
            </a:r>
          </a:p>
          <a:p>
            <a:r>
              <a:rPr lang="fi-FI" sz="2000" dirty="0"/>
              <a:t>Venäläistämistoimet käynnistyvät </a:t>
            </a:r>
            <a:r>
              <a:rPr lang="fi-FI" sz="2000" b="1" dirty="0"/>
              <a:t>helmikuun manifestilla 1899 – yleisvaltakunnalliset lait säädettäisiin Venäjällä</a:t>
            </a:r>
          </a:p>
          <a:p>
            <a:r>
              <a:rPr lang="fi-FI" sz="2000" dirty="0"/>
              <a:t>Vuoden 1900 kieliasetuksella venäjän kieli  ylimpien virastojen kieleksi</a:t>
            </a:r>
          </a:p>
          <a:p>
            <a:r>
              <a:rPr lang="fi-FI" sz="2000" dirty="0"/>
              <a:t>1901 asevelvollisuuslaki lopetti Suomen oman armeijan</a:t>
            </a:r>
          </a:p>
          <a:p>
            <a:r>
              <a:rPr lang="fi-FI" sz="2000" b="1" dirty="0"/>
              <a:t>1903 </a:t>
            </a:r>
            <a:r>
              <a:rPr lang="fi-FI" sz="2000" b="1" dirty="0" err="1"/>
              <a:t>Bobrikov</a:t>
            </a:r>
            <a:r>
              <a:rPr lang="fi-FI" sz="2000" b="1" dirty="0"/>
              <a:t> sai käytännössä diktaattorin oikeudet Suomessa</a:t>
            </a:r>
          </a:p>
          <a:p>
            <a:r>
              <a:rPr lang="fi-FI" sz="2000" dirty="0" err="1"/>
              <a:t>Vänäläistämistoimet</a:t>
            </a:r>
            <a:r>
              <a:rPr lang="fi-FI" sz="2000" dirty="0"/>
              <a:t> koettiin Suomessa yleisesti sorroksi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sz="2000"/>
              <a:t>Ylioppilaat keräsivät lyhyessä ajassa suuren adressin, jossa vastustettiin helmikuun manifestia. Keisari ei suostunut ottamaan yli 500 000 nimeä sisältänyttä adressia vastaan.</a:t>
            </a:r>
          </a:p>
        </p:txBody>
      </p:sp>
      <p:pic>
        <p:nvPicPr>
          <p:cNvPr id="7173" name="Picture 5" descr="700px-Suuren_adressin_aukeama_Tamp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66675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800"/>
              <a:t>Suomalaisten suhtautuminen sortoon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sz="2400" b="1" dirty="0"/>
              <a:t>Myöntyväisyyslinja</a:t>
            </a:r>
            <a:r>
              <a:rPr lang="fi-FI" sz="2400" dirty="0"/>
              <a:t>: parempi antaa vahvemmalle periksi, ettei tilanne pahentuisi (etenkin vanhasuomalainen puolue)</a:t>
            </a:r>
          </a:p>
          <a:p>
            <a:r>
              <a:rPr lang="fi-FI" sz="2400" b="1" dirty="0"/>
              <a:t>Perustuslailliset</a:t>
            </a:r>
            <a:r>
              <a:rPr lang="fi-FI" sz="2400" dirty="0"/>
              <a:t>: Tärkeintä noudattaa Suomen lakeja, vastustus ilman väkivaltaa – passiivinen vastarinta (nuorsuomalaiset, ruotsalainen puolue sekä työväenliike) – toimina esim. kutsuntalakot</a:t>
            </a:r>
          </a:p>
          <a:p>
            <a:r>
              <a:rPr lang="fi-FI" sz="2400" dirty="0"/>
              <a:t>Kolmas ryhmä, huomattavasti pienempi, </a:t>
            </a:r>
            <a:r>
              <a:rPr lang="fi-FI" sz="2400" b="1" dirty="0"/>
              <a:t>Aktivistit</a:t>
            </a:r>
            <a:r>
              <a:rPr lang="fi-FI" sz="2400" dirty="0"/>
              <a:t>, oli valmiita jopa aseelliseen vastarintaan.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400"/>
              <a:t>Kesällä 1904 nuori virkamies Eugen Schauman murhasi vihatun Bobrikovin.</a:t>
            </a:r>
          </a:p>
        </p:txBody>
      </p:sp>
      <p:pic>
        <p:nvPicPr>
          <p:cNvPr id="9221" name="Picture 5" descr="a09e32a8525836869c46944bcee38424_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5246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fi-FI" sz="2800"/>
              <a:t>Sorron päättyminen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fi-FI" sz="2800" u="sng" dirty="0"/>
              <a:t>Venäjä menestyi heikosti sodassa Japania vastaan 1904-05 – tyytymättömyys keisaria kohtaan</a:t>
            </a:r>
            <a:r>
              <a:rPr lang="fi-FI" sz="2800" dirty="0"/>
              <a:t>.</a:t>
            </a:r>
          </a:p>
          <a:p>
            <a:r>
              <a:rPr lang="fi-FI" sz="2800" dirty="0"/>
              <a:t>Lakkoaalto levisi Suomeen – suurlakko 1905.</a:t>
            </a:r>
          </a:p>
          <a:p>
            <a:r>
              <a:rPr lang="fi-FI" sz="2800" u="sng" dirty="0"/>
              <a:t>Venäläistämistoimet peruutettiin ns. marraskuun manifestilla 1905</a:t>
            </a:r>
            <a:r>
              <a:rPr lang="fi-FI" sz="2800" dirty="0"/>
              <a:t>.</a:t>
            </a:r>
          </a:p>
          <a:p>
            <a:r>
              <a:rPr lang="fi-FI" sz="2800" u="sng" dirty="0"/>
              <a:t>Valtiopäivät kutsuttiin koolle</a:t>
            </a:r>
            <a:r>
              <a:rPr lang="fi-FI" sz="2800" dirty="0"/>
              <a:t> ja suunnitelmat uudeksi valtiopäiväjärjestykseksi aloitettiin.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Taiteen kultakausi 1880-1910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Monia kansainvälisesti tunnettuja taiteilijoita </a:t>
            </a:r>
            <a:r>
              <a:rPr lang="fi-FI" sz="2000" dirty="0" smtClean="0"/>
              <a:t>(Gallen-Kallela, Edelfelt, Aho</a:t>
            </a:r>
            <a:r>
              <a:rPr lang="fi-FI" sz="2000" smtClean="0"/>
              <a:t>, </a:t>
            </a:r>
            <a:r>
              <a:rPr lang="fi-FI" sz="2000" smtClean="0"/>
              <a:t>Kivi, </a:t>
            </a:r>
            <a:r>
              <a:rPr lang="fi-FI" sz="2000" dirty="0" smtClean="0"/>
              <a:t>Canth tai arkkitehdit: Saarinen, </a:t>
            </a:r>
            <a:r>
              <a:rPr lang="fi-FI" sz="2000" dirty="0" err="1" smtClean="0"/>
              <a:t>Geselius</a:t>
            </a:r>
            <a:r>
              <a:rPr lang="fi-FI" sz="2000" dirty="0" smtClean="0"/>
              <a:t> ja Lindgren)</a:t>
            </a:r>
          </a:p>
          <a:p>
            <a:r>
              <a:rPr lang="fi-FI" sz="2800" dirty="0" smtClean="0"/>
              <a:t>Kansallisromantiikkaa ja politiikkaa</a:t>
            </a:r>
          </a:p>
          <a:p>
            <a:r>
              <a:rPr lang="fi-FI" sz="2800" dirty="0" smtClean="0"/>
              <a:t>Aiheet luonnosta ja historiasta (esim. Kalevala)</a:t>
            </a:r>
          </a:p>
          <a:p>
            <a:r>
              <a:rPr lang="fi-FI" sz="2800" dirty="0" smtClean="0"/>
              <a:t>Mainetta Pariisin maailmannäyttelyssä v.1900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19958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teekki">
  <a:themeElements>
    <a:clrScheme name="Apteekki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ekki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ek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521</TotalTime>
  <Words>528</Words>
  <Application>Microsoft Office PowerPoint</Application>
  <PresentationFormat>Näytössä katseltava diaesitys (4:3)</PresentationFormat>
  <Paragraphs>66</Paragraphs>
  <Slides>19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Book Antiqua</vt:lpstr>
      <vt:lpstr>Century Gothic</vt:lpstr>
      <vt:lpstr>Apteekki</vt:lpstr>
      <vt:lpstr>KOHTI ITSENÄISYYTTÄ</vt:lpstr>
      <vt:lpstr>Venäjän suhtautuminen Suomeen muuttuu</vt:lpstr>
      <vt:lpstr>Postimanifesti vuonna 1890 oli ensimmäinen konkreettinen venäläistämistoimi (Suomen oma postilaitos lopetettiin ja venäläiset merkit suomalaisten rinnalle)</vt:lpstr>
      <vt:lpstr>Ensimmäinen sortokausi 1899-1905</vt:lpstr>
      <vt:lpstr>Ylioppilaat keräsivät lyhyessä ajassa suuren adressin, jossa vastustettiin helmikuun manifestia. Keisari ei suostunut ottamaan yli 500 000 nimeä sisältänyttä adressia vastaan.</vt:lpstr>
      <vt:lpstr>Suomalaisten suhtautuminen sortoon</vt:lpstr>
      <vt:lpstr>Kesällä 1904 nuori virkamies Eugen Schauman murhasi vihatun Bobrikovin.</vt:lpstr>
      <vt:lpstr>Sorron päättyminen</vt:lpstr>
      <vt:lpstr>Taiteen kultakausi 1880-1910</vt:lpstr>
      <vt:lpstr>PowerPoint-esitys</vt:lpstr>
      <vt:lpstr>PowerPoint-esitys</vt:lpstr>
      <vt:lpstr>PowerPoint-esitys</vt:lpstr>
      <vt:lpstr>Viimeiset valtiopäivät 1905-06</vt:lpstr>
      <vt:lpstr>Eduskuntauudistus 1906</vt:lpstr>
      <vt:lpstr>Poliittinen kenttä</vt:lpstr>
      <vt:lpstr>PowerPoint-esitys</vt:lpstr>
      <vt:lpstr>PowerPoint-esitys</vt:lpstr>
      <vt:lpstr>Eduskuntavaalit 1907</vt:lpstr>
      <vt:lpstr>Toinen sortokausi 1908-17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ITSENÄISYYTTÄ</dc:title>
  <dc:creator>Niki Helenius</dc:creator>
  <cp:lastModifiedBy>Helenius Niki</cp:lastModifiedBy>
  <cp:revision>26</cp:revision>
  <dcterms:created xsi:type="dcterms:W3CDTF">2011-01-12T09:43:08Z</dcterms:created>
  <dcterms:modified xsi:type="dcterms:W3CDTF">2019-02-19T16:54:02Z</dcterms:modified>
</cp:coreProperties>
</file>