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108E9-CFAB-2ECE-7A1C-BE2CF6382331}" v="460" dt="2025-11-04T18:49:27.820"/>
    <p1510:client id="{4B7D2272-57A2-4C1B-36DD-2029B0F8345B}" v="81" dt="2025-11-04T19:58:50.532"/>
    <p1510:client id="{9EF3B5BC-3233-BB7F-C6DD-2331E1BE4095}" v="32" dt="2025-11-03T07:41:14.183"/>
    <p1510:client id="{B9448BF4-21AC-0E7C-AC69-1AB598E0CD35}" v="109" dt="2025-11-04T10:16:09.197"/>
    <p1510:client id="{C3D98897-98EE-8CD5-6A22-9B695F25F6CB}" v="208" dt="2025-11-04T18:55:54.926"/>
    <p1510:client id="{D8EA05C9-E93F-1F30-3BE0-EC86A2C9CD05}" v="80" dt="2025-11-05T04:57:58.069"/>
    <p1510:client id="{F41BA5F9-20BA-A561-4032-8938BC25E209}" v="184" dt="2025-11-04T19:54:51.803"/>
    <p1510:client id="{FEA85540-49B0-01C3-CFDE-DE1D7CBA2F16}" v="1362" dt="2025-11-04T19:40:45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5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94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7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0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70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3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67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8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49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8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union.europa.eu/principles-countries-history/eu-countries/romania_sv" TargetMode="External"/><Relationship Id="rId2" Type="http://schemas.openxmlformats.org/officeDocument/2006/relationships/hyperlink" Target="https://fi.wikipedia.org/wiki/Romani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Romani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ntapallo.fi/aktiivilomat/tonavan-suisto-ja-karpaatit-esittelyssa-romanian-parhaat-luontokohte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union.europa.eu/principles-countries-history/eu-countries/romania_sv" TargetMode="External"/><Relationship Id="rId2" Type="http://schemas.openxmlformats.org/officeDocument/2006/relationships/hyperlink" Target="https://fi.wikipedia.org/wiki/Roman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Romani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mani-kafenava.s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.wikipedia.org/wiki/Romania" TargetMode="External"/><Relationship Id="rId4" Type="http://schemas.openxmlformats.org/officeDocument/2006/relationships/hyperlink" Target="https://matkakunkku.fi/romania-nahtavyyd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uhttps:/waldorfsophia.ro/despre-no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66DE46-4EE5-6CD1-DA0E-4B596943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2146" y="329790"/>
            <a:ext cx="5448736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9600"/>
              <a:t>Romania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002033" y="4179291"/>
            <a:ext cx="8075822" cy="148531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sz="3600" dirty="0"/>
              <a:t>Historiaa Karpaattien vuorilta Mustalle merelle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A40E4-BB73-FAA6-9FDC-10E8D974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C622-153A-4232-87AE-9562E3255047}" type="datetime1"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D4EB-B089-30F3-F0DC-DE18CFD9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F300E-95D0-C4F6-7B20-78384F16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1496F-F7E5-186D-93C4-B09A1F482048}"/>
              </a:ext>
            </a:extLst>
          </p:cNvPr>
          <p:cNvSpPr txBox="1"/>
          <p:nvPr/>
        </p:nvSpPr>
        <p:spPr>
          <a:xfrm>
            <a:off x="2345672" y="2522482"/>
            <a:ext cx="762638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i="1" dirty="0">
                <a:latin typeface="Cochocib Script Latin Pro"/>
              </a:rPr>
              <a:t>Kiitos!</a:t>
            </a:r>
            <a:endParaRPr lang="en-US" sz="9600" i="1" dirty="0" err="1">
              <a:latin typeface="Cochocib Script Latin Pro"/>
            </a:endParaRPr>
          </a:p>
          <a:p>
            <a:r>
              <a:rPr lang="en-US" sz="9600" i="1" dirty="0" err="1">
                <a:latin typeface="Cochocib Script Latin Pro"/>
              </a:rPr>
              <a:t>Mulțumesc</a:t>
            </a:r>
            <a:r>
              <a:rPr lang="en-US" sz="9600" i="1" dirty="0">
                <a:latin typeface="Cochocib Script Latin Pro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4747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F3A5-8016-2781-C899-58E20B734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42" y="1575717"/>
            <a:ext cx="5976718" cy="462179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 err="1"/>
              <a:t>Valitsin</a:t>
            </a:r>
            <a:r>
              <a:rPr lang="en-US" dirty="0"/>
              <a:t> </a:t>
            </a:r>
            <a:r>
              <a:rPr lang="en-US" dirty="0" err="1"/>
              <a:t>aiheeksi</a:t>
            </a:r>
            <a:r>
              <a:rPr lang="en-US" dirty="0"/>
              <a:t> Romanian, </a:t>
            </a:r>
            <a:r>
              <a:rPr lang="en-US" dirty="0" err="1"/>
              <a:t>koska</a:t>
            </a:r>
            <a:r>
              <a:rPr lang="en-US" dirty="0"/>
              <a:t> se on </a:t>
            </a:r>
            <a:r>
              <a:rPr lang="en-US" dirty="0" err="1"/>
              <a:t>Ruuti-koiran</a:t>
            </a:r>
            <a:r>
              <a:rPr lang="en-US" dirty="0"/>
              <a:t> </a:t>
            </a:r>
            <a:r>
              <a:rPr lang="en-US" dirty="0" err="1"/>
              <a:t>synnyinmaa</a:t>
            </a:r>
            <a:r>
              <a:rPr lang="en-US" dirty="0"/>
              <a:t>. En </a:t>
            </a:r>
            <a:r>
              <a:rPr lang="en-US" dirty="0" err="1"/>
              <a:t>tiennyt</a:t>
            </a:r>
            <a:r>
              <a:rPr lang="en-US" dirty="0"/>
              <a:t> </a:t>
            </a:r>
            <a:r>
              <a:rPr lang="en-US" dirty="0" err="1"/>
              <a:t>Romaniasta</a:t>
            </a:r>
            <a:r>
              <a:rPr lang="en-US" dirty="0"/>
              <a:t> </a:t>
            </a:r>
            <a:r>
              <a:rPr lang="en-US" dirty="0" err="1"/>
              <a:t>ennestään</a:t>
            </a:r>
            <a:r>
              <a:rPr lang="en-US" dirty="0"/>
              <a:t> </a:t>
            </a:r>
            <a:r>
              <a:rPr lang="en-US" dirty="0" err="1"/>
              <a:t>juuri</a:t>
            </a:r>
            <a:r>
              <a:rPr lang="en-US" dirty="0"/>
              <a:t> </a:t>
            </a:r>
            <a:r>
              <a:rPr lang="en-US" dirty="0" err="1"/>
              <a:t>mitään</a:t>
            </a:r>
            <a:r>
              <a:rPr lang="en-US" dirty="0"/>
              <a:t>, </a:t>
            </a:r>
            <a:r>
              <a:rPr lang="en-US" dirty="0" err="1"/>
              <a:t>joten</a:t>
            </a:r>
            <a:r>
              <a:rPr lang="en-US" dirty="0"/>
              <a:t> </a:t>
            </a:r>
            <a:r>
              <a:rPr lang="en-US" dirty="0" err="1"/>
              <a:t>halusin</a:t>
            </a:r>
            <a:r>
              <a:rPr lang="en-US" dirty="0"/>
              <a:t> </a:t>
            </a:r>
            <a:r>
              <a:rPr lang="en-US" dirty="0" err="1"/>
              <a:t>oppia</a:t>
            </a:r>
            <a:r>
              <a:rPr lang="en-US" dirty="0"/>
              <a:t> </a:t>
            </a:r>
            <a:r>
              <a:rPr lang="en-US" dirty="0" err="1"/>
              <a:t>uutta</a:t>
            </a:r>
            <a:r>
              <a:rPr lang="en-US" dirty="0"/>
              <a:t>. </a:t>
            </a:r>
            <a:r>
              <a:rPr lang="en-US" dirty="0" err="1"/>
              <a:t>Lisäksi</a:t>
            </a:r>
            <a:r>
              <a:rPr lang="en-US" dirty="0"/>
              <a:t> </a:t>
            </a:r>
            <a:r>
              <a:rPr lang="en-US" dirty="0" err="1"/>
              <a:t>muistin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kreivi</a:t>
            </a:r>
            <a:r>
              <a:rPr lang="en-US" dirty="0"/>
              <a:t> Dacula </a:t>
            </a:r>
            <a:r>
              <a:rPr lang="en-US" dirty="0" err="1"/>
              <a:t>liittyisi</a:t>
            </a:r>
            <a:r>
              <a:rPr lang="en-US" dirty="0"/>
              <a:t> Romanian </a:t>
            </a:r>
            <a:r>
              <a:rPr lang="en-US" dirty="0" err="1"/>
              <a:t>Transilvaniaan</a:t>
            </a:r>
            <a:r>
              <a:rPr lang="en-US" dirty="0"/>
              <a:t> ja </a:t>
            </a:r>
            <a:r>
              <a:rPr lang="en-US" dirty="0" err="1"/>
              <a:t>vanha</a:t>
            </a:r>
            <a:r>
              <a:rPr lang="en-US" dirty="0"/>
              <a:t> </a:t>
            </a:r>
            <a:r>
              <a:rPr lang="en-US" dirty="0" err="1"/>
              <a:t>vampyyritarina</a:t>
            </a:r>
            <a:r>
              <a:rPr lang="en-US" dirty="0"/>
              <a:t> </a:t>
            </a:r>
            <a:r>
              <a:rPr lang="en-US" dirty="0" err="1"/>
              <a:t>kiehtoi</a:t>
            </a:r>
            <a:r>
              <a:rPr lang="en-US" dirty="0"/>
              <a:t> </a:t>
            </a:r>
            <a:r>
              <a:rPr lang="en-US" dirty="0" err="1"/>
              <a:t>minua</a:t>
            </a:r>
            <a:r>
              <a:rPr lang="en-US" dirty="0"/>
              <a:t>. </a:t>
            </a:r>
            <a:r>
              <a:rPr lang="en-US" dirty="0" err="1"/>
              <a:t>Halusin</a:t>
            </a:r>
            <a:r>
              <a:rPr lang="en-US" dirty="0"/>
              <a:t> </a:t>
            </a:r>
            <a:r>
              <a:rPr lang="en-US" dirty="0" err="1"/>
              <a:t>ottaa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selvän</a:t>
            </a:r>
            <a:r>
              <a:rPr lang="en-US" dirty="0"/>
              <a:t>!</a:t>
            </a:r>
          </a:p>
          <a:p>
            <a:r>
              <a:rPr lang="en-US" dirty="0" err="1"/>
              <a:t>Romaniasta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hieman</a:t>
            </a:r>
            <a:r>
              <a:rPr lang="en-US" dirty="0"/>
              <a:t> </a:t>
            </a:r>
            <a:r>
              <a:rPr lang="en-US" dirty="0" err="1"/>
              <a:t>haasteellista</a:t>
            </a:r>
            <a:r>
              <a:rPr lang="en-US" dirty="0"/>
              <a:t> </a:t>
            </a:r>
            <a:r>
              <a:rPr lang="en-US" dirty="0" err="1"/>
              <a:t>löytää</a:t>
            </a:r>
            <a:r>
              <a:rPr lang="en-US" dirty="0"/>
              <a:t> </a:t>
            </a:r>
            <a:r>
              <a:rPr lang="en-US" dirty="0" err="1"/>
              <a:t>tietoa</a:t>
            </a:r>
            <a:r>
              <a:rPr lang="en-US" dirty="0"/>
              <a:t>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kielellä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käännösohjelma</a:t>
            </a:r>
            <a:r>
              <a:rPr lang="en-US" dirty="0"/>
              <a:t> </a:t>
            </a:r>
            <a:r>
              <a:rPr lang="en-US" dirty="0" err="1"/>
              <a:t>auttoi</a:t>
            </a:r>
            <a:r>
              <a:rPr lang="en-US" dirty="0"/>
              <a:t> </a:t>
            </a:r>
            <a:r>
              <a:rPr lang="en-US" dirty="0" err="1"/>
              <a:t>muiden</a:t>
            </a:r>
            <a:r>
              <a:rPr lang="en-US" dirty="0"/>
              <a:t> </a:t>
            </a:r>
            <a:r>
              <a:rPr lang="en-US" dirty="0" err="1"/>
              <a:t>kielten</a:t>
            </a:r>
            <a:r>
              <a:rPr lang="en-US" dirty="0"/>
              <a:t> </a:t>
            </a:r>
            <a:r>
              <a:rPr lang="en-US" dirty="0" err="1"/>
              <a:t>kääntämisessä</a:t>
            </a:r>
            <a:r>
              <a:rPr lang="en-US" dirty="0"/>
              <a:t>. </a:t>
            </a:r>
            <a:r>
              <a:rPr lang="en-US" dirty="0" err="1"/>
              <a:t>Käytin</a:t>
            </a:r>
            <a:r>
              <a:rPr lang="en-US" dirty="0"/>
              <a:t> </a:t>
            </a:r>
            <a:r>
              <a:rPr lang="en-US" dirty="0" err="1"/>
              <a:t>lähteenä</a:t>
            </a:r>
            <a:r>
              <a:rPr lang="en-US" dirty="0"/>
              <a:t> </a:t>
            </a:r>
            <a:r>
              <a:rPr lang="en-US" dirty="0" err="1"/>
              <a:t>Wikipediaa</a:t>
            </a:r>
            <a:r>
              <a:rPr lang="en-US" dirty="0"/>
              <a:t>, </a:t>
            </a:r>
            <a:r>
              <a:rPr lang="en-US" dirty="0" err="1"/>
              <a:t>Euroopan</a:t>
            </a:r>
            <a:r>
              <a:rPr lang="en-US" dirty="0"/>
              <a:t> </a:t>
            </a:r>
            <a:r>
              <a:rPr lang="en-US" dirty="0" err="1"/>
              <a:t>unionin</a:t>
            </a:r>
            <a:r>
              <a:rPr lang="en-US" dirty="0"/>
              <a:t> </a:t>
            </a:r>
            <a:r>
              <a:rPr lang="en-US" dirty="0" err="1"/>
              <a:t>virallista</a:t>
            </a:r>
            <a:r>
              <a:rPr lang="en-US" dirty="0"/>
              <a:t> </a:t>
            </a:r>
            <a:r>
              <a:rPr lang="en-US" dirty="0" err="1"/>
              <a:t>sivua</a:t>
            </a:r>
            <a:r>
              <a:rPr lang="en-US" dirty="0"/>
              <a:t> ja </a:t>
            </a:r>
            <a:r>
              <a:rPr lang="en-US" dirty="0" err="1"/>
              <a:t>matkailusivuja</a:t>
            </a:r>
            <a:r>
              <a:rPr lang="en-US" dirty="0"/>
              <a:t>. </a:t>
            </a:r>
            <a:r>
              <a:rPr lang="en-US" dirty="0" err="1"/>
              <a:t>Kuvia</a:t>
            </a:r>
            <a:r>
              <a:rPr lang="en-US" dirty="0"/>
              <a:t> </a:t>
            </a:r>
            <a:r>
              <a:rPr lang="en-US" dirty="0" err="1"/>
              <a:t>löysin</a:t>
            </a:r>
            <a:r>
              <a:rPr lang="en-US" dirty="0"/>
              <a:t> </a:t>
            </a:r>
            <a:r>
              <a:rPr lang="en-US" dirty="0" err="1"/>
              <a:t>Pixabayn</a:t>
            </a:r>
            <a:r>
              <a:rPr lang="en-US" dirty="0"/>
              <a:t> </a:t>
            </a:r>
            <a:r>
              <a:rPr lang="en-US" dirty="0" err="1"/>
              <a:t>kuvakirjastosta</a:t>
            </a:r>
            <a:r>
              <a:rPr lang="en-US" dirty="0"/>
              <a:t>, </a:t>
            </a:r>
            <a:r>
              <a:rPr lang="en-US" dirty="0" err="1"/>
              <a:t>piirsin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ja </a:t>
            </a:r>
            <a:r>
              <a:rPr lang="en-US" dirty="0" err="1"/>
              <a:t>otin</a:t>
            </a:r>
            <a:r>
              <a:rPr lang="en-US" dirty="0"/>
              <a:t> </a:t>
            </a:r>
            <a:r>
              <a:rPr lang="en-US" dirty="0" err="1"/>
              <a:t>netistä</a:t>
            </a:r>
            <a:r>
              <a:rPr lang="en-US" dirty="0"/>
              <a:t> </a:t>
            </a:r>
            <a:r>
              <a:rPr lang="en-US" dirty="0" err="1"/>
              <a:t>siten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mainitsin</a:t>
            </a:r>
            <a:r>
              <a:rPr lang="en-US" dirty="0"/>
              <a:t> </a:t>
            </a:r>
            <a:r>
              <a:rPr lang="en-US" dirty="0" err="1"/>
              <a:t>lähteen</a:t>
            </a:r>
            <a:r>
              <a:rPr lang="en-US" dirty="0"/>
              <a:t>.</a:t>
            </a:r>
          </a:p>
          <a:p>
            <a:r>
              <a:rPr lang="en-US" dirty="0" err="1"/>
              <a:t>Esitystä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kiva </a:t>
            </a:r>
            <a:r>
              <a:rPr lang="en-US" dirty="0" err="1"/>
              <a:t>tehdä</a:t>
            </a:r>
            <a:r>
              <a:rPr lang="en-US" dirty="0"/>
              <a:t>, </a:t>
            </a:r>
            <a:r>
              <a:rPr lang="en-US" dirty="0" err="1"/>
              <a:t>koska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</a:t>
            </a:r>
            <a:r>
              <a:rPr lang="en-US" dirty="0" err="1"/>
              <a:t>uutta</a:t>
            </a:r>
            <a:r>
              <a:rPr lang="en-US" dirty="0"/>
              <a:t> </a:t>
            </a:r>
            <a:r>
              <a:rPr lang="en-US" dirty="0" err="1"/>
              <a:t>Powerpointin</a:t>
            </a:r>
            <a:r>
              <a:rPr lang="en-US" dirty="0"/>
              <a:t> </a:t>
            </a:r>
            <a:r>
              <a:rPr lang="en-US" dirty="0" err="1"/>
              <a:t>käytöstä</a:t>
            </a:r>
            <a:r>
              <a:rPr lang="en-US" dirty="0"/>
              <a:t> ja </a:t>
            </a:r>
            <a:r>
              <a:rPr lang="en-US" dirty="0" err="1"/>
              <a:t>sain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minulle</a:t>
            </a:r>
            <a:r>
              <a:rPr lang="en-US" dirty="0"/>
              <a:t> </a:t>
            </a:r>
            <a:r>
              <a:rPr lang="en-US" dirty="0" err="1"/>
              <a:t>ennestään</a:t>
            </a:r>
            <a:r>
              <a:rPr lang="en-US" dirty="0"/>
              <a:t> </a:t>
            </a:r>
            <a:r>
              <a:rPr lang="en-US" dirty="0" err="1"/>
              <a:t>tuntematonta</a:t>
            </a:r>
            <a:r>
              <a:rPr lang="en-US" dirty="0"/>
              <a:t> </a:t>
            </a:r>
            <a:r>
              <a:rPr lang="en-US" dirty="0" err="1"/>
              <a:t>tietoa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D150E-CD0C-5126-D0C7-C6557DE5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FCDA-92C9-46A2-B4DF-812236F54FE1}" type="datetime1"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9145-6214-EDED-318E-A274522B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814DC-9166-FF6F-ED18-31F8C879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B8202-20E1-F901-86F8-44DF4AA2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Tervetuloa</a:t>
            </a:r>
            <a:r>
              <a:rPr lang="en-US" dirty="0"/>
              <a:t> </a:t>
            </a:r>
            <a:r>
              <a:rPr lang="en-US" dirty="0" err="1"/>
              <a:t>Romaniaan</a:t>
            </a:r>
            <a:r>
              <a:rPr lang="en-US" dirty="0"/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35F6D-32DC-4C4D-CAE9-D4ADD26C6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0" y="787456"/>
            <a:ext cx="4719203" cy="46411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4ED608-375B-424E-0BC0-E588FB26EA68}"/>
              </a:ext>
            </a:extLst>
          </p:cNvPr>
          <p:cNvSpPr txBox="1"/>
          <p:nvPr/>
        </p:nvSpPr>
        <p:spPr>
          <a:xfrm>
            <a:off x="9389465" y="6263954"/>
            <a:ext cx="336704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/>
              <a:t>Kuvalähde</a:t>
            </a:r>
            <a:r>
              <a:rPr lang="en-US" sz="1200" dirty="0"/>
              <a:t>: </a:t>
            </a:r>
            <a:r>
              <a:rPr lang="en-US" sz="1200" dirty="0" err="1"/>
              <a:t>Pixabay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25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26B-041C-3043-E6ED-77BD398A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51" y="-784974"/>
            <a:ext cx="7278716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Romania </a:t>
            </a:r>
            <a:r>
              <a:rPr lang="en-US" sz="5400" err="1"/>
              <a:t>kartalla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A880-39AD-46E9-D4D2-0B1CC4A8D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51" y="1319870"/>
            <a:ext cx="9134903" cy="43802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Romania </a:t>
            </a:r>
            <a:r>
              <a:rPr lang="en-US" sz="2200" err="1"/>
              <a:t>sijaitsee</a:t>
            </a:r>
            <a:r>
              <a:rPr lang="en-US" sz="2200"/>
              <a:t> </a:t>
            </a:r>
            <a:r>
              <a:rPr lang="en-US" sz="2200" err="1"/>
              <a:t>Kaakkois-Euroopassa</a:t>
            </a:r>
            <a:endParaRPr lang="en-US" sz="2200"/>
          </a:p>
          <a:p>
            <a:r>
              <a:rPr lang="en-US" sz="2200" err="1"/>
              <a:t>Naapurimaita</a:t>
            </a:r>
            <a:r>
              <a:rPr lang="en-US" sz="2200"/>
              <a:t> </a:t>
            </a:r>
            <a:r>
              <a:rPr lang="en-US" sz="2200" err="1"/>
              <a:t>ovat</a:t>
            </a:r>
            <a:r>
              <a:rPr lang="en-US" sz="2200"/>
              <a:t> </a:t>
            </a:r>
            <a:r>
              <a:rPr lang="en-US" sz="2200" err="1"/>
              <a:t>Ukraina</a:t>
            </a:r>
            <a:r>
              <a:rPr lang="en-US" sz="2200"/>
              <a:t>, Moldova, Bulgaria, Serbia ja </a:t>
            </a:r>
            <a:r>
              <a:rPr lang="en-US" sz="2200" err="1"/>
              <a:t>Unkari</a:t>
            </a:r>
            <a:endParaRPr lang="en-US" sz="2200"/>
          </a:p>
          <a:p>
            <a:r>
              <a:rPr lang="en-US" sz="2200"/>
              <a:t>Pinta-ala on 238 398 </a:t>
            </a:r>
            <a:r>
              <a:rPr lang="en-US" sz="2200" err="1"/>
              <a:t>neliökilometria</a:t>
            </a:r>
          </a:p>
          <a:p>
            <a:endParaRPr lang="en-US" sz="2200"/>
          </a:p>
          <a:p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E00EB-3F28-9C0A-739C-8C9000DE3855}"/>
              </a:ext>
            </a:extLst>
          </p:cNvPr>
          <p:cNvSpPr txBox="1"/>
          <p:nvPr/>
        </p:nvSpPr>
        <p:spPr>
          <a:xfrm>
            <a:off x="46245" y="5983355"/>
            <a:ext cx="78505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Lähde: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>
                <a:ea typeface="+mn-lt"/>
                <a:cs typeface="+mn-lt"/>
                <a:hlinkClick r:id="rId2"/>
              </a:rPr>
              <a:t>Romania – Wikipedia</a:t>
            </a:r>
            <a:r>
              <a:rPr lang="en-US" sz="1200">
                <a:ea typeface="+mn-lt"/>
                <a:cs typeface="+mn-lt"/>
              </a:rPr>
              <a:t>, </a:t>
            </a:r>
            <a:r>
              <a:rPr lang="en-US" sz="1200" err="1">
                <a:ea typeface="+mn-lt"/>
                <a:cs typeface="+mn-lt"/>
              </a:rPr>
              <a:t>viitattu</a:t>
            </a:r>
            <a:r>
              <a:rPr lang="en-US" sz="1200">
                <a:ea typeface="+mn-lt"/>
                <a:cs typeface="+mn-lt"/>
              </a:rPr>
              <a:t> 4.11.2025</a:t>
            </a:r>
          </a:p>
          <a:p>
            <a:r>
              <a:rPr lang="en-US" sz="1200">
                <a:ea typeface="+mn-lt"/>
                <a:cs typeface="+mn-lt"/>
                <a:hlinkClick r:id="rId3"/>
              </a:rPr>
              <a:t>Romania - Maata koskevat tiedot | Euroopan unioni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viitattu</a:t>
            </a:r>
            <a:r>
              <a:rPr lang="en-US" sz="1200">
                <a:ea typeface="+mn-lt"/>
                <a:cs typeface="+mn-lt"/>
              </a:rPr>
              <a:t> 4.11. 2025</a:t>
            </a:r>
            <a:endParaRPr lang="en-US" sz="1200"/>
          </a:p>
          <a:p>
            <a:r>
              <a:rPr lang="en-US" sz="1200" err="1"/>
              <a:t>Kuvalähde</a:t>
            </a:r>
            <a:r>
              <a:rPr lang="en-US" sz="1200"/>
              <a:t>: Meri Virtanen, </a:t>
            </a:r>
            <a:r>
              <a:rPr lang="en-US" sz="1200" err="1"/>
              <a:t>piirrosjäljennös</a:t>
            </a:r>
            <a:endParaRPr lang="en-US" sz="1200">
              <a:ea typeface="+mn-lt"/>
              <a:cs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90F1-2B81-FC0D-2FD3-47903D59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Romanian </a:t>
            </a:r>
            <a:r>
              <a:rPr lang="en-US" err="1">
                <a:solidFill>
                  <a:schemeClr val="bg1"/>
                </a:solidFill>
              </a:rPr>
              <a:t>maisemia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EF2E-D290-BABE-A37E-CE6FEE474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607" y="1527978"/>
            <a:ext cx="5808937" cy="46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chemeClr val="bg1"/>
                </a:solidFill>
              </a:rPr>
              <a:t>Romaniassa</a:t>
            </a:r>
            <a:r>
              <a:rPr lang="en-US" sz="2200" dirty="0">
                <a:solidFill>
                  <a:schemeClr val="bg1"/>
                </a:solidFill>
              </a:rPr>
              <a:t> </a:t>
            </a:r>
            <a:r>
              <a:rPr lang="en-US" sz="2200" dirty="0" err="1">
                <a:solidFill>
                  <a:schemeClr val="bg1"/>
                </a:solidFill>
              </a:rPr>
              <a:t>virtaa</a:t>
            </a:r>
            <a:r>
              <a:rPr lang="en-US" sz="2200" dirty="0">
                <a:solidFill>
                  <a:schemeClr val="bg1"/>
                </a:solidFill>
              </a:rPr>
              <a:t> </a:t>
            </a:r>
            <a:r>
              <a:rPr lang="en-US" sz="2200" dirty="0" err="1">
                <a:solidFill>
                  <a:schemeClr val="bg1"/>
                </a:solidFill>
              </a:rPr>
              <a:t>Tonava-joki</a:t>
            </a:r>
            <a:endParaRPr lang="en-US" dirty="0" err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dirty="0" err="1">
                <a:solidFill>
                  <a:schemeClr val="bg1"/>
                </a:solidFill>
              </a:rPr>
              <a:t>Kerro</a:t>
            </a:r>
            <a:r>
              <a:rPr lang="en-US" sz="2200" dirty="0">
                <a:solidFill>
                  <a:schemeClr val="bg1"/>
                </a:solidFill>
              </a:rPr>
              <a:t> </a:t>
            </a:r>
            <a:r>
              <a:rPr lang="en-US" sz="2200" dirty="0" err="1">
                <a:solidFill>
                  <a:schemeClr val="bg1"/>
                </a:solidFill>
              </a:rPr>
              <a:t>pinnanmuodoista</a:t>
            </a:r>
            <a:r>
              <a:rPr lang="en-US" sz="2200" dirty="0">
                <a:solidFill>
                  <a:schemeClr val="bg1"/>
                </a:solidFill>
              </a:rPr>
              <a:t> (</a:t>
            </a:r>
            <a:r>
              <a:rPr lang="en-US" sz="2200" dirty="0" err="1">
                <a:solidFill>
                  <a:schemeClr val="bg1"/>
                </a:solidFill>
              </a:rPr>
              <a:t>vuoristot</a:t>
            </a:r>
            <a:r>
              <a:rPr lang="en-US" sz="2200" dirty="0">
                <a:solidFill>
                  <a:schemeClr val="bg1"/>
                </a:solidFill>
              </a:rPr>
              <a:t>, </a:t>
            </a:r>
            <a:r>
              <a:rPr lang="en-US" sz="2200" dirty="0" err="1">
                <a:solidFill>
                  <a:schemeClr val="bg1"/>
                </a:solidFill>
              </a:rPr>
              <a:t>laaksot</a:t>
            </a:r>
            <a:r>
              <a:rPr lang="en-US" sz="22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err="1">
                <a:solidFill>
                  <a:schemeClr val="bg1"/>
                </a:solidFill>
              </a:rPr>
              <a:t>Kerro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luonnosta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err="1">
                <a:solidFill>
                  <a:schemeClr val="bg1"/>
                </a:solidFill>
              </a:rPr>
              <a:t>Kerro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metsätyypeistä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err="1">
                <a:solidFill>
                  <a:schemeClr val="bg1"/>
                </a:solidFill>
              </a:rPr>
              <a:t>Kerro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kasveista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err="1">
                <a:solidFill>
                  <a:schemeClr val="bg1"/>
                </a:solidFill>
              </a:rPr>
              <a:t>Kerro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rakennuksista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76463-CBF8-8677-853A-D4CB7C79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9" y="1737319"/>
            <a:ext cx="5219646" cy="418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ACCA7C-D06E-BED5-12FD-DFA63AFC4BAD}"/>
              </a:ext>
            </a:extLst>
          </p:cNvPr>
          <p:cNvSpPr txBox="1"/>
          <p:nvPr/>
        </p:nvSpPr>
        <p:spPr>
          <a:xfrm>
            <a:off x="518640" y="5917224"/>
            <a:ext cx="51392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Lähde: </a:t>
            </a:r>
            <a:r>
              <a:rPr lang="en-US" sz="1200" dirty="0">
                <a:hlinkClick r:id="rId3"/>
              </a:rPr>
              <a:t>Romania – Wikipedia</a:t>
            </a:r>
            <a:r>
              <a:rPr lang="en-US" sz="1200" dirty="0"/>
              <a:t>, </a:t>
            </a:r>
            <a:r>
              <a:rPr lang="en-US" sz="1200" dirty="0" err="1"/>
              <a:t>viitattu</a:t>
            </a:r>
            <a:r>
              <a:rPr lang="en-US" sz="1200" dirty="0"/>
              <a:t> 4.11.2025</a:t>
            </a:r>
            <a:endParaRPr lang="en-US" sz="1200"/>
          </a:p>
          <a:p>
            <a:r>
              <a:rPr lang="en-US" sz="1200" dirty="0">
                <a:ea typeface="+mn-lt"/>
                <a:cs typeface="+mn-lt"/>
                <a:hlinkClick r:id="rId4"/>
              </a:rPr>
              <a:t>Esittelyssä Romanian kiinnostavimmat luontokohteet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viitattu</a:t>
            </a:r>
            <a:r>
              <a:rPr lang="en-US" sz="1200" dirty="0">
                <a:ea typeface="+mn-lt"/>
                <a:cs typeface="+mn-lt"/>
              </a:rPr>
              <a:t> 4.11.2025</a:t>
            </a:r>
            <a:endParaRPr lang="en-US" sz="1200" dirty="0"/>
          </a:p>
          <a:p>
            <a:r>
              <a:rPr lang="en-US" sz="1200" dirty="0" err="1"/>
              <a:t>Kuvalähde</a:t>
            </a:r>
            <a:r>
              <a:rPr lang="en-US" sz="1200" dirty="0"/>
              <a:t>: </a:t>
            </a:r>
            <a:r>
              <a:rPr lang="en-US" sz="1200" dirty="0" err="1"/>
              <a:t>Pixabay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892803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69ED-4E14-8CD0-4612-A75F53FF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Romanian </a:t>
            </a:r>
            <a:r>
              <a:rPr lang="en-US" dirty="0" err="1">
                <a:solidFill>
                  <a:schemeClr val="bg1"/>
                </a:solidFill>
              </a:rPr>
              <a:t>hallinto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65E22-420D-8AE5-E81F-03FA0C87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01155"/>
            <a:ext cx="4773240" cy="46944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solidFill>
                  <a:schemeClr val="bg1"/>
                </a:solidFill>
              </a:rPr>
              <a:t>Virallinen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kieli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romania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Pääkaupunki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Bukarest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Asukkaita</a:t>
            </a:r>
            <a:r>
              <a:rPr lang="en-US" dirty="0">
                <a:solidFill>
                  <a:schemeClr val="bg1"/>
                </a:solidFill>
              </a:rPr>
              <a:t> on 19 </a:t>
            </a:r>
            <a:r>
              <a:rPr lang="en-US" err="1">
                <a:solidFill>
                  <a:schemeClr val="bg1"/>
                </a:solidFill>
              </a:rPr>
              <a:t>miljoonaa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err="1">
                <a:solidFill>
                  <a:schemeClr val="bg1"/>
                </a:solidFill>
              </a:rPr>
              <a:t>asukasta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Rahayksikkö</a:t>
            </a:r>
            <a:r>
              <a:rPr lang="en-US" dirty="0">
                <a:solidFill>
                  <a:schemeClr val="bg1"/>
                </a:solidFill>
              </a:rPr>
              <a:t> on </a:t>
            </a:r>
            <a:r>
              <a:rPr lang="en-US" err="1">
                <a:solidFill>
                  <a:schemeClr val="bg1"/>
                </a:solidFill>
              </a:rPr>
              <a:t>romanian</a:t>
            </a:r>
            <a:r>
              <a:rPr lang="en-US" dirty="0">
                <a:solidFill>
                  <a:schemeClr val="bg1"/>
                </a:solidFill>
              </a:rPr>
              <a:t> leu (RON)</a:t>
            </a:r>
          </a:p>
          <a:p>
            <a:r>
              <a:rPr lang="en-US" err="1">
                <a:solidFill>
                  <a:schemeClr val="bg1"/>
                </a:solidFill>
              </a:rPr>
              <a:t>Parlamentaarinen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tasavalta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jossa</a:t>
            </a:r>
            <a:r>
              <a:rPr lang="en-US" dirty="0">
                <a:solidFill>
                  <a:schemeClr val="bg1"/>
                </a:solidFill>
              </a:rPr>
              <a:t> on </a:t>
            </a:r>
            <a:r>
              <a:rPr lang="en-US" err="1">
                <a:solidFill>
                  <a:schemeClr val="bg1"/>
                </a:solidFill>
              </a:rPr>
              <a:t>presidentti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err="1">
                <a:solidFill>
                  <a:schemeClr val="bg1"/>
                </a:solidFill>
              </a:rPr>
              <a:t>pääministeri</a:t>
            </a:r>
            <a:endParaRPr lang="en-US" sz="2800">
              <a:solidFill>
                <a:schemeClr val="bg1"/>
              </a:solidFill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9EA42-E3FA-AD50-869A-3F824DFE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4883-1BE6-45F6-9F69-D904C3DBBF09}" type="datetime1">
              <a:rPr lang="en-US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EE56A-CD99-71C6-CD69-35E2DDC9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26E4-670F-19BB-820C-C82F86E8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CF991-6902-E477-B44D-18A56C483366}"/>
              </a:ext>
            </a:extLst>
          </p:cNvPr>
          <p:cNvSpPr txBox="1"/>
          <p:nvPr/>
        </p:nvSpPr>
        <p:spPr>
          <a:xfrm>
            <a:off x="595560" y="5559496"/>
            <a:ext cx="53415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Lähde: </a:t>
            </a:r>
            <a:r>
              <a:rPr lang="en-US" sz="1200" dirty="0">
                <a:hlinkClick r:id="rId2"/>
              </a:rPr>
              <a:t>Romania – Wikipedia</a:t>
            </a:r>
            <a:r>
              <a:rPr lang="en-US" sz="1200" dirty="0"/>
              <a:t>, </a:t>
            </a:r>
            <a:r>
              <a:rPr lang="en-US" sz="1200" dirty="0" err="1"/>
              <a:t>viitattu</a:t>
            </a:r>
            <a:r>
              <a:rPr lang="en-US" sz="1200" dirty="0"/>
              <a:t> 4.11.2025</a:t>
            </a:r>
          </a:p>
          <a:p>
            <a:r>
              <a:rPr lang="en-US" sz="1200" dirty="0">
                <a:hlinkClick r:id="rId3"/>
              </a:rPr>
              <a:t>Romania - Maata koskevat tiedot | Euroopan unioni</a:t>
            </a:r>
            <a:r>
              <a:rPr lang="en-US" sz="1200" dirty="0"/>
              <a:t> </a:t>
            </a:r>
            <a:r>
              <a:rPr lang="en-US" sz="1200" dirty="0" err="1"/>
              <a:t>viitattu</a:t>
            </a:r>
            <a:r>
              <a:rPr lang="en-US" sz="1200" dirty="0"/>
              <a:t> 4.11. 2025</a:t>
            </a:r>
          </a:p>
          <a:p>
            <a:r>
              <a:rPr lang="en-US" sz="1200" dirty="0" err="1"/>
              <a:t>Kuvalähde</a:t>
            </a:r>
            <a:r>
              <a:rPr lang="en-US" sz="1200" dirty="0"/>
              <a:t>: </a:t>
            </a:r>
            <a:r>
              <a:rPr lang="en-US" sz="1200" dirty="0" err="1"/>
              <a:t>Pixabay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48EBE-D647-A6FB-E22E-0B3EAA3F6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07" y="669378"/>
            <a:ext cx="6498721" cy="447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3738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6471-F0E1-B40B-C38F-61000544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bg1"/>
                </a:solidFill>
              </a:rPr>
              <a:t>Elämää</a:t>
            </a:r>
            <a:r>
              <a:rPr lang="en-US">
                <a:solidFill>
                  <a:schemeClr val="bg1"/>
                </a:solidFill>
              </a:rPr>
              <a:t> </a:t>
            </a:r>
            <a:r>
              <a:rPr lang="en-US" err="1">
                <a:solidFill>
                  <a:schemeClr val="bg1"/>
                </a:solidFill>
              </a:rPr>
              <a:t>Romaniassa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A1E51-4266-5E54-5B14-0FA3D0D8D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Elinkeinoja</a:t>
            </a:r>
          </a:p>
          <a:p>
            <a:r>
              <a:rPr lang="en-US" dirty="0" err="1">
                <a:solidFill>
                  <a:schemeClr val="bg1"/>
                </a:solidFill>
              </a:rPr>
              <a:t>Kerro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suurimmat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kaupungit</a:t>
            </a:r>
          </a:p>
          <a:p>
            <a:r>
              <a:rPr lang="en-US" dirty="0" err="1">
                <a:solidFill>
                  <a:schemeClr val="bg1"/>
                </a:solidFill>
              </a:rPr>
              <a:t>Kerro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joitain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sanoja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romanian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kielellä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Kerro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ilmastosta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vuodenajoista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C415A-F6DF-6608-3013-AA5F9243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A9A3-0529-42D5-B000-E52D1161218F}" type="datetime1"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E97E1-9E22-CF90-AA09-C98C5404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A8097-4BC2-6D46-2A95-158741C9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445EFE-CCF8-599C-8A5C-CC1813A65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03" y="2544266"/>
            <a:ext cx="5978604" cy="398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80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4A72-6DA3-3CA5-5E7B-5655685D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Romanialainen</a:t>
            </a:r>
            <a:r>
              <a:rPr lang="en-US" dirty="0"/>
              <a:t> </a:t>
            </a:r>
            <a:r>
              <a:rPr lang="en-US" err="1"/>
              <a:t>ruokapöytä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2AE55-49D0-17CE-F907-8FF792C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693761"/>
            <a:ext cx="5718722" cy="4615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Romanialaiseen</a:t>
            </a:r>
            <a:r>
              <a:rPr lang="en-US" dirty="0"/>
              <a:t> </a:t>
            </a:r>
            <a:r>
              <a:rPr lang="en-US" err="1"/>
              <a:t>ruokakulttuurissa</a:t>
            </a:r>
            <a:r>
              <a:rPr lang="en-US" dirty="0"/>
              <a:t> on </a:t>
            </a:r>
            <a:r>
              <a:rPr lang="en-US" err="1"/>
              <a:t>vaikutteita</a:t>
            </a:r>
            <a:r>
              <a:rPr lang="en-US" dirty="0"/>
              <a:t> </a:t>
            </a:r>
            <a:r>
              <a:rPr lang="en-US" err="1"/>
              <a:t>balkanilaisesta</a:t>
            </a:r>
            <a:r>
              <a:rPr lang="en-US" dirty="0"/>
              <a:t> ja </a:t>
            </a:r>
            <a:r>
              <a:rPr lang="en-US" err="1"/>
              <a:t>turkkilaisesta</a:t>
            </a:r>
            <a:r>
              <a:rPr lang="en-US" dirty="0"/>
              <a:t> </a:t>
            </a:r>
            <a:r>
              <a:rPr lang="en-US" err="1"/>
              <a:t>ruoasta</a:t>
            </a:r>
            <a:r>
              <a:rPr lang="en-US"/>
              <a:t>.</a:t>
            </a:r>
            <a:endParaRPr lang="en-US" dirty="0"/>
          </a:p>
          <a:p>
            <a:r>
              <a:rPr lang="en-US" dirty="0" err="1"/>
              <a:t>Keitot</a:t>
            </a:r>
            <a:r>
              <a:rPr lang="en-US" dirty="0"/>
              <a:t> ja </a:t>
            </a:r>
            <a:r>
              <a:rPr lang="en-US" dirty="0" err="1"/>
              <a:t>pataruoat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suosittuja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C1DDA-525E-7B6E-0D38-412FA250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1799-C501-4F57-B905-BEBC28DB7181}" type="datetime1"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8D240-5EDD-FE90-9CB7-6A7669C7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B56A4-F567-6AF7-C922-CCFE25DF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F1AEAB-DE22-06DC-E0DF-F2671B544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557" y="2599644"/>
            <a:ext cx="5163457" cy="3502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548381-AA5C-2CF0-2F6D-D28A248DEDE1}"/>
              </a:ext>
            </a:extLst>
          </p:cNvPr>
          <p:cNvSpPr txBox="1"/>
          <p:nvPr/>
        </p:nvSpPr>
        <p:spPr>
          <a:xfrm>
            <a:off x="695450" y="5492881"/>
            <a:ext cx="49506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Lähde: </a:t>
            </a:r>
            <a:r>
              <a:rPr lang="en-US" sz="1200" dirty="0">
                <a:hlinkClick r:id="rId3"/>
              </a:rPr>
              <a:t>Romania – Wikipedia</a:t>
            </a:r>
            <a:r>
              <a:rPr lang="en-US" sz="1200" dirty="0"/>
              <a:t>, </a:t>
            </a:r>
            <a:r>
              <a:rPr lang="en-US" sz="1200" dirty="0" err="1"/>
              <a:t>viitattu</a:t>
            </a:r>
            <a:r>
              <a:rPr lang="en-US" sz="1200" dirty="0"/>
              <a:t> 4.11.2025</a:t>
            </a:r>
          </a:p>
          <a:p>
            <a:r>
              <a:rPr lang="en-US" sz="1200" err="1"/>
              <a:t>Kuvalähde</a:t>
            </a:r>
            <a:r>
              <a:rPr lang="en-US" sz="1200" dirty="0"/>
              <a:t>: </a:t>
            </a:r>
            <a:r>
              <a:rPr lang="en-US" sz="1200" dirty="0">
                <a:ea typeface="+mn-lt"/>
                <a:cs typeface="+mn-lt"/>
                <a:hlinkClick r:id="rId4"/>
              </a:rPr>
              <a:t>Romska restavracija</a:t>
            </a:r>
          </a:p>
        </p:txBody>
      </p:sp>
    </p:spTree>
    <p:extLst>
      <p:ext uri="{BB962C8B-B14F-4D97-AF65-F5344CB8AC3E}">
        <p14:creationId xmlns:p14="http://schemas.microsoft.com/office/powerpoint/2010/main" val="3320996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AF18-FAD5-0008-C75B-E67B1F50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Romanian </a:t>
            </a:r>
            <a:r>
              <a:rPr lang="en-US" dirty="0" err="1"/>
              <a:t>suosituimmat</a:t>
            </a:r>
            <a:r>
              <a:rPr lang="en-US" dirty="0"/>
              <a:t> </a:t>
            </a:r>
            <a:r>
              <a:rPr lang="en-US" dirty="0" err="1"/>
              <a:t>nähtävyydet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E214-6C0E-3388-2B82-36B53B0D1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Kerro</a:t>
            </a:r>
            <a:r>
              <a:rPr lang="en-US" dirty="0"/>
              <a:t> </a:t>
            </a:r>
            <a:r>
              <a:rPr lang="en-US" dirty="0" err="1"/>
              <a:t>historiasta</a:t>
            </a:r>
            <a:r>
              <a:rPr lang="en-US" dirty="0"/>
              <a:t> ja </a:t>
            </a:r>
            <a:r>
              <a:rPr lang="en-US" dirty="0" err="1"/>
              <a:t>nähtävyyksistä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187E4-91B1-E34C-88B8-441769B6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3E88-868B-4034-A00C-528A5255510C}" type="datetime1"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822EE-50F1-C533-310D-1A1C9B03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CCD08-F6CD-DD5B-4667-545E73F0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8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CAB97CE-C4D6-2A99-DC1D-CFEB11CB9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9542" y="1370483"/>
            <a:ext cx="2842181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529A1-0EEF-2925-9DE6-B0FAB696CABA}"/>
              </a:ext>
            </a:extLst>
          </p:cNvPr>
          <p:cNvSpPr txBox="1"/>
          <p:nvPr/>
        </p:nvSpPr>
        <p:spPr>
          <a:xfrm>
            <a:off x="931196" y="5610755"/>
            <a:ext cx="624726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Lähde: </a:t>
            </a:r>
            <a:r>
              <a:rPr lang="en-US" sz="1200" dirty="0">
                <a:hlinkClick r:id="rId4"/>
              </a:rPr>
              <a:t>Romania</a:t>
            </a:r>
            <a:r>
              <a:rPr lang="en-US" sz="1200" dirty="0">
                <a:ea typeface="+mn-lt"/>
                <a:cs typeface="+mn-lt"/>
                <a:hlinkClick r:id="rId4"/>
              </a:rPr>
              <a:t> nähtävyydet: 16 suosituinta - Matkakunkku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viitattu</a:t>
            </a:r>
            <a:r>
              <a:rPr lang="en-US" sz="1200" dirty="0">
                <a:ea typeface="+mn-lt"/>
                <a:cs typeface="+mn-lt"/>
              </a:rPr>
              <a:t> 4.11.2025</a:t>
            </a:r>
            <a:endParaRPr lang="en-US"/>
          </a:p>
          <a:p>
            <a:r>
              <a:rPr lang="en-US" sz="1200" dirty="0" err="1"/>
              <a:t>Kuvalähde</a:t>
            </a:r>
            <a:r>
              <a:rPr lang="en-US" sz="1200" dirty="0"/>
              <a:t>: </a:t>
            </a:r>
            <a:r>
              <a:rPr lang="en-US" sz="1200" dirty="0">
                <a:hlinkClick r:id="rId5"/>
              </a:rPr>
              <a:t>Romania – Wikipedia</a:t>
            </a:r>
          </a:p>
        </p:txBody>
      </p:sp>
    </p:spTree>
    <p:extLst>
      <p:ext uri="{BB962C8B-B14F-4D97-AF65-F5344CB8AC3E}">
        <p14:creationId xmlns:p14="http://schemas.microsoft.com/office/powerpoint/2010/main" val="170830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4A6A-4AD5-1CA2-4E76-02F0E62E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Steinerkoulu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EBAE-ECF8-BF9D-C851-96575225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90" y="5468022"/>
            <a:ext cx="5132675" cy="15602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200" err="1">
                <a:latin typeface="12"/>
                <a:ea typeface="+mn-lt"/>
                <a:cs typeface="+mn-lt"/>
              </a:rPr>
              <a:t>Kuvalähde</a:t>
            </a:r>
            <a:r>
              <a:rPr lang="en-US" sz="1200" dirty="0">
                <a:latin typeface="12"/>
                <a:ea typeface="+mn-lt"/>
                <a:cs typeface="+mn-lt"/>
              </a:rPr>
              <a:t>: </a:t>
            </a:r>
            <a:r>
              <a:rPr lang="en-US" sz="1200" dirty="0">
                <a:latin typeface="12"/>
                <a:ea typeface="+mn-lt"/>
                <a:cs typeface="+mn-lt"/>
                <a:hlinkClick r:id="rId2"/>
              </a:rPr>
              <a:t>https://waldorfsophia.ro/despre-noi/</a:t>
            </a:r>
            <a:endParaRPr lang="en-US" sz="1200">
              <a:latin typeface="12"/>
              <a:hlinkClick r:id="" action="ppaction://noaction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C2FF2-13A9-2B57-EFB7-781F9C71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9EB-112F-4C54-B1D0-B333BB1BFD65}" type="datetime1"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7D3FE-FA49-8853-C5B0-EA117772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EC91A-4064-AB71-E890-46A646E7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3664C-6C7C-CBE4-FCB4-607097C1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60" y="761999"/>
            <a:ext cx="5132717" cy="381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BE303B-0DF8-CEF3-19FD-285C8AACBC92}"/>
              </a:ext>
            </a:extLst>
          </p:cNvPr>
          <p:cNvSpPr txBox="1"/>
          <p:nvPr/>
        </p:nvSpPr>
        <p:spPr>
          <a:xfrm>
            <a:off x="503501" y="1510504"/>
            <a:ext cx="513991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Brasovin</a:t>
            </a:r>
            <a:r>
              <a:rPr lang="en-US" dirty="0"/>
              <a:t> </a:t>
            </a:r>
            <a:r>
              <a:rPr lang="en-US" dirty="0" err="1"/>
              <a:t>kaupungissa</a:t>
            </a:r>
            <a:r>
              <a:rPr lang="en-US" dirty="0"/>
              <a:t> </a:t>
            </a:r>
            <a:r>
              <a:rPr lang="en-US" dirty="0" err="1"/>
              <a:t>sijaitsee</a:t>
            </a:r>
            <a:r>
              <a:rPr lang="en-US" dirty="0"/>
              <a:t> Waldorf Sophia –</a:t>
            </a:r>
            <a:r>
              <a:rPr lang="en-US" dirty="0" err="1"/>
              <a:t>koulu</a:t>
            </a:r>
            <a:endParaRPr lang="en-US" err="1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Se on </a:t>
            </a:r>
            <a:r>
              <a:rPr lang="en-US" dirty="0" err="1"/>
              <a:t>toiminut</a:t>
            </a:r>
            <a:r>
              <a:rPr lang="en-US" dirty="0"/>
              <a:t> </a:t>
            </a:r>
            <a:r>
              <a:rPr lang="en-US" dirty="0" err="1"/>
              <a:t>vuodesta</a:t>
            </a:r>
            <a:r>
              <a:rPr lang="en-US" dirty="0"/>
              <a:t> 2012 </a:t>
            </a:r>
            <a:r>
              <a:rPr lang="en-US" dirty="0" err="1"/>
              <a:t>lähtien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err="1"/>
              <a:t>Koulun</a:t>
            </a:r>
            <a:r>
              <a:rPr lang="en-US" dirty="0"/>
              <a:t> </a:t>
            </a:r>
            <a:r>
              <a:rPr lang="en-US" err="1"/>
              <a:t>yhteydessä</a:t>
            </a:r>
            <a:r>
              <a:rPr lang="en-US" dirty="0"/>
              <a:t> </a:t>
            </a:r>
            <a:r>
              <a:rPr lang="en-US" err="1"/>
              <a:t>toimii</a:t>
            </a:r>
            <a:r>
              <a:rPr lang="en-US" dirty="0"/>
              <a:t> </a:t>
            </a:r>
            <a:r>
              <a:rPr lang="en-US" err="1"/>
              <a:t>päiväkoti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Koulussa</a:t>
            </a:r>
            <a:r>
              <a:rPr lang="en-US" dirty="0"/>
              <a:t> </a:t>
            </a:r>
            <a:r>
              <a:rPr lang="en-US" dirty="0" err="1"/>
              <a:t>taide</a:t>
            </a:r>
            <a:r>
              <a:rPr lang="en-US" dirty="0"/>
              <a:t>, </a:t>
            </a:r>
            <a:r>
              <a:rPr lang="en-US" dirty="0" err="1"/>
              <a:t>musiikki</a:t>
            </a:r>
            <a:r>
              <a:rPr lang="en-US" dirty="0"/>
              <a:t> ja </a:t>
            </a:r>
            <a:r>
              <a:rPr lang="en-US" dirty="0" err="1"/>
              <a:t>englannin</a:t>
            </a:r>
            <a:r>
              <a:rPr lang="en-US" dirty="0"/>
              <a:t> tai </a:t>
            </a:r>
            <a:r>
              <a:rPr lang="en-US" dirty="0" err="1"/>
              <a:t>saksan</a:t>
            </a:r>
            <a:r>
              <a:rPr lang="en-US" dirty="0"/>
              <a:t> </a:t>
            </a:r>
            <a:r>
              <a:rPr lang="en-US" dirty="0" err="1"/>
              <a:t>opiskelu</a:t>
            </a:r>
            <a:r>
              <a:rPr lang="en-US" dirty="0"/>
              <a:t> on </a:t>
            </a:r>
            <a:r>
              <a:rPr lang="en-US" dirty="0" err="1"/>
              <a:t>tärkeä</a:t>
            </a:r>
          </a:p>
        </p:txBody>
      </p:sp>
    </p:spTree>
    <p:extLst>
      <p:ext uri="{BB962C8B-B14F-4D97-AF65-F5344CB8AC3E}">
        <p14:creationId xmlns:p14="http://schemas.microsoft.com/office/powerpoint/2010/main" val="775635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VanillaVTI</vt:lpstr>
      <vt:lpstr>Romania</vt:lpstr>
      <vt:lpstr>Tervetuloa Romaniaan!</vt:lpstr>
      <vt:lpstr>Romania kartalla</vt:lpstr>
      <vt:lpstr>Romanian maisemia</vt:lpstr>
      <vt:lpstr>Romanian hallinto</vt:lpstr>
      <vt:lpstr>Elämää Romaniassa</vt:lpstr>
      <vt:lpstr>Romanialainen ruokapöytä</vt:lpstr>
      <vt:lpstr>Romanian suosituimmat nähtävyydet</vt:lpstr>
      <vt:lpstr>Steinerkoulu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259</cp:revision>
  <dcterms:created xsi:type="dcterms:W3CDTF">2025-10-30T09:51:11Z</dcterms:created>
  <dcterms:modified xsi:type="dcterms:W3CDTF">2025-11-05T04:58:26Z</dcterms:modified>
</cp:coreProperties>
</file>