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70" r:id="rId11"/>
    <p:sldId id="267" r:id="rId12"/>
    <p:sldId id="265" r:id="rId13"/>
    <p:sldId id="268" r:id="rId14"/>
    <p:sldId id="269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117AA-C075-4707-9D59-9A8B4CC39851}" type="datetimeFigureOut">
              <a:rPr lang="fi-FI" smtClean="0"/>
              <a:t>4.10.2016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B028E-396D-42DB-B3AB-79E25F32E9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3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B0E5-990D-4489-A354-3651CF42D88D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21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B0E5-990D-4489-A354-3651CF42D88D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10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1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4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1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59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7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3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4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6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6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9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7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4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6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9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nswergarden.ch/view/3550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YH4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Eurooppalaisuus ja Euroopan unioni</a:t>
            </a:r>
          </a:p>
        </p:txBody>
      </p:sp>
    </p:spTree>
    <p:extLst>
      <p:ext uri="{BB962C8B-B14F-4D97-AF65-F5344CB8AC3E}">
        <p14:creationId xmlns:p14="http://schemas.microsoft.com/office/powerpoint/2010/main" val="19050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Eurooppa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prstClr val="white"/>
                </a:solidFill>
              </a:rPr>
              <a:t>Kaarle Suuren valtakunta 800-luvulla</a:t>
            </a:r>
          </a:p>
          <a:p>
            <a:pPr lvl="1"/>
            <a:r>
              <a:rPr lang="fi-FI" dirty="0">
                <a:solidFill>
                  <a:prstClr val="white"/>
                </a:solidFill>
              </a:rPr>
              <a:t>Ennen sitä eurooppalaisuus ei merkinnyt mitään</a:t>
            </a:r>
          </a:p>
          <a:p>
            <a:pPr lvl="0"/>
            <a:r>
              <a:rPr lang="fi-FI" dirty="0">
                <a:solidFill>
                  <a:prstClr val="white"/>
                </a:solidFill>
              </a:rPr>
              <a:t>Pyhä </a:t>
            </a:r>
            <a:r>
              <a:rPr lang="fi-FI" dirty="0" smtClean="0">
                <a:solidFill>
                  <a:prstClr val="white"/>
                </a:solidFill>
              </a:rPr>
              <a:t>saksalais-roomalainen </a:t>
            </a:r>
            <a:r>
              <a:rPr lang="fi-FI" dirty="0">
                <a:solidFill>
                  <a:prstClr val="white"/>
                </a:solidFill>
              </a:rPr>
              <a:t>keisarikunta</a:t>
            </a:r>
          </a:p>
          <a:p>
            <a:pPr lvl="1"/>
            <a:r>
              <a:rPr lang="fi-FI" dirty="0">
                <a:solidFill>
                  <a:prstClr val="white"/>
                </a:solidFill>
              </a:rPr>
              <a:t>900-luvulla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5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9951" y="0"/>
            <a:ext cx="7304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028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23528" y="3429000"/>
            <a:ext cx="1872208" cy="792088"/>
          </a:xfrm>
        </p:spPr>
        <p:txBody>
          <a:bodyPr>
            <a:normAutofit/>
          </a:bodyPr>
          <a:lstStyle/>
          <a:p>
            <a:r>
              <a:rPr lang="fi-FI" sz="2400" dirty="0"/>
              <a:t>Kaarle Suuri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251520" y="54868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800-l</a:t>
            </a:r>
          </a:p>
        </p:txBody>
      </p:sp>
    </p:spTree>
    <p:extLst>
      <p:ext uri="{BB962C8B-B14F-4D97-AF65-F5344CB8AC3E}">
        <p14:creationId xmlns:p14="http://schemas.microsoft.com/office/powerpoint/2010/main" val="2222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Eurooppa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1900" dirty="0">
                <a:solidFill>
                  <a:prstClr val="white"/>
                </a:solidFill>
              </a:rPr>
              <a:t>Renessanssi: eurooppalainen </a:t>
            </a:r>
            <a:r>
              <a:rPr lang="fi-FI" sz="1900" dirty="0" smtClean="0">
                <a:solidFill>
                  <a:prstClr val="white"/>
                </a:solidFill>
              </a:rPr>
              <a:t>ihminen</a:t>
            </a:r>
          </a:p>
          <a:p>
            <a:pPr lvl="1"/>
            <a:r>
              <a:rPr lang="fi-FI" sz="1700" dirty="0" smtClean="0">
                <a:solidFill>
                  <a:prstClr val="white"/>
                </a:solidFill>
              </a:rPr>
              <a:t>Kulttuurioptimismi, humanistinen sivistys</a:t>
            </a:r>
            <a:endParaRPr lang="fi-FI" sz="1700" dirty="0">
              <a:solidFill>
                <a:prstClr val="white"/>
              </a:solidFill>
            </a:endParaRPr>
          </a:p>
          <a:p>
            <a:r>
              <a:rPr lang="fi-FI" sz="1900" dirty="0" smtClean="0">
                <a:solidFill>
                  <a:prstClr val="white"/>
                </a:solidFill>
              </a:rPr>
              <a:t>1800-luvulla  imperialismi </a:t>
            </a:r>
            <a:r>
              <a:rPr lang="fi-FI" sz="1900" dirty="0">
                <a:solidFill>
                  <a:prstClr val="white"/>
                </a:solidFill>
              </a:rPr>
              <a:t>– valkoisen miehen </a:t>
            </a:r>
            <a:r>
              <a:rPr lang="fi-FI" sz="1900" dirty="0" smtClean="0">
                <a:solidFill>
                  <a:prstClr val="white"/>
                </a:solidFill>
              </a:rPr>
              <a:t>taakka</a:t>
            </a:r>
          </a:p>
          <a:p>
            <a:pPr lvl="1"/>
            <a:r>
              <a:rPr lang="fi-FI" sz="1700" dirty="0" smtClean="0">
                <a:solidFill>
                  <a:prstClr val="white"/>
                </a:solidFill>
              </a:rPr>
              <a:t>Eurooppalaisuus ylemmyytenä, siirtomaaisännät</a:t>
            </a:r>
            <a:endParaRPr lang="fi-FI" sz="1700" dirty="0">
              <a:solidFill>
                <a:prstClr val="white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97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" y="188640"/>
            <a:ext cx="913746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323528" y="54868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1814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905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683568" y="3717032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Napoleon </a:t>
            </a:r>
          </a:p>
        </p:txBody>
      </p:sp>
    </p:spTree>
    <p:extLst>
      <p:ext uri="{BB962C8B-B14F-4D97-AF65-F5344CB8AC3E}">
        <p14:creationId xmlns:p14="http://schemas.microsoft.com/office/powerpoint/2010/main" val="6996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779" y="0"/>
            <a:ext cx="7475221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323528" y="54868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1942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1656184" cy="21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755576" y="38610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Hitler</a:t>
            </a:r>
          </a:p>
        </p:txBody>
      </p:sp>
    </p:spTree>
    <p:extLst>
      <p:ext uri="{BB962C8B-B14F-4D97-AF65-F5344CB8AC3E}">
        <p14:creationId xmlns:p14="http://schemas.microsoft.com/office/powerpoint/2010/main" val="42056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Eurooppa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1900" dirty="0">
                <a:solidFill>
                  <a:prstClr val="white"/>
                </a:solidFill>
              </a:rPr>
              <a:t>Eurooppalaisuus </a:t>
            </a:r>
            <a:r>
              <a:rPr lang="fi-FI" sz="1900" dirty="0" err="1">
                <a:solidFill>
                  <a:prstClr val="white"/>
                </a:solidFill>
              </a:rPr>
              <a:t>vs</a:t>
            </a:r>
            <a:r>
              <a:rPr lang="fi-FI" sz="1900" dirty="0">
                <a:solidFill>
                  <a:prstClr val="white"/>
                </a:solidFill>
              </a:rPr>
              <a:t> nationalismi</a:t>
            </a:r>
          </a:p>
          <a:p>
            <a:pPr lvl="1"/>
            <a:r>
              <a:rPr lang="fi-FI" sz="1700" dirty="0">
                <a:solidFill>
                  <a:prstClr val="white"/>
                </a:solidFill>
              </a:rPr>
              <a:t>”Ylikansallinen kansallisuus?”</a:t>
            </a:r>
          </a:p>
          <a:p>
            <a:pPr lvl="0"/>
            <a:r>
              <a:rPr lang="fi-FI" sz="1900" dirty="0" err="1">
                <a:solidFill>
                  <a:prstClr val="white"/>
                </a:solidFill>
              </a:rPr>
              <a:t>IIMS:n</a:t>
            </a:r>
            <a:r>
              <a:rPr lang="fi-FI" sz="1900" dirty="0">
                <a:solidFill>
                  <a:prstClr val="white"/>
                </a:solidFill>
              </a:rPr>
              <a:t> jälkeen Euroopan yhdentyminen, rauha</a:t>
            </a:r>
          </a:p>
          <a:p>
            <a:pPr lvl="0"/>
            <a:r>
              <a:rPr lang="fi-FI" sz="1900" dirty="0">
                <a:solidFill>
                  <a:prstClr val="white"/>
                </a:solidFill>
              </a:rPr>
              <a:t>Eurooppalainen identiteetti?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0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Identiteetit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Ihmisellä on monia identiteettejä</a:t>
            </a:r>
          </a:p>
          <a:p>
            <a:pPr lvl="1"/>
            <a:r>
              <a:rPr lang="fi-FI" dirty="0"/>
              <a:t>Kansallisuus, alueellisuus, harrastusryhmät yms.</a:t>
            </a:r>
          </a:p>
          <a:p>
            <a:r>
              <a:rPr lang="fi-FI" dirty="0"/>
              <a:t>Identiteettejä voidaan tietoisesti rakentaa</a:t>
            </a:r>
          </a:p>
          <a:p>
            <a:pPr lvl="1"/>
            <a:r>
              <a:rPr lang="fi-FI" dirty="0"/>
              <a:t>Kansallisuusaatteen rakentaminen, esim. suomalaisuus 1800-luvulla</a:t>
            </a:r>
          </a:p>
          <a:p>
            <a:pPr lvl="1"/>
            <a:r>
              <a:rPr lang="fi-FI" dirty="0"/>
              <a:t>EU-kansalaisuuden ja eurooppalaisen identiteetin rakennus</a:t>
            </a:r>
          </a:p>
          <a:p>
            <a:pPr lvl="1"/>
            <a:r>
              <a:rPr lang="fi-FI" dirty="0"/>
              <a:t>Symbolien ja yhteiseksi koettujen asioiden merkitys!</a:t>
            </a:r>
          </a:p>
          <a:p>
            <a:r>
              <a:rPr lang="fi-FI" dirty="0"/>
              <a:t>Millaisia yhteisiä symboleja Euroopan unionilla on? </a:t>
            </a:r>
            <a:r>
              <a:rPr lang="fi-FI"/>
              <a:t>(s.14-15)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85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sisällöt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346" y="1688123"/>
            <a:ext cx="7765322" cy="4103077"/>
          </a:xfrm>
        </p:spPr>
        <p:txBody>
          <a:bodyPr>
            <a:normAutofit fontScale="32500" lnSpcReduction="20000"/>
          </a:bodyPr>
          <a:lstStyle/>
          <a:p>
            <a:r>
              <a:rPr lang="fi-FI" sz="8000" dirty="0"/>
              <a:t>Eurooppalainen identiteetti</a:t>
            </a:r>
          </a:p>
          <a:p>
            <a:r>
              <a:rPr lang="fi-FI" sz="6400" dirty="0"/>
              <a:t>•	yhteiset eurooppalaiset arvot</a:t>
            </a:r>
          </a:p>
          <a:p>
            <a:r>
              <a:rPr lang="fi-FI" sz="6400" dirty="0"/>
              <a:t>•	Euroopan unionin kansalaisuus</a:t>
            </a:r>
          </a:p>
          <a:p>
            <a:r>
              <a:rPr lang="fi-FI" sz="8000" dirty="0"/>
              <a:t>Vaikuttaminen ja vallankäyttö Euroopan unionissa</a:t>
            </a:r>
          </a:p>
          <a:p>
            <a:r>
              <a:rPr lang="fi-FI" sz="6400" dirty="0"/>
              <a:t>•	Euroopan unionin päätöksentekojärjestelmä</a:t>
            </a:r>
          </a:p>
          <a:p>
            <a:r>
              <a:rPr lang="fi-FI" sz="6400" dirty="0"/>
              <a:t>•	suomalaiset Euroopan unionin 	päätöksentekojärjestelmässä</a:t>
            </a:r>
          </a:p>
          <a:p>
            <a:r>
              <a:rPr lang="fi-FI" sz="6400" dirty="0"/>
              <a:t>•	erilaiset jäsenet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08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400" dirty="0">
                <a:solidFill>
                  <a:prstClr val="white"/>
                </a:solidFill>
              </a:rPr>
              <a:t>Euroopan unionin alueelliset vaikutukset</a:t>
            </a:r>
          </a:p>
          <a:p>
            <a:pPr lvl="0"/>
            <a:r>
              <a:rPr lang="fi-FI" sz="1800" dirty="0">
                <a:solidFill>
                  <a:prstClr val="white"/>
                </a:solidFill>
              </a:rPr>
              <a:t>•	nuorten opiskelu ja työnteko EU:ssa</a:t>
            </a:r>
          </a:p>
          <a:p>
            <a:pPr lvl="0"/>
            <a:r>
              <a:rPr lang="fi-FI" sz="1800" dirty="0">
                <a:solidFill>
                  <a:prstClr val="white"/>
                </a:solidFill>
              </a:rPr>
              <a:t>•	alueitten unioni kansalaisen näkökulmasta </a:t>
            </a:r>
          </a:p>
          <a:p>
            <a:pPr lvl="0"/>
            <a:r>
              <a:rPr lang="fi-FI" sz="2400" dirty="0">
                <a:solidFill>
                  <a:prstClr val="white"/>
                </a:solidFill>
              </a:rPr>
              <a:t>Euroopan unionin haasteet</a:t>
            </a:r>
          </a:p>
          <a:p>
            <a:pPr lvl="0"/>
            <a:r>
              <a:rPr lang="fi-FI" sz="1800" dirty="0">
                <a:solidFill>
                  <a:prstClr val="white"/>
                </a:solidFill>
              </a:rPr>
              <a:t>•	EU:n laajeneminen </a:t>
            </a:r>
          </a:p>
          <a:p>
            <a:pPr lvl="0"/>
            <a:r>
              <a:rPr lang="fi-FI" sz="1800" dirty="0">
                <a:solidFill>
                  <a:prstClr val="white"/>
                </a:solidFill>
              </a:rPr>
              <a:t>•	yhteinen turvallisuuspolitiikka</a:t>
            </a:r>
          </a:p>
          <a:p>
            <a:pPr lvl="0"/>
            <a:r>
              <a:rPr lang="fi-FI" sz="1800" dirty="0">
                <a:solidFill>
                  <a:prstClr val="white"/>
                </a:solidFill>
              </a:rPr>
              <a:t>•	EU ja globaalit järjestelmät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12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8040" algn="just">
              <a:lnSpc>
                <a:spcPts val="1800"/>
              </a:lnSpc>
              <a:spcAft>
                <a:spcPts val="0"/>
              </a:spcAft>
            </a:pPr>
            <a:r>
              <a:rPr lang="fi-F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Kurssin tavoitteena on, että opiskelija </a:t>
            </a:r>
          </a:p>
          <a:p>
            <a:pPr marL="599440" indent="0" algn="just">
              <a:lnSpc>
                <a:spcPts val="1800"/>
              </a:lnSpc>
              <a:spcAft>
                <a:spcPts val="0"/>
              </a:spcAft>
              <a:buNone/>
            </a:pPr>
            <a:endParaRPr lang="fi-FI" sz="14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56640" algn="l"/>
              </a:tabLst>
            </a:pPr>
            <a:r>
              <a:rPr lang="fi-F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saa monipuolista ja syventävää tietoa Euroopan unionista ja sen toiminnasta</a:t>
            </a:r>
            <a:endParaRPr lang="fi-FI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56640" algn="l"/>
              </a:tabLst>
            </a:pPr>
            <a:r>
              <a:rPr lang="fi-F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oppii toimimaan Euroopan unionin kansalaisena </a:t>
            </a:r>
            <a:endParaRPr lang="fi-FI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56640" algn="l"/>
              </a:tabLst>
            </a:pPr>
            <a:r>
              <a:rPr lang="fi-F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tuntee Euroopan yhdentymisen tarjoamia etuja ja haittoja, mahdollisuuksia ja uhkia </a:t>
            </a:r>
            <a:endParaRPr lang="fi-FI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56640" algn="l"/>
              </a:tabLst>
            </a:pPr>
            <a:r>
              <a:rPr lang="fi-F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osaa hankkia Euroopan unionia ja kansalaisia koskevaa vertailevaa tietoa</a:t>
            </a:r>
            <a:endParaRPr lang="fi-FI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56640" algn="l"/>
              </a:tabLst>
            </a:pPr>
            <a:r>
              <a:rPr lang="fi-F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ymmärtää Euroopan yhdentymisen vaikutuksen oman elämänsä ja Suomen poliittisen järjestelmän kannalta.  </a:t>
            </a:r>
            <a:endParaRPr lang="fi-FI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42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suorittaminen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Tutkimus ryhmätyönä tunneilla</a:t>
            </a:r>
          </a:p>
          <a:p>
            <a:pPr lvl="1"/>
            <a:r>
              <a:rPr lang="fi-FI" dirty="0"/>
              <a:t>Kyselytutkimus</a:t>
            </a:r>
          </a:p>
          <a:p>
            <a:pPr lvl="1"/>
            <a:r>
              <a:rPr lang="fi-FI" dirty="0"/>
              <a:t>Osa kurssin arvosanaa</a:t>
            </a:r>
          </a:p>
          <a:p>
            <a:r>
              <a:rPr lang="fi-FI" dirty="0"/>
              <a:t>Oppitunneilla käyminen, tuntiaktiivisuus</a:t>
            </a:r>
          </a:p>
          <a:p>
            <a:pPr lvl="1"/>
            <a:r>
              <a:rPr lang="fi-FI" dirty="0"/>
              <a:t>Oppituntien diat ja kurssin aikataulu peda.net – salasana </a:t>
            </a:r>
            <a:r>
              <a:rPr lang="fi-FI" dirty="0" err="1"/>
              <a:t>Brexit</a:t>
            </a:r>
            <a:endParaRPr lang="fi-FI" dirty="0"/>
          </a:p>
          <a:p>
            <a:r>
              <a:rPr lang="fi-FI" dirty="0"/>
              <a:t>Kurssikoe - </a:t>
            </a:r>
            <a:r>
              <a:rPr lang="fi-FI" dirty="0" err="1"/>
              <a:t>abitti</a:t>
            </a:r>
            <a:endParaRPr lang="fi-FI" dirty="0"/>
          </a:p>
          <a:p>
            <a:r>
              <a:rPr lang="fi-FI" dirty="0" err="1"/>
              <a:t>Extra</a:t>
            </a:r>
            <a:r>
              <a:rPr lang="fi-FI" dirty="0"/>
              <a:t>-tehtävä: EU-aiheinen mediaseuranta</a:t>
            </a:r>
          </a:p>
        </p:txBody>
      </p:sp>
    </p:spTree>
    <p:extLst>
      <p:ext uri="{BB962C8B-B14F-4D97-AF65-F5344CB8AC3E}">
        <p14:creationId xmlns:p14="http://schemas.microsoft.com/office/powerpoint/2010/main" val="5978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Yhteiskuntaopin yo-kirjoitukset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Keväällä 2017 ensimmäistä kertaa sähköiset yo-kokeet yhteiskuntaopissa</a:t>
            </a:r>
          </a:p>
          <a:p>
            <a:pPr fontAlgn="base"/>
            <a:r>
              <a:rPr lang="fi-FI" dirty="0">
                <a:effectLst/>
              </a:rPr>
              <a:t>Tämänhetkisten suunnitelmien mukaan yhteiskuntaopin kokeen rakenne muodostuu seuraavalla tavalla: tehtäväsarja koostuu yhdeksästä (9) tehtävästä, jotka jakautuvat osioihin I ja II.</a:t>
            </a:r>
          </a:p>
          <a:p>
            <a:pPr lvl="1" fontAlgn="base"/>
            <a:r>
              <a:rPr lang="fi-FI" dirty="0">
                <a:effectLst/>
              </a:rPr>
              <a:t>Osiossa I on kuusi (6) tehtävää.</a:t>
            </a:r>
          </a:p>
          <a:p>
            <a:pPr lvl="1" fontAlgn="base"/>
            <a:r>
              <a:rPr lang="fi-FI" dirty="0">
                <a:effectLst/>
              </a:rPr>
              <a:t>Osiossa II on kolme (3) tehtävää.</a:t>
            </a:r>
          </a:p>
          <a:p>
            <a:pPr fontAlgn="base"/>
            <a:r>
              <a:rPr lang="fi-FI" dirty="0">
                <a:effectLst/>
              </a:rPr>
              <a:t>Kokelas vastaa viiteen (5) tehtävään valitsemalla</a:t>
            </a:r>
          </a:p>
          <a:p>
            <a:pPr lvl="1" fontAlgn="base"/>
            <a:r>
              <a:rPr lang="fi-FI" dirty="0">
                <a:effectLst/>
              </a:rPr>
              <a:t>kolme (3) tehtävää osiosta I</a:t>
            </a:r>
          </a:p>
          <a:p>
            <a:pPr lvl="1" fontAlgn="base"/>
            <a:r>
              <a:rPr lang="fi-FI" dirty="0">
                <a:effectLst/>
              </a:rPr>
              <a:t>kaksi (2) tehtävään osiosta II.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Eurooppa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Millaisia mielikuvia käsite Eurooppa herättää? Vastaa </a:t>
            </a:r>
            <a:r>
              <a:rPr lang="fi-FI" dirty="0" err="1"/>
              <a:t>Answergardeniin</a:t>
            </a:r>
            <a:r>
              <a:rPr lang="fi-FI" dirty="0"/>
              <a:t>:</a:t>
            </a:r>
          </a:p>
          <a:p>
            <a:r>
              <a:rPr lang="fi-FI" dirty="0">
                <a:hlinkClick r:id="rId2"/>
              </a:rPr>
              <a:t>https://answergarden.ch/view/355013</a:t>
            </a:r>
            <a:endParaRPr lang="fi-FI" dirty="0"/>
          </a:p>
          <a:p>
            <a:endParaRPr lang="fi-FI" dirty="0"/>
          </a:p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8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Eurooppa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0008"/>
            <a:ext cx="7886700" cy="4536830"/>
          </a:xfrm>
        </p:spPr>
        <p:txBody>
          <a:bodyPr>
            <a:normAutofit/>
          </a:bodyPr>
          <a:lstStyle/>
          <a:p>
            <a:r>
              <a:rPr lang="fi-FI" dirty="0"/>
              <a:t>Maantieteellinen alue, määrittelyn vaikeus</a:t>
            </a:r>
          </a:p>
          <a:p>
            <a:r>
              <a:rPr lang="fi-FI" dirty="0"/>
              <a:t>”Eurooppa” – auringonlaskun maa, </a:t>
            </a:r>
            <a:r>
              <a:rPr lang="fi-FI" dirty="0" err="1" smtClean="0"/>
              <a:t>Evrope</a:t>
            </a:r>
            <a:endParaRPr lang="fi-FI" dirty="0" smtClean="0"/>
          </a:p>
          <a:p>
            <a:r>
              <a:rPr lang="fi-FI" dirty="0" smtClean="0"/>
              <a:t>Rooman imperiumi</a:t>
            </a:r>
          </a:p>
          <a:p>
            <a:pPr lvl="1"/>
            <a:r>
              <a:rPr lang="fi-FI" dirty="0" smtClean="0"/>
              <a:t>Yhtenäisen vallan alla suuri osa Eurooppaa</a:t>
            </a:r>
          </a:p>
          <a:p>
            <a:pPr lvl="1"/>
            <a:r>
              <a:rPr lang="fi-FI" dirty="0" smtClean="0"/>
              <a:t>roomalaisuus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50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9144001" cy="626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8"/>
            <a:ext cx="1809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7308304" y="22048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Trajanus</a:t>
            </a:r>
            <a:endParaRPr lang="fi-FI" sz="2400" dirty="0"/>
          </a:p>
        </p:txBody>
      </p:sp>
      <p:sp>
        <p:nvSpPr>
          <p:cNvPr id="7" name="Tekstikehys 6"/>
          <p:cNvSpPr txBox="1"/>
          <p:nvPr/>
        </p:nvSpPr>
        <p:spPr>
          <a:xfrm>
            <a:off x="251520" y="54868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100-l</a:t>
            </a:r>
          </a:p>
        </p:txBody>
      </p:sp>
    </p:spTree>
    <p:extLst>
      <p:ext uri="{BB962C8B-B14F-4D97-AF65-F5344CB8AC3E}">
        <p14:creationId xmlns:p14="http://schemas.microsoft.com/office/powerpoint/2010/main" val="15037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TM04033921[[fn=Damasti]]</Template>
  <TotalTime>124</TotalTime>
  <Words>318</Words>
  <Application>Microsoft Office PowerPoint</Application>
  <PresentationFormat>Näytössä katseltava diaesitys (4:3)</PresentationFormat>
  <Paragraphs>86</Paragraphs>
  <Slides>16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Damask</vt:lpstr>
      <vt:lpstr>YH4</vt:lpstr>
      <vt:lpstr>Kurssin sisällöt</vt:lpstr>
      <vt:lpstr>…</vt:lpstr>
      <vt:lpstr>Tavoitteet</vt:lpstr>
      <vt:lpstr>Kurssin suorittaminen</vt:lpstr>
      <vt:lpstr>Yhteiskuntaopin yo-kirjoitukset</vt:lpstr>
      <vt:lpstr>Eurooppa</vt:lpstr>
      <vt:lpstr>Eurooppa</vt:lpstr>
      <vt:lpstr>PowerPoint-esitys</vt:lpstr>
      <vt:lpstr>Eurooppa</vt:lpstr>
      <vt:lpstr>Kaarle Suuri</vt:lpstr>
      <vt:lpstr>Eurooppa</vt:lpstr>
      <vt:lpstr>PowerPoint-esitys</vt:lpstr>
      <vt:lpstr>PowerPoint-esitys</vt:lpstr>
      <vt:lpstr>Eurooppa</vt:lpstr>
      <vt:lpstr>Identiteetit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YH4</dc:title>
  <dc:creator>Marja</dc:creator>
  <cp:lastModifiedBy>tietohallinto</cp:lastModifiedBy>
  <cp:revision>7</cp:revision>
  <dcterms:created xsi:type="dcterms:W3CDTF">2016-10-03T14:59:30Z</dcterms:created>
  <dcterms:modified xsi:type="dcterms:W3CDTF">2016-10-04T11:12:34Z</dcterms:modified>
</cp:coreProperties>
</file>