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 id="2147483751" r:id="rId6"/>
  </p:sldMasterIdLst>
  <p:notesMasterIdLst>
    <p:notesMasterId r:id="rId26"/>
  </p:notesMasterIdLst>
  <p:handoutMasterIdLst>
    <p:handoutMasterId r:id="rId27"/>
  </p:handoutMasterIdLst>
  <p:sldIdLst>
    <p:sldId id="285" r:id="rId7"/>
    <p:sldId id="287" r:id="rId8"/>
    <p:sldId id="278" r:id="rId9"/>
    <p:sldId id="286" r:id="rId10"/>
    <p:sldId id="284" r:id="rId11"/>
    <p:sldId id="289" r:id="rId12"/>
    <p:sldId id="290" r:id="rId13"/>
    <p:sldId id="288" r:id="rId14"/>
    <p:sldId id="291" r:id="rId15"/>
    <p:sldId id="292" r:id="rId16"/>
    <p:sldId id="293" r:id="rId17"/>
    <p:sldId id="294" r:id="rId18"/>
    <p:sldId id="295" r:id="rId19"/>
    <p:sldId id="296" r:id="rId20"/>
    <p:sldId id="297" r:id="rId21"/>
    <p:sldId id="298" r:id="rId22"/>
    <p:sldId id="299" r:id="rId23"/>
    <p:sldId id="300" r:id="rId24"/>
    <p:sldId id="301" r:id="rId25"/>
  </p:sldIdLst>
  <p:sldSz cx="9144000" cy="6858000" type="screen4x3"/>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Oletusosa" id="{83A33D2A-025C-4F32-90A5-91D07E996B70}">
          <p14:sldIdLst>
            <p14:sldId id="285"/>
            <p14:sldId id="287"/>
            <p14:sldId id="278"/>
            <p14:sldId id="286"/>
            <p14:sldId id="284"/>
            <p14:sldId id="289"/>
            <p14:sldId id="290"/>
            <p14:sldId id="288"/>
            <p14:sldId id="291"/>
            <p14:sldId id="292"/>
            <p14:sldId id="293"/>
            <p14:sldId id="294"/>
            <p14:sldId id="295"/>
            <p14:sldId id="296"/>
            <p14:sldId id="297"/>
            <p14:sldId id="298"/>
            <p14:sldId id="299"/>
            <p14:sldId id="300"/>
            <p14:sldId id="30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6" autoAdjust="0"/>
    <p:restoredTop sz="92891" autoAdjust="0"/>
  </p:normalViewPr>
  <p:slideViewPr>
    <p:cSldViewPr>
      <p:cViewPr varScale="1">
        <p:scale>
          <a:sx n="83" d="100"/>
          <a:sy n="83" d="100"/>
        </p:scale>
        <p:origin x="566"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val="2881971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69950" y="768350"/>
            <a:ext cx="4940300"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val="4548451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2</a:t>
            </a:fld>
            <a:endParaRPr lang="fi-FI"/>
          </a:p>
        </p:txBody>
      </p:sp>
    </p:spTree>
    <p:extLst>
      <p:ext uri="{BB962C8B-B14F-4D97-AF65-F5344CB8AC3E}">
        <p14:creationId xmlns:p14="http://schemas.microsoft.com/office/powerpoint/2010/main" val="1165294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3</a:t>
            </a:fld>
            <a:endParaRPr lang="fi-FI"/>
          </a:p>
        </p:txBody>
      </p:sp>
    </p:spTree>
    <p:extLst>
      <p:ext uri="{BB962C8B-B14F-4D97-AF65-F5344CB8AC3E}">
        <p14:creationId xmlns:p14="http://schemas.microsoft.com/office/powerpoint/2010/main" val="897542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12</a:t>
            </a:fld>
            <a:endParaRPr lang="fi-FI"/>
          </a:p>
        </p:txBody>
      </p:sp>
    </p:spTree>
    <p:extLst>
      <p:ext uri="{BB962C8B-B14F-4D97-AF65-F5344CB8AC3E}">
        <p14:creationId xmlns:p14="http://schemas.microsoft.com/office/powerpoint/2010/main" val="3755630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13</a:t>
            </a:fld>
            <a:endParaRPr lang="fi-FI"/>
          </a:p>
        </p:txBody>
      </p:sp>
    </p:spTree>
    <p:extLst>
      <p:ext uri="{BB962C8B-B14F-4D97-AF65-F5344CB8AC3E}">
        <p14:creationId xmlns:p14="http://schemas.microsoft.com/office/powerpoint/2010/main" val="436291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14</a:t>
            </a:fld>
            <a:endParaRPr lang="fi-FI"/>
          </a:p>
        </p:txBody>
      </p:sp>
    </p:spTree>
    <p:extLst>
      <p:ext uri="{BB962C8B-B14F-4D97-AF65-F5344CB8AC3E}">
        <p14:creationId xmlns:p14="http://schemas.microsoft.com/office/powerpoint/2010/main" val="3589834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15</a:t>
            </a:fld>
            <a:endParaRPr lang="fi-FI"/>
          </a:p>
        </p:txBody>
      </p:sp>
    </p:spTree>
    <p:extLst>
      <p:ext uri="{BB962C8B-B14F-4D97-AF65-F5344CB8AC3E}">
        <p14:creationId xmlns:p14="http://schemas.microsoft.com/office/powerpoint/2010/main" val="4133811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16</a:t>
            </a:fld>
            <a:endParaRPr lang="fi-FI"/>
          </a:p>
        </p:txBody>
      </p:sp>
    </p:spTree>
    <p:extLst>
      <p:ext uri="{BB962C8B-B14F-4D97-AF65-F5344CB8AC3E}">
        <p14:creationId xmlns:p14="http://schemas.microsoft.com/office/powerpoint/2010/main" val="2589692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17</a:t>
            </a:fld>
            <a:endParaRPr lang="fi-FI"/>
          </a:p>
        </p:txBody>
      </p:sp>
    </p:spTree>
    <p:extLst>
      <p:ext uri="{BB962C8B-B14F-4D97-AF65-F5344CB8AC3E}">
        <p14:creationId xmlns:p14="http://schemas.microsoft.com/office/powerpoint/2010/main" val="61455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18</a:t>
            </a:fld>
            <a:endParaRPr lang="fi-FI"/>
          </a:p>
        </p:txBody>
      </p:sp>
    </p:spTree>
    <p:extLst>
      <p:ext uri="{BB962C8B-B14F-4D97-AF65-F5344CB8AC3E}">
        <p14:creationId xmlns:p14="http://schemas.microsoft.com/office/powerpoint/2010/main" val="4299191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a:t>Muokkaa perustyyl. napsautt.</a:t>
            </a:r>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dirty="0"/>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Platshållare för sidfot 7"/>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a:t>Muokkaa perustyyl. napsautt.</a:t>
            </a:r>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extLst>
      <p:ext uri="{BB962C8B-B14F-4D97-AF65-F5344CB8AC3E}">
        <p14:creationId xmlns:p14="http://schemas.microsoft.com/office/powerpoint/2010/main" val="8927178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extLst>
      <p:ext uri="{BB962C8B-B14F-4D97-AF65-F5344CB8AC3E}">
        <p14:creationId xmlns:p14="http://schemas.microsoft.com/office/powerpoint/2010/main" val="1851518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extLst>
      <p:ext uri="{BB962C8B-B14F-4D97-AF65-F5344CB8AC3E}">
        <p14:creationId xmlns:p14="http://schemas.microsoft.com/office/powerpoint/2010/main" val="27432860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Tree>
    <p:extLst>
      <p:ext uri="{BB962C8B-B14F-4D97-AF65-F5344CB8AC3E}">
        <p14:creationId xmlns:p14="http://schemas.microsoft.com/office/powerpoint/2010/main" val="11338592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extLst>
      <p:ext uri="{BB962C8B-B14F-4D97-AF65-F5344CB8AC3E}">
        <p14:creationId xmlns:p14="http://schemas.microsoft.com/office/powerpoint/2010/main" val="41408801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Tree>
    <p:extLst>
      <p:ext uri="{BB962C8B-B14F-4D97-AF65-F5344CB8AC3E}">
        <p14:creationId xmlns:p14="http://schemas.microsoft.com/office/powerpoint/2010/main" val="30353644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5" name="Platshållare för sidfot 4"/>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extLst>
      <p:ext uri="{BB962C8B-B14F-4D97-AF65-F5344CB8AC3E}">
        <p14:creationId xmlns:p14="http://schemas.microsoft.com/office/powerpoint/2010/main" val="80092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Tuija Toivakainen, Etelä-Savon ELY, 8.3. ja 24.5.2017 Etelä-Savon Ohjaamo-toimijoiden tapaamisessa</a:t>
            </a:r>
            <a:endParaRPr lang="fi-FI"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a:t>Muokkaa perustyyl. napsautt.</a:t>
            </a:r>
            <a:endParaRPr lang="fi-FI" dirty="0"/>
          </a:p>
        </p:txBody>
      </p:sp>
      <p:sp>
        <p:nvSpPr>
          <p:cNvPr id="4" name="Platshållare för sidfot 3"/>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extLst>
      <p:ext uri="{BB962C8B-B14F-4D97-AF65-F5344CB8AC3E}">
        <p14:creationId xmlns:p14="http://schemas.microsoft.com/office/powerpoint/2010/main" val="4525369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1660461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30376404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28903892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42584772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39856577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8108216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59713438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18820095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1023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28204544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dirty="0"/>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3952925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Platshållare för sidfot 7"/>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5915718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1319495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8424313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A_Otsikkodia">
    <p:bg>
      <p:bgPr>
        <a:solidFill>
          <a:schemeClr val="accent1"/>
        </a:solidFill>
        <a:effectLst/>
      </p:bgPr>
    </p:bg>
    <p:spTree>
      <p:nvGrpSpPr>
        <p:cNvPr id="1" name=""/>
        <p:cNvGrpSpPr/>
        <p:nvPr/>
      </p:nvGrpSpPr>
      <p:grpSpPr>
        <a:xfrm>
          <a:off x="0" y="0"/>
          <a:ext cx="0" cy="0"/>
          <a:chOff x="0" y="0"/>
          <a:chExt cx="0" cy="0"/>
        </a:xfrm>
      </p:grpSpPr>
      <p:pic>
        <p:nvPicPr>
          <p:cNvPr id="11" name="Kuva 10" descr="TEM_RR_PPT-taustat_RGB_kansi-01.png"/>
          <p:cNvPicPr>
            <a:picLocks noChangeAspect="1"/>
          </p:cNvPicPr>
          <p:nvPr userDrawn="1"/>
        </p:nvPicPr>
        <p:blipFill>
          <a:blip r:embed="rId2" cstate="print"/>
          <a:stretch>
            <a:fillRect/>
          </a:stretch>
        </p:blipFill>
        <p:spPr>
          <a:xfrm>
            <a:off x="0" y="0"/>
            <a:ext cx="9144000" cy="6858000"/>
          </a:xfrm>
          <a:prstGeom prst="rect">
            <a:avLst/>
          </a:prstGeom>
        </p:spPr>
      </p:pic>
      <p:sp>
        <p:nvSpPr>
          <p:cNvPr id="2" name="Otsikko 1"/>
          <p:cNvSpPr>
            <a:spLocks noGrp="1"/>
          </p:cNvSpPr>
          <p:nvPr>
            <p:ph type="ctrTitle"/>
          </p:nvPr>
        </p:nvSpPr>
        <p:spPr>
          <a:xfrm>
            <a:off x="685800" y="1441651"/>
            <a:ext cx="7772400" cy="1470025"/>
          </a:xfrm>
          <a:prstGeom prst="rect">
            <a:avLst/>
          </a:prstGeom>
        </p:spPr>
        <p:txBody>
          <a:bodyPr anchor="b" anchorCtr="0"/>
          <a:lstStyle>
            <a:lvl1pPr algn="ctr">
              <a:defRPr>
                <a:solidFill>
                  <a:schemeClr val="bg1"/>
                </a:solidFill>
              </a:defRPr>
            </a:lvl1pPr>
          </a:lstStyle>
          <a:p>
            <a:r>
              <a:rPr lang="fi-FI" smtClean="0"/>
              <a:t>Muokkaa perustyyl. napsautt.</a:t>
            </a:r>
            <a:endParaRPr lang="fi-FI" dirty="0"/>
          </a:p>
        </p:txBody>
      </p:sp>
      <p:sp>
        <p:nvSpPr>
          <p:cNvPr id="3" name="Alaotsikko 2"/>
          <p:cNvSpPr>
            <a:spLocks noGrp="1"/>
          </p:cNvSpPr>
          <p:nvPr>
            <p:ph type="subTitle" idx="1"/>
          </p:nvPr>
        </p:nvSpPr>
        <p:spPr>
          <a:xfrm>
            <a:off x="1326904" y="3060000"/>
            <a:ext cx="6480000" cy="900000"/>
          </a:xfrm>
          <a:prstGeom prst="rect">
            <a:avLst/>
          </a:prstGeom>
        </p:spPr>
        <p:txBody>
          <a:bodyPr/>
          <a:lstStyle>
            <a:lvl1pPr marL="0" indent="0" algn="ctr">
              <a:buNone/>
              <a:defRPr sz="20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4" name="Päivämäärän paikkamerkki 3"/>
          <p:cNvSpPr>
            <a:spLocks noGrp="1"/>
          </p:cNvSpPr>
          <p:nvPr>
            <p:ph type="dt" sz="half" idx="10"/>
          </p:nvPr>
        </p:nvSpPr>
        <p:spPr>
          <a:xfrm>
            <a:off x="3852000" y="4426838"/>
            <a:ext cx="1440000" cy="252000"/>
          </a:xfrm>
        </p:spPr>
        <p:txBody>
          <a:bodyPr/>
          <a:lstStyle>
            <a:lvl1pPr algn="ctr">
              <a:defRPr>
                <a:solidFill>
                  <a:schemeClr val="bg1"/>
                </a:solidFill>
              </a:defRPr>
            </a:lvl1pPr>
          </a:lstStyle>
          <a:p>
            <a:endParaRPr lang="fi-FI" dirty="0"/>
          </a:p>
        </p:txBody>
      </p:sp>
      <p:sp>
        <p:nvSpPr>
          <p:cNvPr id="5" name="Alatunnisteen paikkamerkki 4"/>
          <p:cNvSpPr>
            <a:spLocks noGrp="1"/>
          </p:cNvSpPr>
          <p:nvPr>
            <p:ph type="ftr" sz="quarter" idx="11"/>
          </p:nvPr>
        </p:nvSpPr>
        <p:spPr>
          <a:xfrm>
            <a:off x="2772000" y="4138846"/>
            <a:ext cx="3600000" cy="252000"/>
          </a:xfrm>
        </p:spPr>
        <p:txBody>
          <a:bodyPr lIns="0"/>
          <a:lstStyle>
            <a:lvl1pPr algn="ctr">
              <a:defRPr>
                <a:solidFill>
                  <a:schemeClr val="bg1"/>
                </a:solidFill>
              </a:defRPr>
            </a:lvl1pPr>
          </a:lstStyle>
          <a:p>
            <a:r>
              <a:rPr lang="fi-FI" smtClean="0"/>
              <a:t>Tuija Toivakainen, Etelä-Savon ELY, 14.3.2017</a:t>
            </a:r>
            <a:endParaRPr lang="fi-FI" dirty="0"/>
          </a:p>
        </p:txBody>
      </p:sp>
      <p:sp>
        <p:nvSpPr>
          <p:cNvPr id="10" name="Kuvan paikkamerkki 18"/>
          <p:cNvSpPr>
            <a:spLocks noGrp="1"/>
          </p:cNvSpPr>
          <p:nvPr>
            <p:ph type="pic" sz="quarter" idx="12" hasCustomPrompt="1"/>
          </p:nvPr>
        </p:nvSpPr>
        <p:spPr>
          <a:xfrm>
            <a:off x="360000" y="5796000"/>
            <a:ext cx="1440000" cy="719137"/>
          </a:xfrm>
          <a:prstGeom prst="rect">
            <a:avLst/>
          </a:prstGeom>
        </p:spPr>
        <p:txBody>
          <a:bodyPr/>
          <a:lstStyle>
            <a:lvl1pPr>
              <a:defRPr sz="1400">
                <a:solidFill>
                  <a:schemeClr val="bg2"/>
                </a:solidFill>
              </a:defRPr>
            </a:lvl1pPr>
          </a:lstStyle>
          <a:p>
            <a:r>
              <a:rPr lang="fi-FI" dirty="0" smtClean="0"/>
              <a:t>logo</a:t>
            </a:r>
            <a:endParaRPr lang="fi-FI" dirty="0"/>
          </a:p>
        </p:txBody>
      </p:sp>
      <p:sp>
        <p:nvSpPr>
          <p:cNvPr id="12" name="Kuvan paikkamerkki 18"/>
          <p:cNvSpPr>
            <a:spLocks noGrp="1"/>
          </p:cNvSpPr>
          <p:nvPr>
            <p:ph type="pic" sz="quarter" idx="13" hasCustomPrompt="1"/>
          </p:nvPr>
        </p:nvSpPr>
        <p:spPr>
          <a:xfrm>
            <a:off x="2031332" y="5794990"/>
            <a:ext cx="1440000" cy="719137"/>
          </a:xfrm>
          <a:prstGeom prst="rect">
            <a:avLst/>
          </a:prstGeom>
        </p:spPr>
        <p:txBody>
          <a:bodyPr/>
          <a:lstStyle>
            <a:lvl1pPr>
              <a:defRPr sz="1400">
                <a:solidFill>
                  <a:schemeClr val="bg2"/>
                </a:solidFill>
              </a:defRPr>
            </a:lvl1pPr>
          </a:lstStyle>
          <a:p>
            <a:r>
              <a:rPr lang="fi-FI" dirty="0" smtClean="0"/>
              <a:t>logo</a:t>
            </a:r>
            <a:endParaRPr lang="fi-FI" dirty="0"/>
          </a:p>
        </p:txBody>
      </p:sp>
      <p:sp>
        <p:nvSpPr>
          <p:cNvPr id="13" name="Kuvan paikkamerkki 18"/>
          <p:cNvSpPr>
            <a:spLocks noGrp="1"/>
          </p:cNvSpPr>
          <p:nvPr>
            <p:ph type="pic" sz="quarter" idx="14" hasCustomPrompt="1"/>
          </p:nvPr>
        </p:nvSpPr>
        <p:spPr>
          <a:xfrm>
            <a:off x="3697880" y="5794990"/>
            <a:ext cx="1440000" cy="719137"/>
          </a:xfrm>
          <a:prstGeom prst="rect">
            <a:avLst/>
          </a:prstGeom>
        </p:spPr>
        <p:txBody>
          <a:bodyPr/>
          <a:lstStyle>
            <a:lvl1pPr>
              <a:defRPr sz="1400">
                <a:solidFill>
                  <a:schemeClr val="bg2"/>
                </a:solidFill>
              </a:defRPr>
            </a:lvl1pPr>
          </a:lstStyle>
          <a:p>
            <a:r>
              <a:rPr lang="fi-FI" dirty="0" smtClean="0"/>
              <a:t>logo</a:t>
            </a:r>
            <a:endParaRPr lang="fi-FI" dirty="0"/>
          </a:p>
        </p:txBody>
      </p:sp>
      <p:pic>
        <p:nvPicPr>
          <p:cNvPr id="14" name="Kuva 8" descr="VipuvoimaaEU_2014_2020_rgb-01.png"/>
          <p:cNvPicPr>
            <a:picLocks noChangeAspect="1"/>
          </p:cNvPicPr>
          <p:nvPr userDrawn="1"/>
        </p:nvPicPr>
        <p:blipFill>
          <a:blip r:embed="rId3"/>
          <a:stretch>
            <a:fillRect/>
          </a:stretch>
        </p:blipFill>
        <p:spPr>
          <a:xfrm>
            <a:off x="6472800" y="5842800"/>
            <a:ext cx="1220690" cy="864095"/>
          </a:xfrm>
          <a:prstGeom prst="rect">
            <a:avLst/>
          </a:prstGeom>
        </p:spPr>
      </p:pic>
      <p:pic>
        <p:nvPicPr>
          <p:cNvPr id="15" name="Picture 14" descr="EU_EAKR_ESR_FI_vertical_20mm_rgb.png"/>
          <p:cNvPicPr>
            <a:picLocks noChangeAspect="1"/>
          </p:cNvPicPr>
          <p:nvPr userDrawn="1"/>
        </p:nvPicPr>
        <p:blipFill>
          <a:blip r:embed="rId4"/>
          <a:stretch>
            <a:fillRect/>
          </a:stretch>
        </p:blipFill>
        <p:spPr>
          <a:xfrm>
            <a:off x="7805415" y="5580000"/>
            <a:ext cx="1076411" cy="1112900"/>
          </a:xfrm>
          <a:prstGeom prst="rect">
            <a:avLst/>
          </a:prstGeom>
        </p:spPr>
      </p:pic>
    </p:spTree>
    <p:extLst>
      <p:ext uri="{BB962C8B-B14F-4D97-AF65-F5344CB8AC3E}">
        <p14:creationId xmlns:p14="http://schemas.microsoft.com/office/powerpoint/2010/main" val="3726233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5" name="Platshållare för sidfot 4"/>
          <p:cNvSpPr>
            <a:spLocks noGrp="1"/>
          </p:cNvSpPr>
          <p:nvPr>
            <p:ph type="ftr" sz="quarter" idx="11"/>
          </p:nvPr>
        </p:nvSpPr>
        <p:spPr/>
        <p:txBody>
          <a:bodyPr/>
          <a:lstStyle/>
          <a:p>
            <a:r>
              <a:rPr lang="fi-FI" smtClean="0"/>
              <a:t>Tuija Toivakainen, Etelä-Savon ELY, 8.3. ja 24.5.2017 Etelä-Savon Ohjaamo-toimijoiden tapaamisessa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a:t>Muokkaa perustyyl. napsautt.</a:t>
            </a:r>
            <a:endParaRPr lang="fi-FI" dirty="0"/>
          </a:p>
        </p:txBody>
      </p:sp>
      <p:sp>
        <p:nvSpPr>
          <p:cNvPr id="4" name="Platshållare för sidfot 3"/>
          <p:cNvSpPr>
            <a:spLocks noGrp="1"/>
          </p:cNvSpPr>
          <p:nvPr>
            <p:ph type="ftr" sz="quarter" idx="11"/>
          </p:nvPr>
        </p:nvSpPr>
        <p:spPr/>
        <p:txBody>
          <a:bodyPr/>
          <a:lstStyle/>
          <a:p>
            <a:r>
              <a:rPr lang="fi-FI" smtClean="0"/>
              <a:t>Tuija Toivakainen, Etelä-Savon ELY, 8.3. ja 24.5.2017 Etelä-Savon Ohjaamo-toimijoiden tapaamisessa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 ja 24.5.2017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image" Target="../media/image1.jpeg"/><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heme" Target="../theme/theme2.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Tuija Toivakainen, Etelä-Savon ELY, 8.3. ja 24.5.2017 Etelä-Savon Ohjaamo-toimijoiden tapaamisessa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Tuija Toivakainen, Etelä-Savon ELY, 8.3. ja 24.5.2017 Etelä-Savon Ohjaamo-toimijoiden tapaamisessa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5" cstate="print"/>
          <a:stretch>
            <a:fillRect/>
          </a:stretch>
        </p:blipFill>
        <p:spPr>
          <a:xfrm>
            <a:off x="179512" y="116632"/>
            <a:ext cx="4055487" cy="864096"/>
          </a:xfrm>
          <a:prstGeom prst="rect">
            <a:avLst/>
          </a:prstGeom>
        </p:spPr>
      </p:pic>
    </p:spTree>
    <p:extLst>
      <p:ext uri="{BB962C8B-B14F-4D97-AF65-F5344CB8AC3E}">
        <p14:creationId xmlns:p14="http://schemas.microsoft.com/office/powerpoint/2010/main" val="1106732407"/>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 id="2147483769" r:id="rId18"/>
    <p:sldLayoutId id="2147483770" r:id="rId19"/>
    <p:sldLayoutId id="2147483771" r:id="rId20"/>
    <p:sldLayoutId id="2147483772" r:id="rId21"/>
    <p:sldLayoutId id="2147483773" r:id="rId22"/>
    <p:sldLayoutId id="2147483774" r:id="rId23"/>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hyperlink" Target="http://www.po1nt.fi/fi/kunnat/pieksamaki/nuorten-tyopaja/" TargetMode="External"/><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5.xml"/><Relationship Id="rId4" Type="http://schemas.openxmlformats.org/officeDocument/2006/relationships/image" Target="../media/image1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Alatunnisteen paikkamerkki 4"/>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6" name="Otsikko 1"/>
          <p:cNvSpPr>
            <a:spLocks noGrp="1"/>
          </p:cNvSpPr>
          <p:nvPr>
            <p:ph type="title"/>
          </p:nvPr>
        </p:nvSpPr>
        <p:spPr>
          <a:xfrm>
            <a:off x="683568" y="1988840"/>
            <a:ext cx="5976664" cy="1656184"/>
          </a:xfrm>
        </p:spPr>
        <p:txBody>
          <a:bodyPr/>
          <a:lstStyle/>
          <a:p>
            <a:r>
              <a:rPr lang="sv-SE" b="1" dirty="0" err="1" smtClean="0"/>
              <a:t>Kolmiportainen</a:t>
            </a:r>
            <a:r>
              <a:rPr lang="sv-SE" b="1" dirty="0" smtClean="0"/>
              <a:t> </a:t>
            </a:r>
            <a:br>
              <a:rPr lang="sv-SE" b="1" dirty="0" smtClean="0"/>
            </a:br>
            <a:r>
              <a:rPr lang="sv-SE" b="1" dirty="0" err="1" smtClean="0"/>
              <a:t>laadun</a:t>
            </a:r>
            <a:r>
              <a:rPr lang="sv-SE" b="1" dirty="0" smtClean="0"/>
              <a:t> </a:t>
            </a:r>
            <a:r>
              <a:rPr lang="sv-SE" b="1" dirty="0" err="1" smtClean="0"/>
              <a:t>tasokuvaus</a:t>
            </a:r>
            <a:r>
              <a:rPr lang="sv-SE" b="1" dirty="0" smtClean="0"/>
              <a:t> ja </a:t>
            </a:r>
            <a:r>
              <a:rPr lang="sv-SE" b="1" dirty="0" err="1" smtClean="0"/>
              <a:t>esimerkkitapaukset</a:t>
            </a:r>
            <a:r>
              <a:rPr lang="sv-SE" b="1" dirty="0" smtClean="0"/>
              <a:t> </a:t>
            </a:r>
            <a:r>
              <a:rPr lang="sv-SE" b="1" dirty="0" err="1" smtClean="0"/>
              <a:t>ohjaustilanteista</a:t>
            </a:r>
            <a:r>
              <a:rPr lang="sv-SE" b="1" dirty="0" smtClean="0"/>
              <a:t> </a:t>
            </a:r>
            <a:endParaRPr lang="fi-FI" b="1" dirty="0"/>
          </a:p>
        </p:txBody>
      </p:sp>
      <p:sp>
        <p:nvSpPr>
          <p:cNvPr id="7" name="Tekstin paikkamerkki 2"/>
          <p:cNvSpPr>
            <a:spLocks noGrp="1"/>
          </p:cNvSpPr>
          <p:nvPr>
            <p:ph type="body" sz="quarter" idx="10"/>
          </p:nvPr>
        </p:nvSpPr>
        <p:spPr>
          <a:xfrm>
            <a:off x="683568" y="4797152"/>
            <a:ext cx="5976664" cy="1152128"/>
          </a:xfrm>
        </p:spPr>
        <p:txBody>
          <a:bodyPr/>
          <a:lstStyle/>
          <a:p>
            <a:r>
              <a:rPr lang="fi-FI" dirty="0" smtClean="0"/>
              <a:t>Luonnos 8.3</a:t>
            </a:r>
            <a:r>
              <a:rPr lang="fi-FI" dirty="0" smtClean="0"/>
              <a:t>. ja 24.5.2017 </a:t>
            </a:r>
            <a:r>
              <a:rPr lang="fi-FI" dirty="0" smtClean="0"/>
              <a:t>Etelä-Savon Ohjaamo-toimijoiden </a:t>
            </a:r>
            <a:r>
              <a:rPr lang="fi-FI" dirty="0" smtClean="0"/>
              <a:t>tapaamisessa</a:t>
            </a:r>
            <a:endParaRPr lang="fi-FI" dirty="0"/>
          </a:p>
        </p:txBody>
      </p:sp>
      <p:sp>
        <p:nvSpPr>
          <p:cNvPr id="8" name="5-sakarainen tähti 7"/>
          <p:cNvSpPr/>
          <p:nvPr/>
        </p:nvSpPr>
        <p:spPr>
          <a:xfrm>
            <a:off x="539552" y="1387624"/>
            <a:ext cx="914400" cy="914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5-sakarainen tähti 8"/>
          <p:cNvSpPr/>
          <p:nvPr/>
        </p:nvSpPr>
        <p:spPr>
          <a:xfrm flipH="1" flipV="1">
            <a:off x="323528" y="2492856"/>
            <a:ext cx="576065" cy="480667"/>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5-sakarainen tähti 9"/>
          <p:cNvSpPr/>
          <p:nvPr/>
        </p:nvSpPr>
        <p:spPr>
          <a:xfrm>
            <a:off x="1547664" y="1169035"/>
            <a:ext cx="576064" cy="487482"/>
          </a:xfrm>
          <a:prstGeom prst="star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sz="2800" b="1" dirty="0" smtClean="0">
                <a:solidFill>
                  <a:srgbClr val="002060"/>
                </a:solidFill>
              </a:rPr>
              <a:t>Esimerkki 8: </a:t>
            </a:r>
            <a:r>
              <a:rPr lang="fi-FI" sz="2800" b="1" dirty="0" smtClean="0">
                <a:solidFill>
                  <a:srgbClr val="002060"/>
                </a:solidFill>
              </a:rPr>
              <a:t>Nuorten työpaja seinättömästi</a:t>
            </a:r>
            <a:endParaRPr lang="fi-FI" sz="2800" b="1" dirty="0">
              <a:solidFill>
                <a:srgbClr val="002060"/>
              </a:solidFill>
            </a:endParaRPr>
          </a:p>
        </p:txBody>
      </p:sp>
      <p:sp>
        <p:nvSpPr>
          <p:cNvPr id="3" name="Platshållare för text 2"/>
          <p:cNvSpPr>
            <a:spLocks noGrp="1"/>
          </p:cNvSpPr>
          <p:nvPr>
            <p:ph type="body" sz="quarter" idx="10"/>
          </p:nvPr>
        </p:nvSpPr>
        <p:spPr>
          <a:xfrm>
            <a:off x="827584" y="2084238"/>
            <a:ext cx="7782694" cy="3865042"/>
          </a:xfrm>
        </p:spPr>
        <p:txBody>
          <a:bodyPr/>
          <a:lstStyle/>
          <a:p>
            <a:r>
              <a:rPr lang="fi-FI" sz="2000" dirty="0"/>
              <a:t>Pieksämäellä nuorten työpajan tavoitteena on tarjota nuorille mahdollisuus ohjattuun ja tuettuun työntekoon sekä räätälöityyn koulutuspolkuun tai avoimille työmarkkinoille työllistymiseen. Perusedellytyksiä </a:t>
            </a:r>
            <a:r>
              <a:rPr lang="fi-FI" sz="2000" dirty="0" smtClean="0"/>
              <a:t>toiminnalle </a:t>
            </a:r>
            <a:r>
              <a:rPr lang="fi-FI" sz="2000" dirty="0"/>
              <a:t>ovat ammatillisuus, vastuullisuus ja tavoitteellisuus. Tavoitteena on rakentaa etsivästä nuorisotyöstä, Ohjaamo Pientareesta, kuntouttavasta työtoiminnasta ja sosiaalisesta kuntoutuksesta joustava prosessi, jossa nuori voi liikkua oman kuntonsa mukaisesti. Toiminta järjestetään </a:t>
            </a:r>
            <a:r>
              <a:rPr lang="fi-FI" sz="2000" dirty="0" smtClean="0"/>
              <a:t>siten, </a:t>
            </a:r>
            <a:r>
              <a:rPr lang="fi-FI" sz="2000" dirty="0"/>
              <a:t>että nuoren ”toimeentulo” pysyy </a:t>
            </a:r>
            <a:r>
              <a:rPr lang="fi-FI" sz="2000" dirty="0" smtClean="0"/>
              <a:t>ennallaan, </a:t>
            </a:r>
            <a:r>
              <a:rPr lang="fi-FI" sz="2000" dirty="0"/>
              <a:t>vaikka hän siirtyisi prosessissa eri toimipaikkojen välillä. </a:t>
            </a:r>
          </a:p>
          <a:p>
            <a:r>
              <a:rPr lang="fi-FI" sz="1000" dirty="0"/>
              <a:t> </a:t>
            </a:r>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10</a:t>
            </a:fld>
            <a:endParaRPr lang="fi-FI" dirty="0"/>
          </a:p>
        </p:txBody>
      </p:sp>
    </p:spTree>
    <p:extLst>
      <p:ext uri="{BB962C8B-B14F-4D97-AF65-F5344CB8AC3E}">
        <p14:creationId xmlns:p14="http://schemas.microsoft.com/office/powerpoint/2010/main" val="132081876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sz="2800" b="1" dirty="0" smtClean="0">
                <a:solidFill>
                  <a:srgbClr val="002060"/>
                </a:solidFill>
              </a:rPr>
              <a:t>Esimerkki 8: </a:t>
            </a:r>
            <a:r>
              <a:rPr lang="fi-FI" sz="2800" b="1" dirty="0" smtClean="0">
                <a:solidFill>
                  <a:srgbClr val="002060"/>
                </a:solidFill>
              </a:rPr>
              <a:t>Nuorten työpaja seinättömästi</a:t>
            </a:r>
            <a:endParaRPr lang="fi-FI" sz="2800" b="1" dirty="0">
              <a:solidFill>
                <a:srgbClr val="002060"/>
              </a:solidFill>
            </a:endParaRPr>
          </a:p>
        </p:txBody>
      </p:sp>
      <p:sp>
        <p:nvSpPr>
          <p:cNvPr id="3" name="Platshållare för text 2"/>
          <p:cNvSpPr>
            <a:spLocks noGrp="1"/>
          </p:cNvSpPr>
          <p:nvPr>
            <p:ph type="body" sz="quarter" idx="10"/>
          </p:nvPr>
        </p:nvSpPr>
        <p:spPr>
          <a:xfrm>
            <a:off x="827584" y="2084238"/>
            <a:ext cx="7782694" cy="3937050"/>
          </a:xfrm>
        </p:spPr>
        <p:txBody>
          <a:bodyPr/>
          <a:lstStyle/>
          <a:p>
            <a:pPr marL="0" indent="0">
              <a:buNone/>
            </a:pPr>
            <a:r>
              <a:rPr lang="fi-FI" sz="1000" dirty="0"/>
              <a:t> </a:t>
            </a:r>
          </a:p>
          <a:p>
            <a:pPr marL="0" indent="0">
              <a:buNone/>
            </a:pPr>
            <a:r>
              <a:rPr lang="fi-FI" sz="1800" dirty="0"/>
              <a:t>Nuorten työpajatoiminta on seinätöntä toimintaa ja varsinainen toiminta toteutetaan Hiekanpään alueen yhteisöissä eli oikeilla työpaikoilla eri yrityksissä. Nuorten työpajalla on kolme eri pajaa eli starttipaja, hoivapaja ja kiinteistöhuollon paja. Hoivapajalaiset työskentelevät </a:t>
            </a:r>
            <a:r>
              <a:rPr lang="fi-FI" sz="1800" dirty="0" smtClean="0"/>
              <a:t>vanhustenpalvelun  </a:t>
            </a:r>
            <a:r>
              <a:rPr lang="fi-FI" sz="1800" dirty="0"/>
              <a:t>yrityksissä sekä kaupungin vuoropäiväkodissa </a:t>
            </a:r>
            <a:r>
              <a:rPr lang="fi-FI" sz="1800" dirty="0" smtClean="0"/>
              <a:t>hoiva-avusteisissa </a:t>
            </a:r>
            <a:r>
              <a:rPr lang="fi-FI" sz="1800" dirty="0"/>
              <a:t>työtehtävissä samalla tutustuen hoitoalan oikeisiin töihin. Pieksämäeltä löytyy niin </a:t>
            </a:r>
            <a:r>
              <a:rPr lang="fi-FI" sz="1800" dirty="0" smtClean="0"/>
              <a:t>lastenhoitaja- </a:t>
            </a:r>
            <a:r>
              <a:rPr lang="fi-FI" sz="1800" dirty="0"/>
              <a:t>kuin </a:t>
            </a:r>
            <a:r>
              <a:rPr lang="fi-FI" sz="1800" dirty="0" smtClean="0"/>
              <a:t>lähihoitajakoulutusta, </a:t>
            </a:r>
            <a:r>
              <a:rPr lang="fi-FI" sz="1800" dirty="0"/>
              <a:t>joka tarjoaa mahdollisuuden jatko-opintoihin. Hoivapajalla tehdyt työt voidaan sitten </a:t>
            </a:r>
            <a:r>
              <a:rPr lang="fi-FI" sz="1800" dirty="0" err="1"/>
              <a:t>opinnollistaa</a:t>
            </a:r>
            <a:r>
              <a:rPr lang="fi-FI" sz="1800" dirty="0"/>
              <a:t> yksilöllisen opintopolun rakentamiseksi. Samoin kiinteistöhuollon eri avusteisten tehtävien </a:t>
            </a:r>
            <a:r>
              <a:rPr lang="fi-FI" sz="1800" dirty="0" err="1"/>
              <a:t>opinnollistaminen</a:t>
            </a:r>
            <a:r>
              <a:rPr lang="fi-FI" sz="1800" dirty="0"/>
              <a:t> ja jatkokouluttautuminen ovat mahdollista </a:t>
            </a:r>
            <a:r>
              <a:rPr lang="fi-FI" sz="1800" dirty="0" err="1"/>
              <a:t>Bovalliuksen</a:t>
            </a:r>
            <a:r>
              <a:rPr lang="fi-FI" sz="1800" dirty="0"/>
              <a:t> kiinteistöhuollon opintolinjalla tai seurakuntaopiston kodinhuoltajalinjalla.</a:t>
            </a:r>
          </a:p>
          <a:p>
            <a:endParaRPr lang="fi-FI" sz="18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11</a:t>
            </a:fld>
            <a:endParaRPr lang="fi-FI" dirty="0"/>
          </a:p>
        </p:txBody>
      </p:sp>
    </p:spTree>
    <p:extLst>
      <p:ext uri="{BB962C8B-B14F-4D97-AF65-F5344CB8AC3E}">
        <p14:creationId xmlns:p14="http://schemas.microsoft.com/office/powerpoint/2010/main" val="99638489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sz="2800" b="1" dirty="0" smtClean="0">
                <a:solidFill>
                  <a:srgbClr val="002060"/>
                </a:solidFill>
              </a:rPr>
              <a:t>Esimerkki 8: </a:t>
            </a:r>
            <a:r>
              <a:rPr lang="fi-FI" sz="2800" b="1" dirty="0" smtClean="0">
                <a:solidFill>
                  <a:srgbClr val="002060"/>
                </a:solidFill>
              </a:rPr>
              <a:t>Nuorten työpaja seinättömästi</a:t>
            </a:r>
            <a:endParaRPr lang="fi-FI" sz="2800" b="1" dirty="0">
              <a:solidFill>
                <a:srgbClr val="002060"/>
              </a:solidFill>
            </a:endParaRPr>
          </a:p>
        </p:txBody>
      </p:sp>
      <p:sp>
        <p:nvSpPr>
          <p:cNvPr id="3" name="Platshållare för text 2"/>
          <p:cNvSpPr>
            <a:spLocks noGrp="1"/>
          </p:cNvSpPr>
          <p:nvPr>
            <p:ph type="body" sz="quarter" idx="10"/>
          </p:nvPr>
        </p:nvSpPr>
        <p:spPr>
          <a:xfrm>
            <a:off x="971600" y="1911702"/>
            <a:ext cx="7782694" cy="4109586"/>
          </a:xfrm>
        </p:spPr>
        <p:txBody>
          <a:bodyPr/>
          <a:lstStyle/>
          <a:p>
            <a:r>
              <a:rPr lang="fi-FI" sz="1800" dirty="0" smtClean="0"/>
              <a:t>Työpajalla </a:t>
            </a:r>
            <a:r>
              <a:rPr lang="fi-FI" sz="1800" dirty="0"/>
              <a:t>pyritään työnteon ja siihen liittyvän valmennuksen avulla parantamaan yksilön arjenhallinnan taitoja sekä kykyä ja valmiuksia hakeutua koulutukseen tai työhön. Työpajan menetelmät ovat </a:t>
            </a:r>
            <a:r>
              <a:rPr lang="fi-FI" sz="1800" dirty="0" smtClean="0"/>
              <a:t>työ‐ </a:t>
            </a:r>
            <a:r>
              <a:rPr lang="fi-FI" sz="1800" dirty="0"/>
              <a:t>ja yksilövalmennus sekä pienryhmätoiminnot. Työpajavalmennuksen avulla kehitetään nuoren työkykyä, työelämässä tarvittavaa osaamista ja opiskeluvalmiuksia.  Yksilövalmennuksen ja pienryhmätoiminnan avulla tuetaan nuoren toimintakyvyn sekä arjenhallinnan kehittymistä. Toiminta perustuu tekemällä oppimiseen ja yhteisöllisyyteen. </a:t>
            </a:r>
            <a:r>
              <a:rPr lang="fi-FI" sz="1800" dirty="0" smtClean="0"/>
              <a:t>Uutta on </a:t>
            </a:r>
            <a:endParaRPr lang="fi-FI" sz="1800" dirty="0"/>
          </a:p>
          <a:p>
            <a:pPr lvl="1">
              <a:buFont typeface="Arial" panose="020B0604020202020204" pitchFamily="34" charset="0"/>
              <a:buChar char="•"/>
            </a:pPr>
            <a:r>
              <a:rPr lang="fi-FI" sz="1400" dirty="0" smtClean="0"/>
              <a:t>seinättömyys </a:t>
            </a:r>
            <a:r>
              <a:rPr lang="fi-FI" sz="1400" dirty="0"/>
              <a:t>- kustannustehokas</a:t>
            </a:r>
          </a:p>
          <a:p>
            <a:pPr lvl="1">
              <a:buFont typeface="Arial" panose="020B0604020202020204" pitchFamily="34" charset="0"/>
              <a:buChar char="•"/>
            </a:pPr>
            <a:r>
              <a:rPr lang="fi-FI" sz="1400" dirty="0" smtClean="0"/>
              <a:t>nuoren </a:t>
            </a:r>
            <a:r>
              <a:rPr lang="fi-FI" sz="1400" dirty="0"/>
              <a:t>toimeentulo ei katkea – aktivoiva malli</a:t>
            </a:r>
          </a:p>
          <a:p>
            <a:pPr lvl="1">
              <a:buFont typeface="Arial" panose="020B0604020202020204" pitchFamily="34" charset="0"/>
              <a:buChar char="•"/>
            </a:pPr>
            <a:r>
              <a:rPr lang="fi-FI" sz="1400" dirty="0" smtClean="0"/>
              <a:t>yrittäjäyhteistyö </a:t>
            </a:r>
            <a:r>
              <a:rPr lang="fi-FI" sz="1400" dirty="0"/>
              <a:t>– </a:t>
            </a:r>
            <a:r>
              <a:rPr lang="fi-FI" sz="1400" dirty="0" err="1" smtClean="0"/>
              <a:t>win</a:t>
            </a:r>
            <a:r>
              <a:rPr lang="fi-FI" sz="1400" dirty="0" smtClean="0"/>
              <a:t>-</a:t>
            </a:r>
            <a:r>
              <a:rPr lang="fi-FI" sz="1400" dirty="0" err="1" smtClean="0"/>
              <a:t>win</a:t>
            </a:r>
            <a:r>
              <a:rPr lang="fi-FI" sz="1400" dirty="0"/>
              <a:t>-</a:t>
            </a:r>
            <a:r>
              <a:rPr lang="fi-FI" sz="1400" dirty="0" smtClean="0"/>
              <a:t>periaate</a:t>
            </a:r>
            <a:endParaRPr lang="fi-FI" sz="1400" dirty="0"/>
          </a:p>
          <a:p>
            <a:pPr lvl="1">
              <a:buFont typeface="Arial" panose="020B0604020202020204" pitchFamily="34" charset="0"/>
              <a:buChar char="•"/>
            </a:pPr>
            <a:r>
              <a:rPr lang="fi-FI" sz="1400" dirty="0" smtClean="0"/>
              <a:t>eri </a:t>
            </a:r>
            <a:r>
              <a:rPr lang="fi-FI" sz="1400" dirty="0"/>
              <a:t>sukupolvet kohtaavat – </a:t>
            </a:r>
            <a:r>
              <a:rPr lang="fi-FI" sz="1400" dirty="0" smtClean="0"/>
              <a:t>elämänkaarisuus</a:t>
            </a:r>
            <a:r>
              <a:rPr lang="fi-FI" sz="1800" dirty="0" smtClean="0"/>
              <a:t>.</a:t>
            </a:r>
            <a:endParaRPr lang="fi-FI" sz="1800" dirty="0"/>
          </a:p>
          <a:p>
            <a:r>
              <a:rPr lang="fi-FI" sz="1400" dirty="0"/>
              <a:t>Lisätietoja: </a:t>
            </a:r>
            <a:r>
              <a:rPr lang="fi-FI" sz="1400" u="sng" dirty="0">
                <a:hlinkClick r:id="rId3"/>
              </a:rPr>
              <a:t>http://www.po1nt.fi/fi/kunnat/pieksamaki/nuorten-tyopaja</a:t>
            </a:r>
            <a:r>
              <a:rPr lang="fi-FI" sz="1400" u="sng" dirty="0" smtClean="0">
                <a:hlinkClick r:id="rId3"/>
              </a:rPr>
              <a:t>/</a:t>
            </a:r>
            <a:endParaRPr lang="fi-FI" sz="1400" u="sng" dirty="0" smtClean="0"/>
          </a:p>
          <a:p>
            <a:r>
              <a:rPr lang="fi-FI" sz="2000" b="1" dirty="0">
                <a:solidFill>
                  <a:srgbClr val="002060"/>
                </a:solidFill>
              </a:rPr>
              <a:t>TASO:  </a:t>
            </a:r>
          </a:p>
          <a:p>
            <a:endParaRPr lang="fi-FI" sz="1400" dirty="0"/>
          </a:p>
          <a:p>
            <a:endParaRPr lang="fi-FI" sz="1400"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12</a:t>
            </a:fld>
            <a:endParaRPr lang="fi-FI" dirty="0"/>
          </a:p>
        </p:txBody>
      </p:sp>
    </p:spTree>
    <p:extLst>
      <p:ext uri="{BB962C8B-B14F-4D97-AF65-F5344CB8AC3E}">
        <p14:creationId xmlns:p14="http://schemas.microsoft.com/office/powerpoint/2010/main" val="108533364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r>
              <a:rPr lang="fi-FI" sz="2800" b="1" dirty="0" smtClean="0">
                <a:solidFill>
                  <a:srgbClr val="002060"/>
                </a:solidFill>
              </a:rPr>
              <a:t>Esimerkki </a:t>
            </a:r>
            <a:r>
              <a:rPr lang="fi-FI" sz="2800" b="1" dirty="0" smtClean="0">
                <a:solidFill>
                  <a:srgbClr val="002060"/>
                </a:solidFill>
              </a:rPr>
              <a:t>9: Ohjaamo </a:t>
            </a:r>
            <a:r>
              <a:rPr lang="fi-FI" sz="2800" b="1" dirty="0" err="1" smtClean="0">
                <a:solidFill>
                  <a:srgbClr val="002060"/>
                </a:solidFill>
              </a:rPr>
              <a:t>Possen</a:t>
            </a:r>
            <a:r>
              <a:rPr lang="fi-FI" sz="2800" b="1" dirty="0" smtClean="0">
                <a:solidFill>
                  <a:srgbClr val="002060"/>
                </a:solidFill>
              </a:rPr>
              <a:t> </a:t>
            </a:r>
            <a:r>
              <a:rPr lang="fi-FI" sz="2800" b="1" dirty="0" err="1" smtClean="0">
                <a:solidFill>
                  <a:srgbClr val="002060"/>
                </a:solidFill>
              </a:rPr>
              <a:t>caset</a:t>
            </a:r>
            <a:r>
              <a:rPr lang="fi-FI" sz="2800" b="1" dirty="0" smtClean="0">
                <a:solidFill>
                  <a:srgbClr val="002060"/>
                </a:solidFill>
              </a:rPr>
              <a:t> ja €-hinta</a:t>
            </a:r>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r>
              <a:rPr lang="fi-FI" sz="2400" dirty="0" smtClean="0"/>
              <a:t>Ks. </a:t>
            </a:r>
            <a:r>
              <a:rPr lang="fi-FI" sz="2400" dirty="0"/>
              <a:t>e</a:t>
            </a:r>
            <a:r>
              <a:rPr lang="fi-FI" sz="2400" dirty="0" smtClean="0"/>
              <a:t>rillistä liitettä!</a:t>
            </a:r>
          </a:p>
          <a:p>
            <a:r>
              <a:rPr lang="fi-FI" sz="2400" b="1" dirty="0">
                <a:solidFill>
                  <a:srgbClr val="002060"/>
                </a:solidFill>
              </a:rPr>
              <a:t>TASO:  </a:t>
            </a:r>
          </a:p>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13</a:t>
            </a:fld>
            <a:endParaRPr lang="fi-FI" dirty="0"/>
          </a:p>
        </p:txBody>
      </p:sp>
    </p:spTree>
    <p:extLst>
      <p:ext uri="{BB962C8B-B14F-4D97-AF65-F5344CB8AC3E}">
        <p14:creationId xmlns:p14="http://schemas.microsoft.com/office/powerpoint/2010/main" val="95714976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r>
              <a:rPr lang="fi-FI" sz="2800" b="1" dirty="0" smtClean="0">
                <a:solidFill>
                  <a:srgbClr val="002060"/>
                </a:solidFill>
              </a:rPr>
              <a:t>Esimerkki </a:t>
            </a:r>
            <a:r>
              <a:rPr lang="fi-FI" sz="2800" b="1" dirty="0" smtClean="0">
                <a:solidFill>
                  <a:srgbClr val="002060"/>
                </a:solidFill>
              </a:rPr>
              <a:t>10</a:t>
            </a:r>
            <a:r>
              <a:rPr lang="fi-FI" sz="2800" b="1" dirty="0" smtClean="0">
                <a:solidFill>
                  <a:srgbClr val="002060"/>
                </a:solidFill>
              </a:rPr>
              <a:t>: Ohjaamo Olkkarin nuorten omaehtoinen toiminta</a:t>
            </a:r>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r>
              <a:rPr lang="fi-FI" sz="2400" dirty="0" smtClean="0"/>
              <a:t>Tästä esimerkki</a:t>
            </a:r>
            <a:endParaRPr lang="fi-FI" sz="2400" dirty="0" smtClean="0"/>
          </a:p>
          <a:p>
            <a:r>
              <a:rPr lang="fi-FI" sz="2400" b="1" dirty="0">
                <a:solidFill>
                  <a:srgbClr val="002060"/>
                </a:solidFill>
              </a:rPr>
              <a:t>TASO:  </a:t>
            </a:r>
          </a:p>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14</a:t>
            </a:fld>
            <a:endParaRPr lang="fi-FI" dirty="0"/>
          </a:p>
        </p:txBody>
      </p:sp>
    </p:spTree>
    <p:extLst>
      <p:ext uri="{BB962C8B-B14F-4D97-AF65-F5344CB8AC3E}">
        <p14:creationId xmlns:p14="http://schemas.microsoft.com/office/powerpoint/2010/main" val="302303606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r>
              <a:rPr lang="fi-FI" sz="2800" b="1" dirty="0" smtClean="0">
                <a:solidFill>
                  <a:srgbClr val="002060"/>
                </a:solidFill>
              </a:rPr>
              <a:t>Esimerkki </a:t>
            </a:r>
            <a:r>
              <a:rPr lang="fi-FI" sz="2800" b="1" dirty="0" smtClean="0">
                <a:solidFill>
                  <a:srgbClr val="002060"/>
                </a:solidFill>
              </a:rPr>
              <a:t>11</a:t>
            </a:r>
            <a:r>
              <a:rPr lang="fi-FI" sz="2800" b="1" dirty="0" smtClean="0">
                <a:solidFill>
                  <a:srgbClr val="002060"/>
                </a:solidFill>
              </a:rPr>
              <a:t>: Ohjaamo Olkkarin ja kunnan Tajua </a:t>
            </a:r>
            <a:r>
              <a:rPr lang="fi-FI" sz="2800" b="1" dirty="0" err="1" smtClean="0">
                <a:solidFill>
                  <a:srgbClr val="002060"/>
                </a:solidFill>
              </a:rPr>
              <a:t>mut</a:t>
            </a:r>
            <a:r>
              <a:rPr lang="fi-FI" sz="2800" b="1" dirty="0" smtClean="0">
                <a:solidFill>
                  <a:srgbClr val="002060"/>
                </a:solidFill>
              </a:rPr>
              <a:t>! -järjestelmä</a:t>
            </a:r>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r>
              <a:rPr lang="fi-FI" sz="2400" dirty="0" smtClean="0"/>
              <a:t>Tästä esimerkki</a:t>
            </a:r>
            <a:endParaRPr lang="fi-FI" sz="2400" dirty="0" smtClean="0"/>
          </a:p>
          <a:p>
            <a:r>
              <a:rPr lang="fi-FI" sz="2400" b="1" dirty="0">
                <a:solidFill>
                  <a:srgbClr val="002060"/>
                </a:solidFill>
              </a:rPr>
              <a:t>TASO:  </a:t>
            </a:r>
          </a:p>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15</a:t>
            </a:fld>
            <a:endParaRPr lang="fi-FI" dirty="0"/>
          </a:p>
        </p:txBody>
      </p:sp>
    </p:spTree>
    <p:extLst>
      <p:ext uri="{BB962C8B-B14F-4D97-AF65-F5344CB8AC3E}">
        <p14:creationId xmlns:p14="http://schemas.microsoft.com/office/powerpoint/2010/main" val="306375782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r>
              <a:rPr lang="fi-FI" sz="2800" b="1" dirty="0" smtClean="0">
                <a:solidFill>
                  <a:srgbClr val="002060"/>
                </a:solidFill>
              </a:rPr>
              <a:t>Esimerkki </a:t>
            </a:r>
            <a:r>
              <a:rPr lang="fi-FI" sz="2800" b="1" dirty="0" smtClean="0">
                <a:solidFill>
                  <a:srgbClr val="002060"/>
                </a:solidFill>
              </a:rPr>
              <a:t>12</a:t>
            </a:r>
            <a:r>
              <a:rPr lang="fi-FI" sz="2800" b="1" dirty="0" smtClean="0">
                <a:solidFill>
                  <a:srgbClr val="002060"/>
                </a:solidFill>
              </a:rPr>
              <a:t>: Ohjaamo Olkkari </a:t>
            </a:r>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r>
              <a:rPr lang="fi-FI" sz="2400" dirty="0" smtClean="0"/>
              <a:t>Tästä esimerkki</a:t>
            </a:r>
            <a:endParaRPr lang="fi-FI" sz="2400" dirty="0" smtClean="0"/>
          </a:p>
          <a:p>
            <a:r>
              <a:rPr lang="fi-FI" sz="2400" b="1" dirty="0">
                <a:solidFill>
                  <a:srgbClr val="002060"/>
                </a:solidFill>
              </a:rPr>
              <a:t>TASO:  </a:t>
            </a:r>
          </a:p>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16</a:t>
            </a:fld>
            <a:endParaRPr lang="fi-FI" dirty="0"/>
          </a:p>
        </p:txBody>
      </p:sp>
    </p:spTree>
    <p:extLst>
      <p:ext uri="{BB962C8B-B14F-4D97-AF65-F5344CB8AC3E}">
        <p14:creationId xmlns:p14="http://schemas.microsoft.com/office/powerpoint/2010/main" val="17745216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r>
              <a:rPr lang="fi-FI" sz="2800" b="1" dirty="0" smtClean="0">
                <a:solidFill>
                  <a:srgbClr val="002060"/>
                </a:solidFill>
              </a:rPr>
              <a:t>Esimerkki </a:t>
            </a:r>
            <a:r>
              <a:rPr lang="fi-FI" sz="2800" b="1" dirty="0" smtClean="0">
                <a:solidFill>
                  <a:srgbClr val="002060"/>
                </a:solidFill>
              </a:rPr>
              <a:t>13</a:t>
            </a:r>
            <a:r>
              <a:rPr lang="fi-FI" sz="2800" b="1" dirty="0" smtClean="0">
                <a:solidFill>
                  <a:srgbClr val="002060"/>
                </a:solidFill>
              </a:rPr>
              <a:t>: Etelä-Savon ELO-toiminnan ja ohjauksen arviointi</a:t>
            </a:r>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r>
              <a:rPr lang="fi-FI" sz="2400" dirty="0" smtClean="0"/>
              <a:t>Etelä-Savon ELO-toiminnan ja ohjauksen laatua arvioidaan säännöllisesti ja palautetietoa kerätään eri tavoilla. Taustalla ovat maakunnan strategiset tavoitteet, jossa arviointi on osana. Lähtökohtana on, että asiakkaat, nuoret, eri-ikäiset ihmiset sekä taustaverkostot antavat palautetta, jonka perusteella he pystyvät havaitsemaan, miten se vaikuttaa palvelujen laatuun ja niiden kehittämiseen. </a:t>
            </a:r>
          </a:p>
          <a:p>
            <a:r>
              <a:rPr lang="fi-FI" sz="2400" b="1" dirty="0">
                <a:solidFill>
                  <a:srgbClr val="002060"/>
                </a:solidFill>
              </a:rPr>
              <a:t>TASO:  </a:t>
            </a:r>
          </a:p>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17</a:t>
            </a:fld>
            <a:endParaRPr lang="fi-FI" dirty="0"/>
          </a:p>
        </p:txBody>
      </p:sp>
    </p:spTree>
    <p:extLst>
      <p:ext uri="{BB962C8B-B14F-4D97-AF65-F5344CB8AC3E}">
        <p14:creationId xmlns:p14="http://schemas.microsoft.com/office/powerpoint/2010/main" val="389545296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196752"/>
            <a:ext cx="7776864" cy="1296144"/>
          </a:xfrm>
        </p:spPr>
        <p:txBody>
          <a:bodyPr/>
          <a:lstStyle/>
          <a:p>
            <a:endParaRPr lang="fi-FI" sz="2800" b="1" dirty="0">
              <a:solidFill>
                <a:srgbClr val="002060"/>
              </a:solidFill>
            </a:endParaRPr>
          </a:p>
        </p:txBody>
      </p:sp>
      <p:sp>
        <p:nvSpPr>
          <p:cNvPr id="3" name="Platshållare för text 2"/>
          <p:cNvSpPr>
            <a:spLocks noGrp="1"/>
          </p:cNvSpPr>
          <p:nvPr>
            <p:ph type="body" sz="quarter" idx="10"/>
          </p:nvPr>
        </p:nvSpPr>
        <p:spPr>
          <a:xfrm>
            <a:off x="971600" y="2492896"/>
            <a:ext cx="7782694" cy="3528392"/>
          </a:xfrm>
        </p:spPr>
        <p:txBody>
          <a:bodyPr/>
          <a:lstStyle/>
          <a:p>
            <a:endParaRPr lang="fi-FI" sz="2400" dirty="0"/>
          </a:p>
          <a:p>
            <a:endParaRPr lang="fi-FI" sz="2400"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18</a:t>
            </a:fld>
            <a:endParaRPr lang="fi-FI" dirty="0"/>
          </a:p>
        </p:txBody>
      </p:sp>
    </p:spTree>
    <p:extLst>
      <p:ext uri="{BB962C8B-B14F-4D97-AF65-F5344CB8AC3E}">
        <p14:creationId xmlns:p14="http://schemas.microsoft.com/office/powerpoint/2010/main" val="150426404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7" name="Otsikko 6"/>
          <p:cNvSpPr>
            <a:spLocks noGrp="1"/>
          </p:cNvSpPr>
          <p:nvPr>
            <p:ph type="ctrTitle"/>
          </p:nvPr>
        </p:nvSpPr>
        <p:spPr>
          <a:xfrm>
            <a:off x="587790" y="836711"/>
            <a:ext cx="7772400" cy="1136859"/>
          </a:xfrm>
        </p:spPr>
        <p:txBody>
          <a:bodyPr/>
          <a:lstStyle/>
          <a:p>
            <a:r>
              <a:rPr lang="sv-SE" sz="2400" b="1" dirty="0" err="1">
                <a:solidFill>
                  <a:srgbClr val="002060"/>
                </a:solidFill>
              </a:rPr>
              <a:t>Kolmiportainen</a:t>
            </a:r>
            <a:r>
              <a:rPr lang="sv-SE" sz="2400" b="1" dirty="0">
                <a:solidFill>
                  <a:srgbClr val="002060"/>
                </a:solidFill>
              </a:rPr>
              <a:t> </a:t>
            </a:r>
            <a:r>
              <a:rPr lang="sv-SE" sz="2400" b="1" dirty="0" err="1" smtClean="0">
                <a:solidFill>
                  <a:srgbClr val="002060"/>
                </a:solidFill>
              </a:rPr>
              <a:t>laadun</a:t>
            </a:r>
            <a:r>
              <a:rPr lang="sv-SE" sz="2400" b="1" dirty="0" smtClean="0">
                <a:solidFill>
                  <a:srgbClr val="002060"/>
                </a:solidFill>
              </a:rPr>
              <a:t> </a:t>
            </a:r>
            <a:r>
              <a:rPr lang="sv-SE" sz="2400" b="1" dirty="0" err="1">
                <a:solidFill>
                  <a:srgbClr val="002060"/>
                </a:solidFill>
              </a:rPr>
              <a:t>tasokuvaus</a:t>
            </a:r>
            <a:r>
              <a:rPr lang="sv-SE" sz="2400" b="1" dirty="0">
                <a:solidFill>
                  <a:srgbClr val="002060"/>
                </a:solidFill>
              </a:rPr>
              <a:t> ja </a:t>
            </a:r>
            <a:r>
              <a:rPr lang="sv-SE" sz="2400" b="1" dirty="0" smtClean="0">
                <a:solidFill>
                  <a:srgbClr val="002060"/>
                </a:solidFill>
              </a:rPr>
              <a:t/>
            </a:r>
            <a:br>
              <a:rPr lang="sv-SE" sz="2400" b="1" dirty="0" smtClean="0">
                <a:solidFill>
                  <a:srgbClr val="002060"/>
                </a:solidFill>
              </a:rPr>
            </a:br>
            <a:r>
              <a:rPr lang="sv-SE" sz="2400" b="1" dirty="0" err="1" smtClean="0">
                <a:solidFill>
                  <a:srgbClr val="002060"/>
                </a:solidFill>
              </a:rPr>
              <a:t>esimerkkitapaukset</a:t>
            </a:r>
            <a:r>
              <a:rPr lang="sv-SE" sz="2400" b="1" dirty="0" smtClean="0">
                <a:solidFill>
                  <a:srgbClr val="002060"/>
                </a:solidFill>
              </a:rPr>
              <a:t> </a:t>
            </a:r>
            <a:r>
              <a:rPr lang="sv-SE" sz="2400" b="1" dirty="0" err="1">
                <a:solidFill>
                  <a:srgbClr val="002060"/>
                </a:solidFill>
              </a:rPr>
              <a:t>ohjaustilanteista</a:t>
            </a:r>
            <a:r>
              <a:rPr lang="sv-SE" sz="2400" b="1" dirty="0">
                <a:solidFill>
                  <a:srgbClr val="002060"/>
                </a:solidFill>
              </a:rPr>
              <a:t> </a:t>
            </a:r>
            <a:endParaRPr lang="fi-FI" sz="2400" b="1" dirty="0">
              <a:solidFill>
                <a:srgbClr val="002060"/>
              </a:solidFill>
            </a:endParaRPr>
          </a:p>
        </p:txBody>
      </p:sp>
      <p:sp>
        <p:nvSpPr>
          <p:cNvPr id="8" name="Alaotsikko 7"/>
          <p:cNvSpPr>
            <a:spLocks noGrp="1"/>
          </p:cNvSpPr>
          <p:nvPr>
            <p:ph type="subTitle" idx="1"/>
          </p:nvPr>
        </p:nvSpPr>
        <p:spPr>
          <a:xfrm>
            <a:off x="1326904" y="2133638"/>
            <a:ext cx="6480000" cy="3250294"/>
          </a:xfrm>
        </p:spPr>
        <p:txBody>
          <a:bodyPr/>
          <a:lstStyle/>
          <a:p>
            <a:r>
              <a:rPr lang="fi-FI" dirty="0" smtClean="0"/>
              <a:t>Tuija Toivakainen</a:t>
            </a:r>
          </a:p>
          <a:p>
            <a:r>
              <a:rPr lang="fi-FI" dirty="0"/>
              <a:t>Puh. +358 29 502 4220, vaihde +358 29 502 4000</a:t>
            </a:r>
          </a:p>
          <a:p>
            <a:r>
              <a:rPr lang="fi-FI" u="sng" dirty="0" smtClean="0"/>
              <a:t>tuija.toivakainen@ely-keskus.fi</a:t>
            </a:r>
            <a:endParaRPr lang="fi-FI" dirty="0"/>
          </a:p>
          <a:p>
            <a:r>
              <a:rPr lang="fi-FI" u="sng" dirty="0"/>
              <a:t>nuorisotakuu.etela-savo@ely-keskus.fi</a:t>
            </a:r>
            <a:r>
              <a:rPr lang="fi-FI" dirty="0"/>
              <a:t>      </a:t>
            </a:r>
          </a:p>
          <a:p>
            <a:r>
              <a:rPr lang="fi-FI" dirty="0"/>
              <a:t>Johtava </a:t>
            </a:r>
            <a:r>
              <a:rPr lang="fi-FI" dirty="0" smtClean="0"/>
              <a:t>asiantuntija</a:t>
            </a:r>
          </a:p>
          <a:p>
            <a:endParaRPr lang="fi-FI" dirty="0"/>
          </a:p>
          <a:p>
            <a:r>
              <a:rPr lang="fi-FI" sz="1400" dirty="0"/>
              <a:t>Etelä-Savon </a:t>
            </a:r>
            <a:endParaRPr lang="fi-FI" sz="1400" dirty="0" smtClean="0"/>
          </a:p>
          <a:p>
            <a:r>
              <a:rPr lang="fi-FI" sz="1400" dirty="0" smtClean="0"/>
              <a:t>elinkeino-</a:t>
            </a:r>
            <a:r>
              <a:rPr lang="fi-FI" sz="1400" dirty="0"/>
              <a:t>, liikenne- ja </a:t>
            </a:r>
            <a:r>
              <a:rPr lang="fi-FI" sz="1400" dirty="0" smtClean="0"/>
              <a:t>ympäristökeskus</a:t>
            </a:r>
          </a:p>
          <a:p>
            <a:r>
              <a:rPr lang="fi-FI" sz="1400" dirty="0" smtClean="0"/>
              <a:t>PL </a:t>
            </a:r>
            <a:r>
              <a:rPr lang="fi-FI" sz="1400" dirty="0"/>
              <a:t>164, 50101 </a:t>
            </a:r>
            <a:r>
              <a:rPr lang="fi-FI" sz="1400" dirty="0" smtClean="0"/>
              <a:t>Mikkeli</a:t>
            </a:r>
          </a:p>
          <a:p>
            <a:endParaRPr lang="fi-FI" sz="1600" dirty="0"/>
          </a:p>
          <a:p>
            <a:endParaRPr lang="fi-FI" dirty="0" smtClean="0"/>
          </a:p>
          <a:p>
            <a:endParaRPr lang="fi-FI" dirty="0"/>
          </a:p>
        </p:txBody>
      </p:sp>
      <p:sp>
        <p:nvSpPr>
          <p:cNvPr id="5" name="Alatunnisteen paikkamerkki 4"/>
          <p:cNvSpPr>
            <a:spLocks noGrp="1"/>
          </p:cNvSpPr>
          <p:nvPr>
            <p:ph type="ftr" sz="quarter" idx="11"/>
          </p:nvPr>
        </p:nvSpPr>
        <p:spPr>
          <a:xfrm>
            <a:off x="2617880" y="5383933"/>
            <a:ext cx="3600000" cy="252000"/>
          </a:xfrm>
        </p:spPr>
        <p:txBody>
          <a:bodyPr/>
          <a:lstStyle/>
          <a:p>
            <a:r>
              <a:rPr lang="fi-FI" dirty="0" smtClean="0"/>
              <a:t>Tuija Toivakainen, Etelä-Savon ELY, </a:t>
            </a:r>
            <a:r>
              <a:rPr lang="fi-FI" dirty="0" smtClean="0"/>
              <a:t>24</a:t>
            </a:r>
            <a:r>
              <a:rPr lang="fi-FI" dirty="0" smtClean="0"/>
              <a:t>.5.2017</a:t>
            </a:r>
            <a:endParaRPr lang="fi-FI" dirty="0"/>
          </a:p>
        </p:txBody>
      </p:sp>
      <p:sp>
        <p:nvSpPr>
          <p:cNvPr id="10" name="Kuvan paikkamerkki 9"/>
          <p:cNvSpPr>
            <a:spLocks noGrp="1"/>
          </p:cNvSpPr>
          <p:nvPr>
            <p:ph type="pic" sz="quarter" idx="13"/>
          </p:nvPr>
        </p:nvSpPr>
        <p:spPr/>
      </p:sp>
      <p:sp>
        <p:nvSpPr>
          <p:cNvPr id="11" name="Kuvan paikkamerkki 10"/>
          <p:cNvSpPr>
            <a:spLocks noGrp="1"/>
          </p:cNvSpPr>
          <p:nvPr>
            <p:ph type="pic" sz="quarter" idx="14"/>
          </p:nvPr>
        </p:nvSpPr>
        <p:spPr/>
      </p:sp>
      <p:pic>
        <p:nvPicPr>
          <p:cNvPr id="12" name="Kuva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62913" y="644936"/>
            <a:ext cx="1727256" cy="1329645"/>
          </a:xfrm>
          <a:prstGeom prst="rect">
            <a:avLst/>
          </a:prstGeom>
        </p:spPr>
      </p:pic>
      <p:sp>
        <p:nvSpPr>
          <p:cNvPr id="13" name="Kuvan paikkamerkki 12"/>
          <p:cNvSpPr>
            <a:spLocks noGrp="1"/>
          </p:cNvSpPr>
          <p:nvPr>
            <p:ph type="pic" sz="quarter" idx="12"/>
          </p:nvPr>
        </p:nvSpPr>
        <p:spPr/>
      </p:sp>
      <p:pic>
        <p:nvPicPr>
          <p:cNvPr id="17" name="Sisällön paikkamerkki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893758"/>
            <a:ext cx="2056631" cy="2742175"/>
          </a:xfrm>
          <a:prstGeom prst="rect">
            <a:avLst/>
          </a:prstGeom>
        </p:spPr>
      </p:pic>
      <p:pic>
        <p:nvPicPr>
          <p:cNvPr id="16" name="Kuva 15" descr="ELY_NT01_ntakuu_FI_B____RGB"/>
          <p:cNvPicPr/>
          <p:nvPr/>
        </p:nvPicPr>
        <p:blipFill>
          <a:blip r:embed="rId4">
            <a:extLst>
              <a:ext uri="{28A0092B-C50C-407E-A947-70E740481C1C}">
                <a14:useLocalDpi xmlns:a14="http://schemas.microsoft.com/office/drawing/2010/main" val="0"/>
              </a:ext>
            </a:extLst>
          </a:blip>
          <a:srcRect/>
          <a:stretch>
            <a:fillRect/>
          </a:stretch>
        </p:blipFill>
        <p:spPr bwMode="auto">
          <a:xfrm>
            <a:off x="7308304" y="172242"/>
            <a:ext cx="1673906" cy="403860"/>
          </a:xfrm>
          <a:prstGeom prst="rect">
            <a:avLst/>
          </a:prstGeom>
          <a:noFill/>
          <a:ln>
            <a:noFill/>
          </a:ln>
        </p:spPr>
      </p:pic>
    </p:spTree>
    <p:extLst>
      <p:ext uri="{BB962C8B-B14F-4D97-AF65-F5344CB8AC3E}">
        <p14:creationId xmlns:p14="http://schemas.microsoft.com/office/powerpoint/2010/main" val="1713121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Kolmiportainen laadun tasokuvaus </a:t>
            </a:r>
            <a:endParaRPr lang="fi-FI" b="1" dirty="0">
              <a:solidFill>
                <a:srgbClr val="002060"/>
              </a:solidFill>
            </a:endParaRPr>
          </a:p>
        </p:txBody>
      </p:sp>
      <p:sp>
        <p:nvSpPr>
          <p:cNvPr id="3" name="Tekstin paikkamerkki 2"/>
          <p:cNvSpPr>
            <a:spLocks noGrp="1"/>
          </p:cNvSpPr>
          <p:nvPr>
            <p:ph type="body" sz="quarter" idx="10"/>
          </p:nvPr>
        </p:nvSpPr>
        <p:spPr>
          <a:xfrm>
            <a:off x="827584" y="1974467"/>
            <a:ext cx="7782694" cy="3937050"/>
          </a:xfrm>
        </p:spPr>
        <p:txBody>
          <a:bodyPr/>
          <a:lstStyle/>
          <a:p>
            <a:endParaRPr lang="fi-FI" dirty="0"/>
          </a:p>
        </p:txBody>
      </p:sp>
      <p:sp>
        <p:nvSpPr>
          <p:cNvPr id="4" name="Alatunnisteen paikkamerkki 3"/>
          <p:cNvSpPr>
            <a:spLocks noGrp="1"/>
          </p:cNvSpPr>
          <p:nvPr>
            <p:ph type="ftr" sz="quarter" idx="14"/>
          </p:nvPr>
        </p:nvSpPr>
        <p:spPr/>
        <p:txBody>
          <a:bodyPr/>
          <a:lstStyle/>
          <a:p>
            <a:r>
              <a:rPr lang="fi-FI" dirty="0" smtClean="0"/>
              <a:t>Tuija Toivakainen, Etelä-Savon ELY, 8.3. ja 24.5.2017 Etelä-Savon Ohjaamo-toimijoiden tapaamisessa</a:t>
            </a:r>
            <a:endParaRPr lang="fi-FI" dirty="0"/>
          </a:p>
        </p:txBody>
      </p:sp>
      <p:sp>
        <p:nvSpPr>
          <p:cNvPr id="5" name="Tasakylkinen kolmio 4"/>
          <p:cNvSpPr/>
          <p:nvPr/>
        </p:nvSpPr>
        <p:spPr>
          <a:xfrm>
            <a:off x="1979712" y="2636912"/>
            <a:ext cx="2356848" cy="2831359"/>
          </a:xfrm>
          <a:prstGeom prst="triangl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Suorakulmio 5"/>
          <p:cNvSpPr/>
          <p:nvPr/>
        </p:nvSpPr>
        <p:spPr>
          <a:xfrm>
            <a:off x="3203848" y="2636912"/>
            <a:ext cx="5112568" cy="7138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a:solidFill>
                  <a:schemeClr val="tx1"/>
                </a:solidFill>
              </a:rPr>
              <a:t>Edelläkävijät: erinomaiset tai </a:t>
            </a:r>
            <a:r>
              <a:rPr lang="fi-FI" sz="1200" b="1" dirty="0" smtClean="0">
                <a:solidFill>
                  <a:schemeClr val="tx1"/>
                </a:solidFill>
              </a:rPr>
              <a:t>maailmanluokan johtavat muotoillut palvelutuotteet, toimintatavat</a:t>
            </a:r>
            <a:r>
              <a:rPr lang="fi-FI" sz="1200" b="1" dirty="0">
                <a:solidFill>
                  <a:schemeClr val="tx1"/>
                </a:solidFill>
              </a:rPr>
              <a:t>, </a:t>
            </a:r>
            <a:r>
              <a:rPr lang="fi-FI" sz="1200" b="1" dirty="0" smtClean="0">
                <a:solidFill>
                  <a:schemeClr val="tx1"/>
                </a:solidFill>
              </a:rPr>
              <a:t>arviointijärjestelmät, läpinäkyvyys ja digitaalisuus, verkostot, työyhteisöt </a:t>
            </a:r>
            <a:r>
              <a:rPr lang="fi-FI" sz="1200" b="1" dirty="0">
                <a:solidFill>
                  <a:schemeClr val="tx1"/>
                </a:solidFill>
              </a:rPr>
              <a:t>ja niiden jatkuva </a:t>
            </a:r>
            <a:r>
              <a:rPr lang="fi-FI" sz="1200" b="1" dirty="0" smtClean="0">
                <a:solidFill>
                  <a:schemeClr val="tx1"/>
                </a:solidFill>
              </a:rPr>
              <a:t>strateginen </a:t>
            </a:r>
            <a:r>
              <a:rPr lang="fi-FI" sz="1200" b="1" dirty="0">
                <a:solidFill>
                  <a:schemeClr val="tx1"/>
                </a:solidFill>
              </a:rPr>
              <a:t>kehittäminen</a:t>
            </a:r>
          </a:p>
        </p:txBody>
      </p:sp>
      <p:sp>
        <p:nvSpPr>
          <p:cNvPr id="9" name="Suorakulmio 8"/>
          <p:cNvSpPr/>
          <p:nvPr/>
        </p:nvSpPr>
        <p:spPr>
          <a:xfrm>
            <a:off x="3203848" y="3523336"/>
            <a:ext cx="5090872" cy="76975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i-FI" sz="1200" b="1" dirty="0" smtClean="0"/>
              <a:t>Kehittäjät: panostetaan kehittämiseen aluksi pienillä kokeiluilla </a:t>
            </a:r>
            <a:r>
              <a:rPr lang="fi-FI" sz="1200" b="1" dirty="0"/>
              <a:t>tai erillisillä </a:t>
            </a:r>
            <a:r>
              <a:rPr lang="fi-FI" sz="1200" b="1" dirty="0" smtClean="0"/>
              <a:t>hankkeilla, sitten suunnitelmallisesti ja strategisesti</a:t>
            </a:r>
            <a:endParaRPr lang="fi-FI" sz="1200" b="1" dirty="0"/>
          </a:p>
        </p:txBody>
      </p:sp>
      <p:sp>
        <p:nvSpPr>
          <p:cNvPr id="10" name="Suorakulmio 9"/>
          <p:cNvSpPr/>
          <p:nvPr/>
        </p:nvSpPr>
        <p:spPr>
          <a:xfrm>
            <a:off x="3203848" y="4485730"/>
            <a:ext cx="5112568" cy="982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smtClean="0"/>
              <a:t>Hyvä perustaso: ohjauksen ja verkostojen perustaso kunnossa, arki ja velvoitteiden hoitaminen sujuvaa</a:t>
            </a:r>
            <a:endParaRPr lang="fi-FI" b="1" dirty="0"/>
          </a:p>
        </p:txBody>
      </p:sp>
      <p:sp>
        <p:nvSpPr>
          <p:cNvPr id="11" name="5-sakarainen tähti 10"/>
          <p:cNvSpPr/>
          <p:nvPr/>
        </p:nvSpPr>
        <p:spPr>
          <a:xfrm>
            <a:off x="2700936" y="1722512"/>
            <a:ext cx="914400" cy="914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5-sakarainen tähti 11"/>
          <p:cNvSpPr/>
          <p:nvPr/>
        </p:nvSpPr>
        <p:spPr>
          <a:xfrm flipH="1" flipV="1">
            <a:off x="2025651" y="2431132"/>
            <a:ext cx="576065" cy="480667"/>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5-sakarainen tähti 14"/>
          <p:cNvSpPr/>
          <p:nvPr/>
        </p:nvSpPr>
        <p:spPr>
          <a:xfrm>
            <a:off x="3615336" y="1678813"/>
            <a:ext cx="576064" cy="487482"/>
          </a:xfrm>
          <a:prstGeom prst="star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Dian numeron paikkamerkki 6"/>
          <p:cNvSpPr>
            <a:spLocks noGrp="1"/>
          </p:cNvSpPr>
          <p:nvPr>
            <p:ph type="sldNum" sz="quarter" idx="11"/>
          </p:nvPr>
        </p:nvSpPr>
        <p:spPr/>
        <p:txBody>
          <a:bodyPr/>
          <a:lstStyle/>
          <a:p>
            <a:pPr>
              <a:defRPr/>
            </a:pPr>
            <a:fld id="{D3C89A02-2183-4EC2-9978-996C81F899C4}" type="slidenum">
              <a:rPr lang="fi-FI" smtClean="0"/>
              <a:pPr>
                <a:defRPr/>
              </a:pPr>
              <a:t>2</a:t>
            </a:fld>
            <a:endParaRPr lang="fi-FI" dirty="0"/>
          </a:p>
        </p:txBody>
      </p:sp>
    </p:spTree>
    <p:extLst>
      <p:ext uri="{BB962C8B-B14F-4D97-AF65-F5344CB8AC3E}">
        <p14:creationId xmlns:p14="http://schemas.microsoft.com/office/powerpoint/2010/main" val="980245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1: </a:t>
            </a:r>
            <a:r>
              <a:rPr lang="fi-FI" b="1" dirty="0">
                <a:solidFill>
                  <a:srgbClr val="002060"/>
                </a:solidFill>
              </a:rPr>
              <a:t>Nuoren polku </a:t>
            </a:r>
            <a:r>
              <a:rPr lang="fi-FI" b="1" dirty="0" smtClean="0">
                <a:solidFill>
                  <a:srgbClr val="002060"/>
                </a:solidFill>
              </a:rPr>
              <a:t>Ohjaamossa</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3216970"/>
          </a:xfrm>
        </p:spPr>
        <p:txBody>
          <a:bodyPr/>
          <a:lstStyle/>
          <a:p>
            <a:r>
              <a:rPr lang="fi-FI" dirty="0" smtClean="0"/>
              <a:t>Nuori mies </a:t>
            </a:r>
            <a:r>
              <a:rPr lang="fi-FI" dirty="0"/>
              <a:t>aloitti kuntouttavassa työtoiminnassa </a:t>
            </a:r>
            <a:r>
              <a:rPr lang="fi-FI" dirty="0" smtClean="0"/>
              <a:t>Ohjaamossa </a:t>
            </a:r>
            <a:r>
              <a:rPr lang="fi-FI" dirty="0"/>
              <a:t>keväällä </a:t>
            </a:r>
            <a:r>
              <a:rPr lang="fi-FI" dirty="0" smtClean="0"/>
              <a:t>2015</a:t>
            </a:r>
            <a:r>
              <a:rPr lang="fi-FI" dirty="0"/>
              <a:t>. Vuoden oltuaan ja arjen perusasiat kuntoon saatuaan hän siirtyi </a:t>
            </a:r>
            <a:r>
              <a:rPr lang="fi-FI" dirty="0" smtClean="0"/>
              <a:t>Ohjaamosta </a:t>
            </a:r>
            <a:r>
              <a:rPr lang="fi-FI" dirty="0"/>
              <a:t>työkokeiluun ja samalla suorittamaan työtä tekemällä ammatillista perustutkintoa. </a:t>
            </a:r>
            <a:endParaRPr lang="fi-FI" dirty="0" smtClean="0"/>
          </a:p>
          <a:p>
            <a:r>
              <a:rPr lang="fi-FI" dirty="0" smtClean="0"/>
              <a:t>Kuudessa </a:t>
            </a:r>
            <a:r>
              <a:rPr lang="fi-FI" dirty="0"/>
              <a:t>kuukaudessa, saatuaan valtaa ja vastuuta, </a:t>
            </a:r>
            <a:r>
              <a:rPr lang="fi-FI" dirty="0" smtClean="0"/>
              <a:t>nuori otti </a:t>
            </a:r>
            <a:r>
              <a:rPr lang="fi-FI" dirty="0"/>
              <a:t>huomattavia askelia ihmisenä kohti työelämää. Hän sai suoritettua elämänsä ensimmäisen ammatillisen </a:t>
            </a:r>
            <a:r>
              <a:rPr lang="fi-FI" dirty="0" smtClean="0"/>
              <a:t>perustutkintonsa </a:t>
            </a:r>
            <a:r>
              <a:rPr lang="fi-FI" dirty="0"/>
              <a:t>ja hänellä odottaa työtarjous hänen hyväksyntäänsä. </a:t>
            </a:r>
            <a:endParaRPr lang="fi-FI" dirty="0" smtClean="0"/>
          </a:p>
          <a:p>
            <a:r>
              <a:rPr lang="fi-FI" b="1" dirty="0" smtClean="0">
                <a:solidFill>
                  <a:srgbClr val="002060"/>
                </a:solidFill>
              </a:rPr>
              <a:t>TASO: </a:t>
            </a:r>
            <a:r>
              <a:rPr lang="fi-FI" b="1" dirty="0" smtClean="0">
                <a:solidFill>
                  <a:srgbClr val="002060"/>
                </a:solidFill>
              </a:rPr>
              <a:t> </a:t>
            </a:r>
            <a:endParaRPr lang="fi-FI" b="1" dirty="0">
              <a:solidFill>
                <a:srgbClr val="002060"/>
              </a:solidFill>
            </a:endParaRPr>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3</a:t>
            </a:fld>
            <a:endParaRPr lang="fi-FI"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a:solidFill>
                  <a:srgbClr val="002060"/>
                </a:solidFill>
              </a:rPr>
              <a:t>Esimerkki </a:t>
            </a:r>
            <a:r>
              <a:rPr lang="fi-FI" b="1" dirty="0" smtClean="0">
                <a:solidFill>
                  <a:srgbClr val="002060"/>
                </a:solidFill>
              </a:rPr>
              <a:t>2: </a:t>
            </a:r>
            <a:r>
              <a:rPr lang="fi-FI" b="1" dirty="0">
                <a:solidFill>
                  <a:srgbClr val="002060"/>
                </a:solidFill>
              </a:rPr>
              <a:t>Palveluprosessin kesto</a:t>
            </a:r>
          </a:p>
        </p:txBody>
      </p:sp>
      <p:sp>
        <p:nvSpPr>
          <p:cNvPr id="3" name="Platshållare för text 2"/>
          <p:cNvSpPr>
            <a:spLocks noGrp="1"/>
          </p:cNvSpPr>
          <p:nvPr>
            <p:ph type="body" sz="quarter" idx="10"/>
          </p:nvPr>
        </p:nvSpPr>
        <p:spPr>
          <a:xfrm>
            <a:off x="827584" y="2084238"/>
            <a:ext cx="7782694" cy="4153074"/>
          </a:xfrm>
        </p:spPr>
        <p:txBody>
          <a:bodyPr/>
          <a:lstStyle/>
          <a:p>
            <a:r>
              <a:rPr lang="fi-FI" sz="2000" dirty="0" smtClean="0"/>
              <a:t>Neuvoton </a:t>
            </a:r>
            <a:r>
              <a:rPr lang="fi-FI" sz="2000" dirty="0"/>
              <a:t>maahanmuuttaja tarvitsi apua työllistymiseen, </a:t>
            </a:r>
            <a:r>
              <a:rPr lang="fi-FI" sz="2000" dirty="0" smtClean="0"/>
              <a:t>keskustelussa Ohjaamossa ilmeni </a:t>
            </a:r>
            <a:r>
              <a:rPr lang="fi-FI" sz="2000" dirty="0"/>
              <a:t>selkeää näköalattomuutta. Keskustelun aikana </a:t>
            </a:r>
            <a:r>
              <a:rPr lang="fi-FI" sz="2000" dirty="0" smtClean="0"/>
              <a:t>Ohjaamo otti </a:t>
            </a:r>
            <a:r>
              <a:rPr lang="fi-FI" sz="2000" dirty="0"/>
              <a:t>yhteyden </a:t>
            </a:r>
            <a:r>
              <a:rPr lang="fi-FI" sz="2000" dirty="0" smtClean="0"/>
              <a:t>TE-palveluihin </a:t>
            </a:r>
            <a:r>
              <a:rPr lang="fi-FI" sz="2000" dirty="0"/>
              <a:t>ja </a:t>
            </a:r>
            <a:r>
              <a:rPr lang="fi-FI" sz="2000" dirty="0" smtClean="0"/>
              <a:t>varmisti </a:t>
            </a:r>
            <a:r>
              <a:rPr lang="fi-FI" sz="2000" dirty="0"/>
              <a:t>työkokeilukelpoisuuden. </a:t>
            </a:r>
            <a:r>
              <a:rPr lang="fi-FI" sz="2000" dirty="0" smtClean="0"/>
              <a:t>Ohjaamo otti </a:t>
            </a:r>
            <a:r>
              <a:rPr lang="fi-FI" sz="2000" dirty="0"/>
              <a:t>heti yhteyttä rakennusalan </a:t>
            </a:r>
            <a:r>
              <a:rPr lang="fi-FI" sz="2000" dirty="0" smtClean="0"/>
              <a:t>työpajaan </a:t>
            </a:r>
            <a:r>
              <a:rPr lang="fi-FI" sz="2000" dirty="0"/>
              <a:t>ja </a:t>
            </a:r>
            <a:r>
              <a:rPr lang="fi-FI" sz="2000" dirty="0" smtClean="0"/>
              <a:t>sopi </a:t>
            </a:r>
            <a:r>
              <a:rPr lang="fi-FI" sz="2000" dirty="0"/>
              <a:t>treffit samalle viikolle. Siellä </a:t>
            </a:r>
            <a:r>
              <a:rPr lang="fi-FI" sz="2000" dirty="0" smtClean="0"/>
              <a:t>Ohjaamo teki </a:t>
            </a:r>
            <a:r>
              <a:rPr lang="fi-FI" sz="2000" dirty="0"/>
              <a:t>työkokeilusopimuksen ja viikon päästä maahanmuuttaja aloitti työkokeilun ja reilu kuukausi siitä kuuden kuukauden </a:t>
            </a:r>
            <a:r>
              <a:rPr lang="fi-FI" sz="2000" dirty="0" smtClean="0"/>
              <a:t>palkkatukityön.</a:t>
            </a:r>
          </a:p>
          <a:p>
            <a:r>
              <a:rPr lang="fi-FI" sz="2000" dirty="0" smtClean="0"/>
              <a:t>Verkostoyhteistyön </a:t>
            </a:r>
            <a:r>
              <a:rPr lang="fi-FI" sz="2000" dirty="0"/>
              <a:t>kautta maahanmuuttaja ohjautui oikeaan paikkaan, jossa palveluprosessi kesti yhden viikon ja maahanmuuttaja oli työllistymistä edistävässä </a:t>
            </a:r>
            <a:r>
              <a:rPr lang="fi-FI" sz="2000" dirty="0" smtClean="0"/>
              <a:t>toimessa</a:t>
            </a:r>
            <a:r>
              <a:rPr lang="fi-FI" sz="2000" dirty="0" smtClean="0"/>
              <a:t>.</a:t>
            </a:r>
          </a:p>
          <a:p>
            <a:r>
              <a:rPr lang="fi-FI" sz="2000" b="1" dirty="0">
                <a:solidFill>
                  <a:srgbClr val="002060"/>
                </a:solidFill>
              </a:rPr>
              <a:t>TASO:  </a:t>
            </a:r>
          </a:p>
          <a:p>
            <a:endParaRPr lang="fi-FI" sz="2000"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4</a:t>
            </a:fld>
            <a:endParaRPr lang="fi-FI" dirty="0"/>
          </a:p>
        </p:txBody>
      </p:sp>
    </p:spTree>
    <p:extLst>
      <p:ext uri="{BB962C8B-B14F-4D97-AF65-F5344CB8AC3E}">
        <p14:creationId xmlns:p14="http://schemas.microsoft.com/office/powerpoint/2010/main" val="251009489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3: Asunnon hankitaan apua</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153074"/>
          </a:xfrm>
        </p:spPr>
        <p:txBody>
          <a:bodyPr/>
          <a:lstStyle/>
          <a:p>
            <a:r>
              <a:rPr lang="fi-FI" sz="2000" dirty="0" smtClean="0"/>
              <a:t>Toisen </a:t>
            </a:r>
            <a:r>
              <a:rPr lang="fi-FI" sz="2000" dirty="0"/>
              <a:t>asteen opiskelija on kuullut Ohjaamosta oppilaitosinfossa. Nuori tulee käymään Ohjaamon päivystyksessä ja kertoo tarvitsevansa apua asunnon hankinnassa (asuu tällä hetkellä oppilaitoksen asuntolassa). </a:t>
            </a:r>
            <a:endParaRPr lang="fi-FI" sz="2000" dirty="0" smtClean="0"/>
          </a:p>
          <a:p>
            <a:r>
              <a:rPr lang="fi-FI" sz="2000" dirty="0" smtClean="0"/>
              <a:t>Paikalla </a:t>
            </a:r>
            <a:r>
              <a:rPr lang="fi-FI" sz="2000" dirty="0"/>
              <a:t>oleva etsivä täyttää saman tien yhdessä nuoren </a:t>
            </a:r>
            <a:r>
              <a:rPr lang="fi-FI" sz="2000" dirty="0" smtClean="0"/>
              <a:t>kanssa asuntohakemuksen</a:t>
            </a:r>
            <a:r>
              <a:rPr lang="fi-FI" sz="2000" dirty="0"/>
              <a:t>.  Päivystyksessä paikalla oleva sosiaaliohjaaja </a:t>
            </a:r>
            <a:r>
              <a:rPr lang="fi-FI" sz="2000" dirty="0" smtClean="0"/>
              <a:t>kertoo, </a:t>
            </a:r>
            <a:r>
              <a:rPr lang="fi-FI" sz="2000" dirty="0"/>
              <a:t>kuinka nuori voi hakea vuokratakuuta toimeentulotukihakemuksen </a:t>
            </a:r>
            <a:r>
              <a:rPr lang="fi-FI" sz="2000" dirty="0" smtClean="0"/>
              <a:t>yhteydessä, </a:t>
            </a:r>
            <a:r>
              <a:rPr lang="fi-FI" sz="2000" dirty="0"/>
              <a:t>sekä kertoo nuorelle muista toimeentuloon liittyvistä asioista. </a:t>
            </a:r>
            <a:endParaRPr lang="fi-FI" sz="2000" dirty="0" smtClean="0"/>
          </a:p>
          <a:p>
            <a:r>
              <a:rPr lang="fi-FI" sz="2000" dirty="0" smtClean="0"/>
              <a:t>Etsivä </a:t>
            </a:r>
            <a:r>
              <a:rPr lang="fi-FI" sz="2000" dirty="0"/>
              <a:t>lähtee viemään nuoren kanssa asuntohakemuksen asuntotoimistoon. Seuraavalla viikolla nuori saa tiedon asukasvalinnasta</a:t>
            </a:r>
            <a:r>
              <a:rPr lang="fi-FI" sz="2000" dirty="0" smtClean="0"/>
              <a:t>.</a:t>
            </a:r>
          </a:p>
          <a:p>
            <a:r>
              <a:rPr lang="fi-FI" sz="2000" b="1" dirty="0">
                <a:solidFill>
                  <a:srgbClr val="002060"/>
                </a:solidFill>
              </a:rPr>
              <a:t>TASO:  </a:t>
            </a:r>
          </a:p>
          <a:p>
            <a:endParaRPr lang="fi-FI" sz="2000"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5</a:t>
            </a:fld>
            <a:endParaRPr lang="fi-FI"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4: TE-toimistosta työpajaan</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153074"/>
          </a:xfrm>
        </p:spPr>
        <p:txBody>
          <a:bodyPr/>
          <a:lstStyle/>
          <a:p>
            <a:r>
              <a:rPr lang="fi-FI" dirty="0" smtClean="0"/>
              <a:t>Nuori </a:t>
            </a:r>
            <a:r>
              <a:rPr lang="fi-FI" dirty="0"/>
              <a:t>ohjautuu Ohjaamoon koska TE-toimi on ohjannut nuorta työkokeiluun. Nuori kokee, että hänen voimavaransa eivät tällä hetkellä ole riittävät </a:t>
            </a:r>
            <a:r>
              <a:rPr lang="fi-FI" dirty="0" smtClean="0"/>
              <a:t>työkokeilu- </a:t>
            </a:r>
            <a:r>
              <a:rPr lang="fi-FI" dirty="0"/>
              <a:t>paikan etsintään tai aloittamiseen. Paikalla oleva etsivä sekä nuorten työpajan ohjaaja kertovat nuorelle nuorten työpajan toiminnasta. </a:t>
            </a:r>
            <a:endParaRPr lang="fi-FI" dirty="0" smtClean="0"/>
          </a:p>
          <a:p>
            <a:r>
              <a:rPr lang="fi-FI" dirty="0" smtClean="0"/>
              <a:t>Nuori </a:t>
            </a:r>
            <a:r>
              <a:rPr lang="fi-FI" dirty="0"/>
              <a:t>kiinnostuu asiasta ja nuorten työpajan ohjaaja järjestää nuorelle ajan aktivointisuunnitelman tekoon </a:t>
            </a:r>
            <a:r>
              <a:rPr lang="fi-FI" dirty="0" smtClean="0"/>
              <a:t>TE-toimeen</a:t>
            </a:r>
            <a:r>
              <a:rPr lang="fi-FI" dirty="0"/>
              <a:t>. Nuori aloittaa ammatillisessa työpajassa kahden viikon päästä ensi kontaktista</a:t>
            </a:r>
            <a:r>
              <a:rPr lang="fi-FI" dirty="0" smtClean="0"/>
              <a:t>.</a:t>
            </a:r>
          </a:p>
          <a:p>
            <a:r>
              <a:rPr lang="fi-FI" b="1" dirty="0">
                <a:solidFill>
                  <a:srgbClr val="002060"/>
                </a:solidFill>
              </a:rPr>
              <a:t>TASO:  </a:t>
            </a:r>
          </a:p>
          <a:p>
            <a:endParaRPr lang="fi-FI"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6</a:t>
            </a:fld>
            <a:endParaRPr lang="fi-FI" dirty="0"/>
          </a:p>
        </p:txBody>
      </p:sp>
    </p:spTree>
    <p:extLst>
      <p:ext uri="{BB962C8B-B14F-4D97-AF65-F5344CB8AC3E}">
        <p14:creationId xmlns:p14="http://schemas.microsoft.com/office/powerpoint/2010/main" val="159731404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sz="2400" b="1" dirty="0" smtClean="0">
                <a:solidFill>
                  <a:srgbClr val="002060"/>
                </a:solidFill>
              </a:rPr>
              <a:t>Esimerkki 5: Työnteon ja opiskelun yhdistäminen </a:t>
            </a:r>
            <a:endParaRPr lang="fi-FI" sz="2400" b="1" dirty="0">
              <a:solidFill>
                <a:srgbClr val="002060"/>
              </a:solidFill>
            </a:endParaRPr>
          </a:p>
        </p:txBody>
      </p:sp>
      <p:sp>
        <p:nvSpPr>
          <p:cNvPr id="3" name="Platshållare för text 2"/>
          <p:cNvSpPr>
            <a:spLocks noGrp="1"/>
          </p:cNvSpPr>
          <p:nvPr>
            <p:ph type="body" sz="quarter" idx="10"/>
          </p:nvPr>
        </p:nvSpPr>
        <p:spPr>
          <a:xfrm>
            <a:off x="827584" y="2084238"/>
            <a:ext cx="7782694" cy="4272112"/>
          </a:xfrm>
        </p:spPr>
        <p:txBody>
          <a:bodyPr/>
          <a:lstStyle/>
          <a:p>
            <a:r>
              <a:rPr lang="fi-FI" sz="1400" dirty="0" smtClean="0"/>
              <a:t>Opiskelija on keski-iän </a:t>
            </a:r>
            <a:r>
              <a:rPr lang="fi-FI" sz="1400" dirty="0"/>
              <a:t>ylittänyt nainen, joka opiskelee </a:t>
            </a:r>
            <a:r>
              <a:rPr lang="fi-FI" sz="1400" dirty="0" smtClean="0"/>
              <a:t>ammatillisessa oppilaitoksessa  </a:t>
            </a:r>
            <a:r>
              <a:rPr lang="fi-FI" sz="1400" dirty="0"/>
              <a:t>työvoimakoulutuksessa laitoshuoltajan </a:t>
            </a:r>
            <a:r>
              <a:rPr lang="fi-FI" sz="1400" dirty="0" smtClean="0"/>
              <a:t>ammattitutkintoa, ns. KOPU-alaa. Hän tarvitsi </a:t>
            </a:r>
            <a:r>
              <a:rPr lang="fi-FI" sz="1400" dirty="0"/>
              <a:t>TNO-palvelua, koska oli saanut työssäoppimispaikasta työtarjouksen. Työ olisi määräaikainen ja </a:t>
            </a:r>
            <a:r>
              <a:rPr lang="fi-FI" sz="1400" dirty="0" smtClean="0"/>
              <a:t>täysipäiväinen kaksivuorotyö</a:t>
            </a:r>
            <a:r>
              <a:rPr lang="fi-FI" sz="1400" dirty="0"/>
              <a:t>. Työtä on luvattu </a:t>
            </a:r>
            <a:r>
              <a:rPr lang="fi-FI" sz="1400" dirty="0" smtClean="0"/>
              <a:t>kevääksi </a:t>
            </a:r>
            <a:r>
              <a:rPr lang="fi-FI" sz="1400" dirty="0"/>
              <a:t>ja </a:t>
            </a:r>
            <a:r>
              <a:rPr lang="fi-FI" sz="1400" dirty="0" smtClean="0"/>
              <a:t>kesäksi. </a:t>
            </a:r>
            <a:r>
              <a:rPr lang="fi-FI" sz="1400" dirty="0"/>
              <a:t>Syksystä ei </a:t>
            </a:r>
            <a:r>
              <a:rPr lang="fi-FI" sz="1400" dirty="0" smtClean="0"/>
              <a:t>ole tietoa</a:t>
            </a:r>
            <a:r>
              <a:rPr lang="fi-FI" sz="1400" dirty="0"/>
              <a:t>. Asiakas haluaisi kuitenkin tehdä ensisijaisesti tutkinnon loppuun, koska </a:t>
            </a:r>
            <a:r>
              <a:rPr lang="fi-FI" sz="1400" dirty="0" smtClean="0"/>
              <a:t>tulevaisuudessa </a:t>
            </a:r>
            <a:r>
              <a:rPr lang="fi-FI" sz="1400" dirty="0"/>
              <a:t>työnsaanti </a:t>
            </a:r>
            <a:r>
              <a:rPr lang="fi-FI" sz="1400" dirty="0" smtClean="0"/>
              <a:t>olisi helpompaa</a:t>
            </a:r>
            <a:r>
              <a:rPr lang="fi-FI" sz="1400" dirty="0"/>
              <a:t>. </a:t>
            </a:r>
            <a:endParaRPr lang="fi-FI" sz="1400" dirty="0" smtClean="0"/>
          </a:p>
          <a:p>
            <a:endParaRPr lang="fi-FI" sz="1400" dirty="0"/>
          </a:p>
          <a:p>
            <a:r>
              <a:rPr lang="fi-FI" sz="1400" dirty="0" smtClean="0"/>
              <a:t>Kysymys </a:t>
            </a:r>
            <a:r>
              <a:rPr lang="fi-FI" sz="1400" dirty="0"/>
              <a:t>siis kuului, miten voi yhdistää työnteon ja opiskelun? </a:t>
            </a:r>
            <a:r>
              <a:rPr lang="fi-FI" sz="1400" dirty="0" smtClean="0"/>
              <a:t>Työvoimakoulutuksessa </a:t>
            </a:r>
            <a:r>
              <a:rPr lang="fi-FI" sz="1400" dirty="0"/>
              <a:t>ei voi olla samanaikaisesti työssä, vaan opiskelijan pitäisi keskeyttää </a:t>
            </a:r>
            <a:r>
              <a:rPr lang="fi-FI" sz="1400" dirty="0" smtClean="0"/>
              <a:t>tv-opinnot </a:t>
            </a:r>
            <a:r>
              <a:rPr lang="fi-FI" sz="1400" dirty="0"/>
              <a:t>ja siirtyä omaehtoiseksi opiskelijaksi, jolloin voisi tehdä opintoja ja työtä.  </a:t>
            </a:r>
            <a:r>
              <a:rPr lang="fi-FI" sz="1400" dirty="0" smtClean="0"/>
              <a:t>Mutta </a:t>
            </a:r>
            <a:r>
              <a:rPr lang="fi-FI" sz="1400" dirty="0"/>
              <a:t>jos työ ei jatku syksyllä, niin voiko opiskella esimerkiksi työttömyysetuudella tuettuna? Ei voi, koska sitä ei voi saada </a:t>
            </a:r>
            <a:r>
              <a:rPr lang="fi-FI" sz="1400" dirty="0" smtClean="0"/>
              <a:t>takautuvasti. </a:t>
            </a:r>
            <a:r>
              <a:rPr lang="fi-FI" sz="1400" dirty="0"/>
              <a:t>Ja jos </a:t>
            </a:r>
            <a:r>
              <a:rPr lang="fi-FI" sz="1400" dirty="0" smtClean="0"/>
              <a:t>hän siirtyy </a:t>
            </a:r>
            <a:r>
              <a:rPr lang="fi-FI" sz="1400" dirty="0"/>
              <a:t>takaisin </a:t>
            </a:r>
            <a:r>
              <a:rPr lang="fi-FI" sz="1400" dirty="0" smtClean="0"/>
              <a:t>tv-koulutukseen, mikä </a:t>
            </a:r>
            <a:r>
              <a:rPr lang="fi-FI" sz="1400" dirty="0"/>
              <a:t>on </a:t>
            </a:r>
            <a:r>
              <a:rPr lang="fi-FI" sz="1400" dirty="0" smtClean="0"/>
              <a:t>mahdollista, </a:t>
            </a:r>
            <a:r>
              <a:rPr lang="fi-FI" sz="1400" dirty="0"/>
              <a:t>tulee hänestä oppilaitokselle keskeytysmerkintä (keskeyttää siis omaehtoisen opiskelun), mikä haittaa oppilaitoksen toimintaa ja mahdollisesti </a:t>
            </a:r>
            <a:r>
              <a:rPr lang="fi-FI" sz="1400" dirty="0" smtClean="0"/>
              <a:t>rahoitusta.</a:t>
            </a:r>
          </a:p>
          <a:p>
            <a:endParaRPr lang="fi-FI" sz="1400" dirty="0" smtClean="0"/>
          </a:p>
          <a:p>
            <a:r>
              <a:rPr lang="fi-FI" sz="1400" dirty="0" smtClean="0"/>
              <a:t>Tässä vaikeutena on </a:t>
            </a:r>
            <a:r>
              <a:rPr lang="fi-FI" sz="1400" dirty="0"/>
              <a:t>koulutus- ja sosiaaliturvajärjestelmän jäykkyys</a:t>
            </a:r>
            <a:r>
              <a:rPr lang="fi-FI" sz="1400" dirty="0" smtClean="0"/>
              <a:t>.</a:t>
            </a:r>
            <a:endParaRPr lang="fi-FI" sz="1400" dirty="0"/>
          </a:p>
          <a:p>
            <a:r>
              <a:rPr lang="fi-FI" sz="1400" b="1" dirty="0">
                <a:solidFill>
                  <a:srgbClr val="002060"/>
                </a:solidFill>
              </a:rPr>
              <a:t>TASO:  </a:t>
            </a:r>
          </a:p>
          <a:p>
            <a:endParaRPr lang="fi-FI" sz="1400"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7</a:t>
            </a:fld>
            <a:endParaRPr lang="fi-FI" dirty="0"/>
          </a:p>
        </p:txBody>
      </p:sp>
    </p:spTree>
    <p:extLst>
      <p:ext uri="{BB962C8B-B14F-4D97-AF65-F5344CB8AC3E}">
        <p14:creationId xmlns:p14="http://schemas.microsoft.com/office/powerpoint/2010/main" val="40531577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6: Mitä työtä ja opintoja?</a:t>
            </a:r>
            <a:endParaRPr lang="fi-FI" b="1" dirty="0">
              <a:solidFill>
                <a:srgbClr val="002060"/>
              </a:solidFill>
            </a:endParaRPr>
          </a:p>
        </p:txBody>
      </p:sp>
      <p:sp>
        <p:nvSpPr>
          <p:cNvPr id="3" name="Platshållare för text 2"/>
          <p:cNvSpPr>
            <a:spLocks noGrp="1"/>
          </p:cNvSpPr>
          <p:nvPr>
            <p:ph type="body" sz="quarter" idx="10"/>
          </p:nvPr>
        </p:nvSpPr>
        <p:spPr>
          <a:xfrm>
            <a:off x="827584" y="1911702"/>
            <a:ext cx="7782694" cy="4109586"/>
          </a:xfrm>
        </p:spPr>
        <p:txBody>
          <a:bodyPr/>
          <a:lstStyle/>
          <a:p>
            <a:r>
              <a:rPr lang="fi-FI" sz="1400" dirty="0" smtClean="0"/>
              <a:t>Opintoihin hakeutuu alle </a:t>
            </a:r>
            <a:r>
              <a:rPr lang="fi-FI" sz="1400" dirty="0"/>
              <a:t>40-vuotis mies, jolla </a:t>
            </a:r>
            <a:r>
              <a:rPr lang="fi-FI" sz="1400" dirty="0" smtClean="0"/>
              <a:t>on terveysrajoitteita </a:t>
            </a:r>
            <a:r>
              <a:rPr lang="fi-FI" sz="1400" dirty="0"/>
              <a:t>ja sen </a:t>
            </a:r>
            <a:r>
              <a:rPr lang="fi-FI" sz="1400" dirty="0" smtClean="0"/>
              <a:t>vuoksi </a:t>
            </a:r>
            <a:r>
              <a:rPr lang="fi-FI" sz="1400" dirty="0"/>
              <a:t>mm. vahva lääkitys (SORA-lainsäädäntö). </a:t>
            </a:r>
            <a:r>
              <a:rPr lang="fi-FI" sz="1400" dirty="0" smtClean="0"/>
              <a:t>Hänellä on </a:t>
            </a:r>
            <a:r>
              <a:rPr lang="fi-FI" sz="1400" dirty="0"/>
              <a:t>puutarha-alan koulutus, mutta </a:t>
            </a:r>
            <a:r>
              <a:rPr lang="fi-FI" sz="1400" dirty="0" smtClean="0"/>
              <a:t>hän ei </a:t>
            </a:r>
            <a:r>
              <a:rPr lang="fi-FI" sz="1400" dirty="0"/>
              <a:t>voi tehdä </a:t>
            </a:r>
            <a:r>
              <a:rPr lang="fi-FI" sz="1400" dirty="0" smtClean="0"/>
              <a:t>alan työtä selän takia, </a:t>
            </a:r>
            <a:r>
              <a:rPr lang="fi-FI" sz="1400" dirty="0"/>
              <a:t>vaikka ala kiinnostaisi kaikkein eniten. </a:t>
            </a:r>
            <a:r>
              <a:rPr lang="fi-FI" sz="1400" dirty="0" smtClean="0"/>
              <a:t>Hän on </a:t>
            </a:r>
            <a:r>
              <a:rPr lang="fi-FI" sz="1400" dirty="0"/>
              <a:t>kiinnostunut myös liiketaloudesta, tietotekniikasta (esim. datanomin koulutuksesta) ja maanmittauksesta. </a:t>
            </a:r>
            <a:r>
              <a:rPr lang="fi-FI" sz="1400" dirty="0" smtClean="0"/>
              <a:t>Oppilaitoksen asiakkaalla </a:t>
            </a:r>
            <a:r>
              <a:rPr lang="fi-FI" sz="1400" dirty="0"/>
              <a:t>on ulosotossa velkoja, jotka vaikuttavat ainakin </a:t>
            </a:r>
            <a:r>
              <a:rPr lang="fi-FI" sz="1400" dirty="0" smtClean="0"/>
              <a:t>muutamien</a:t>
            </a:r>
            <a:r>
              <a:rPr lang="fi-FI" sz="1400" dirty="0"/>
              <a:t> alojen valintaan. Nyt </a:t>
            </a:r>
            <a:r>
              <a:rPr lang="fi-FI" sz="1400" dirty="0" smtClean="0"/>
              <a:t>hän on </a:t>
            </a:r>
            <a:r>
              <a:rPr lang="fi-FI" sz="1400" dirty="0"/>
              <a:t>kuntouttavassa työtoiminnassa ja on siellä hoitanut mm. </a:t>
            </a:r>
            <a:r>
              <a:rPr lang="fi-FI" sz="1400" dirty="0" smtClean="0"/>
              <a:t>työpaikan verkkopalveluita</a:t>
            </a:r>
            <a:r>
              <a:rPr lang="fi-FI" sz="1400" dirty="0"/>
              <a:t>. </a:t>
            </a:r>
          </a:p>
          <a:p>
            <a:r>
              <a:rPr lang="fi-FI" sz="1400" dirty="0"/>
              <a:t>M</a:t>
            </a:r>
            <a:r>
              <a:rPr lang="fi-FI" sz="1400" dirty="0" smtClean="0"/>
              <a:t>itä hän voisi </a:t>
            </a:r>
            <a:r>
              <a:rPr lang="fi-FI" sz="1400" dirty="0"/>
              <a:t>tehdä työkseen ja mitä voisi opiskella? </a:t>
            </a:r>
            <a:r>
              <a:rPr lang="fi-FI" sz="1400" dirty="0" smtClean="0"/>
              <a:t>Maanmittareille </a:t>
            </a:r>
            <a:r>
              <a:rPr lang="fi-FI" sz="1400" dirty="0"/>
              <a:t>ei enää ole koulutusta tarjolla </a:t>
            </a:r>
            <a:r>
              <a:rPr lang="fi-FI" sz="1400" dirty="0" smtClean="0"/>
              <a:t>paikkakunnalla </a:t>
            </a:r>
            <a:r>
              <a:rPr lang="fi-FI" sz="1400" dirty="0"/>
              <a:t>muuten kuin </a:t>
            </a:r>
            <a:r>
              <a:rPr lang="fi-FI" sz="1400" dirty="0" smtClean="0"/>
              <a:t>oppisopimuksena</a:t>
            </a:r>
            <a:r>
              <a:rPr lang="fi-FI" sz="1400" dirty="0"/>
              <a:t>. Liiketalous voi olla vaikeaa, koska luottotiedot </a:t>
            </a:r>
            <a:r>
              <a:rPr lang="fi-FI" sz="1400" dirty="0" smtClean="0"/>
              <a:t>ovat menneet</a:t>
            </a:r>
            <a:r>
              <a:rPr lang="fi-FI" sz="1400" dirty="0"/>
              <a:t>. Tietotekniikka voisi olla mahdollista, mutta terveyssyyt voivat vaikuttaa ammatinharjoittamiseen. Yhtenä vaihtoehtona </a:t>
            </a:r>
            <a:r>
              <a:rPr lang="fi-FI" sz="1400" dirty="0" smtClean="0"/>
              <a:t>on pohdittu </a:t>
            </a:r>
            <a:r>
              <a:rPr lang="fi-FI" sz="1400" dirty="0"/>
              <a:t>puutarhaosaamisen (ja kiinnostuksen) ja tietotekniikan osaamisen yhdistämistä esimerkiksi maisemasuunnittelijana </a:t>
            </a:r>
            <a:r>
              <a:rPr lang="fi-FI" sz="1400" dirty="0" smtClean="0"/>
              <a:t>ja yrittäjänä. Yksi vaihtoehto on myös sivutoimisen </a:t>
            </a:r>
            <a:r>
              <a:rPr lang="fi-FI" sz="1400" dirty="0"/>
              <a:t>yrittäjyyden ja sosiaaliturvan </a:t>
            </a:r>
            <a:r>
              <a:rPr lang="fi-FI" sz="1400" dirty="0" smtClean="0"/>
              <a:t>yhdistäminen.</a:t>
            </a:r>
            <a:r>
              <a:rPr lang="fi-FI" sz="1400" dirty="0"/>
              <a:t>  </a:t>
            </a:r>
            <a:r>
              <a:rPr lang="fi-FI" sz="1400" dirty="0" smtClean="0"/>
              <a:t>Tässä</a:t>
            </a:r>
            <a:r>
              <a:rPr lang="fi-FI" sz="1400" dirty="0"/>
              <a:t> asiaan </a:t>
            </a:r>
            <a:r>
              <a:rPr lang="fi-FI" sz="1400" dirty="0" smtClean="0"/>
              <a:t>vaikuttavat</a:t>
            </a:r>
            <a:r>
              <a:rPr lang="fi-FI" sz="1400" dirty="0"/>
              <a:t> terveys ja luottotiedot. Elinkeinovapauden harjoittaminen ei siis ole kaikille niin selvää ja helppoa</a:t>
            </a:r>
            <a:r>
              <a:rPr lang="fi-FI" sz="1400" dirty="0" smtClean="0"/>
              <a:t>.</a:t>
            </a:r>
          </a:p>
          <a:p>
            <a:r>
              <a:rPr lang="fi-FI" sz="2000" b="1" dirty="0">
                <a:solidFill>
                  <a:srgbClr val="002060"/>
                </a:solidFill>
              </a:rPr>
              <a:t>TASO:  </a:t>
            </a:r>
          </a:p>
          <a:p>
            <a:endParaRPr lang="fi-FI" sz="1400" dirty="0"/>
          </a:p>
          <a:p>
            <a:endParaRPr lang="fi-FI" sz="1600"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8</a:t>
            </a:fld>
            <a:endParaRPr lang="fi-FI" dirty="0"/>
          </a:p>
        </p:txBody>
      </p:sp>
    </p:spTree>
    <p:extLst>
      <p:ext uri="{BB962C8B-B14F-4D97-AF65-F5344CB8AC3E}">
        <p14:creationId xmlns:p14="http://schemas.microsoft.com/office/powerpoint/2010/main" val="55795877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776864" cy="720080"/>
          </a:xfrm>
        </p:spPr>
        <p:txBody>
          <a:bodyPr/>
          <a:lstStyle/>
          <a:p>
            <a:r>
              <a:rPr lang="fi-FI" b="1" dirty="0" smtClean="0">
                <a:solidFill>
                  <a:srgbClr val="002060"/>
                </a:solidFill>
              </a:rPr>
              <a:t>Esimerkki </a:t>
            </a:r>
            <a:r>
              <a:rPr lang="fi-FI" b="1" dirty="0" smtClean="0">
                <a:solidFill>
                  <a:srgbClr val="002060"/>
                </a:solidFill>
              </a:rPr>
              <a:t>7:</a:t>
            </a:r>
            <a:r>
              <a:rPr lang="fi-FI" dirty="0" smtClean="0">
                <a:solidFill>
                  <a:srgbClr val="002060"/>
                </a:solidFill>
              </a:rPr>
              <a:t> </a:t>
            </a:r>
            <a:r>
              <a:rPr lang="fi-FI" b="1" dirty="0" smtClean="0">
                <a:solidFill>
                  <a:srgbClr val="002060"/>
                </a:solidFill>
              </a:rPr>
              <a:t>Kehittämistyöryhmä (</a:t>
            </a:r>
            <a:r>
              <a:rPr lang="fi-FI" b="1" dirty="0" err="1" smtClean="0">
                <a:solidFill>
                  <a:srgbClr val="002060"/>
                </a:solidFill>
              </a:rPr>
              <a:t>Pmäki</a:t>
            </a:r>
            <a:r>
              <a:rPr lang="fi-FI" b="1" dirty="0">
                <a:solidFill>
                  <a:srgbClr val="002060"/>
                </a:solidFill>
              </a:rPr>
              <a:t>)</a:t>
            </a:r>
            <a:r>
              <a:rPr lang="fi-FI" dirty="0">
                <a:solidFill>
                  <a:srgbClr val="002060"/>
                </a:solidFill>
              </a:rPr>
              <a:t/>
            </a:r>
            <a:br>
              <a:rPr lang="fi-FI" dirty="0">
                <a:solidFill>
                  <a:srgbClr val="002060"/>
                </a:solidFill>
              </a:rPr>
            </a:br>
            <a:endParaRPr lang="fi-FI" dirty="0">
              <a:solidFill>
                <a:srgbClr val="002060"/>
              </a:solidFill>
            </a:endParaRPr>
          </a:p>
        </p:txBody>
      </p:sp>
      <p:sp>
        <p:nvSpPr>
          <p:cNvPr id="3" name="Platshållare för text 2"/>
          <p:cNvSpPr>
            <a:spLocks noGrp="1"/>
          </p:cNvSpPr>
          <p:nvPr>
            <p:ph type="body" sz="quarter" idx="10"/>
          </p:nvPr>
        </p:nvSpPr>
        <p:spPr>
          <a:xfrm>
            <a:off x="827584" y="1988840"/>
            <a:ext cx="7782694" cy="4248472"/>
          </a:xfrm>
        </p:spPr>
        <p:txBody>
          <a:bodyPr/>
          <a:lstStyle/>
          <a:p>
            <a:r>
              <a:rPr lang="fi-FI" sz="2000" dirty="0" smtClean="0"/>
              <a:t>Ohjaamo </a:t>
            </a:r>
            <a:r>
              <a:rPr lang="fi-FI" sz="2000" dirty="0"/>
              <a:t>Pientareella on moniammatillinen kehittämistyöryhmä, joka suunnittelee ja kehittää yhdessä Ohjaamo Pientareen toimintaa. Kehittäminen lähtee aina ensisijaisesti nuorten tarpeesta. Kehittämisen tavoitteena on luoda uusia kumppanuuksia ja toimintamalleja sekä toimintoja vastaamaan nuorten tarpeisiin tai nuorten elinoloissa havaittuihin ilmiöihin. </a:t>
            </a:r>
            <a:r>
              <a:rPr lang="fi-FI" sz="2000" dirty="0" smtClean="0"/>
              <a:t>Näiden </a:t>
            </a:r>
            <a:r>
              <a:rPr lang="fi-FI" sz="2000" dirty="0"/>
              <a:t>kumppanuksien kautta pyritään luomaan uudenlaisia palvelumalleja, jotta pystytään tarjoamaan palveluja mahdollisimman matalalla kynnyksellä lähipalveluna ja jalkautuen </a:t>
            </a:r>
            <a:r>
              <a:rPr lang="fi-FI" sz="2000" dirty="0" smtClean="0"/>
              <a:t>sinne, </a:t>
            </a:r>
            <a:r>
              <a:rPr lang="fi-FI" sz="2000" dirty="0"/>
              <a:t>missä nuoret ovat. Työryhmä kokoontuu säännöllisesti noin </a:t>
            </a:r>
            <a:r>
              <a:rPr lang="fi-FI" sz="2000" dirty="0" smtClean="0"/>
              <a:t>4 krt/vuosi </a:t>
            </a:r>
            <a:r>
              <a:rPr lang="fi-FI" sz="2000" dirty="0"/>
              <a:t>tai tarpeen mukaan</a:t>
            </a:r>
            <a:r>
              <a:rPr lang="fi-FI" sz="2000" dirty="0" smtClean="0"/>
              <a:t>.</a:t>
            </a:r>
          </a:p>
          <a:p>
            <a:r>
              <a:rPr lang="fi-FI" b="1" dirty="0">
                <a:solidFill>
                  <a:srgbClr val="002060"/>
                </a:solidFill>
              </a:rPr>
              <a:t>TASO:  </a:t>
            </a:r>
          </a:p>
          <a:p>
            <a:endParaRPr lang="fi-FI"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 ja 24.5.2017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9</a:t>
            </a:fld>
            <a:endParaRPr lang="fi-FI" dirty="0"/>
          </a:p>
        </p:txBody>
      </p:sp>
    </p:spTree>
    <p:extLst>
      <p:ext uri="{BB962C8B-B14F-4D97-AF65-F5344CB8AC3E}">
        <p14:creationId xmlns:p14="http://schemas.microsoft.com/office/powerpoint/2010/main" val="19239183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d2c86073-d20c-4242-97f1-555d65605501" ContentTypeId="0x01010040485BB5EA91409BADF540D1B0254D33"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EA785BA2CACAB947A5FBDD71E1401730" ma:contentTypeVersion="92" ma:contentTypeDescription="Yleisdokumentti perusmetatietoineen" ma:contentTypeScope="" ma:versionID="c4df895bb9164016c2257d8bf328d01e">
  <xsd:schema xmlns:xsd="http://www.w3.org/2001/XMLSchema" xmlns:xs="http://www.w3.org/2001/XMLSchema" xmlns:p="http://schemas.microsoft.com/office/2006/metadata/properties" xmlns:ns2="a90a8554-5475-4609-9feb-2f024996965b" targetNamespace="http://schemas.microsoft.com/office/2006/metadata/properties" ma:root="true" ma:fieldsID="ae14d827f4640ae189162e41bf938ee6"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Oikaisupäätös"/>
          <xsd:enumeration value="Politiikka"/>
          <xsd:enumeration value="Posteri"/>
          <xsd:enumeration value="Projektiehdotus"/>
          <xsd:enumeration value="Projektisuunnitelma"/>
          <xsd:enumeration value="Prosessikuvaus"/>
          <xsd:enumeration value="Päätös"/>
          <xsd:enumeration value="Pöytäkirja"/>
          <xsd:enumeration value="Raportti"/>
          <xsd:enumeration value="Rekisteriseloste"/>
          <xsd:enumeration value="Reklamaatio"/>
          <xsd:enumeration value="Resurssivaraus"/>
          <xsd:enumeration value="Saate"/>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osoit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TermInfo xmlns="http://schemas.microsoft.com/office/infopath/2007/PartnerControls">
          <TermName xmlns="http://schemas.microsoft.com/office/infopath/2007/PartnerControls">Viestinnän työkalupakki</TermName>
          <TermId xmlns="http://schemas.microsoft.com/office/infopath/2007/PartnerControls">a3557877-6263-4379-8997-d4487adbdb77</TermId>
        </TermInfo>
      </Terms>
    </ha41659fa04643d0ac27d4c98155f03c>
    <Dokumentin_x0020_tila xmlns="a90a8554-5475-4609-9feb-2f024996965b">Valmis</Dokumentin_x0020_tila>
    <Diaarinumero xmlns="a90a8554-5475-4609-9feb-2f024996965b" xsi:nil="true"/>
    <Dokumenttityyppi xmlns="a90a8554-5475-4609-9feb-2f024996965b">Asiakirjamalli</Dokumenttityyppi>
    <TaxCatchAll xmlns="a90a8554-5475-4609-9feb-2f024996965b">
      <Value>45</Value>
      <Value>148</Value>
      <Value>224</Value>
    </TaxCatchAll>
    <KEHALaatija xmlns="a90a8554-5475-4609-9feb-2f024996965b">Leikas Sirpa</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ELY ESA</TermName>
          <TermId xmlns="http://schemas.microsoft.com/office/infopath/2007/PartnerControls">3e86f1f2-b12e-4940-b06d-92799703bbe0</TermId>
        </TermInfo>
      </Terms>
    </h5218b789dcc4879ac7e2471126f729c>
    <ic4bbedd957942e9b7ae9016b7d801af xmlns="a90a8554-5475-4609-9feb-2f024996965b">
      <Terms xmlns="http://schemas.microsoft.com/office/infopath/2007/PartnerControls"/>
    </ic4bbedd957942e9b7ae9016b7d801af>
    <IPOExplanation xmlns="a90a8554-5475-4609-9feb-2f024996965b" xsi:nil="true"/>
    <Päiväys xmlns="a90a8554-5475-4609-9feb-2f024996965b">2016-03-02T22:00:00+00:00</Päiväys>
    <cdf3ae8bf76741b5a3048f7f7f6eee61 xmlns="a90a8554-5475-4609-9feb-2f024996965b">
      <Terms xmlns="http://schemas.microsoft.com/office/infopath/2007/PartnerControls">
        <TermInfo xmlns="http://schemas.microsoft.com/office/infopath/2007/PartnerControls">
          <TermName xmlns="http://schemas.microsoft.com/office/infopath/2007/PartnerControls">Etelä-Savon ELY</TermName>
          <TermId xmlns="http://schemas.microsoft.com/office/infopath/2007/PartnerControls">fe333fb1-77d2-404c-b7bb-c21868a36f7b</TermId>
        </TermInfo>
      </Terms>
    </cdf3ae8bf76741b5a3048f7f7f6eee61>
    <Lisatieto xmlns="a90a8554-5475-4609-9feb-2f024996965b" xsi:nil="true"/>
  </documentManagement>
</p:properties>
</file>

<file path=customXml/itemProps1.xml><?xml version="1.0" encoding="utf-8"?>
<ds:datastoreItem xmlns:ds="http://schemas.openxmlformats.org/officeDocument/2006/customXml" ds:itemID="{8FF5735B-6002-4832-AD47-C9DD15185630}">
  <ds:schemaRefs>
    <ds:schemaRef ds:uri="Microsoft.SharePoint.Taxonomy.ContentTypeSync"/>
  </ds:schemaRefs>
</ds:datastoreItem>
</file>

<file path=customXml/itemProps2.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3.xml><?xml version="1.0" encoding="utf-8"?>
<ds:datastoreItem xmlns:ds="http://schemas.openxmlformats.org/officeDocument/2006/customXml" ds:itemID="{D4EA427B-A43D-4D28-8EED-72DD3F0478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EC8DE75-5930-47BC-BC27-6159D1DA7F0F}">
  <ds:schemaRefs>
    <ds:schemaRef ds:uri="http://schemas.microsoft.com/office/2006/documentManagement/types"/>
    <ds:schemaRef ds:uri="a90a8554-5475-4609-9feb-2f024996965b"/>
    <ds:schemaRef ds:uri="http://purl.org/dc/elements/1.1/"/>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ELY_powerpoint_pohja</Template>
  <TotalTime>354</TotalTime>
  <Words>1086</Words>
  <Application>Microsoft Office PowerPoint</Application>
  <PresentationFormat>Näytössä katseltava diaesitys (4:3)</PresentationFormat>
  <Paragraphs>135</Paragraphs>
  <Slides>19</Slides>
  <Notes>9</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19</vt:i4>
      </vt:variant>
    </vt:vector>
  </HeadingPairs>
  <TitlesOfParts>
    <vt:vector size="24" baseType="lpstr">
      <vt:lpstr>Arial</vt:lpstr>
      <vt:lpstr>Verdana</vt:lpstr>
      <vt:lpstr>Wingdings</vt:lpstr>
      <vt:lpstr>ELY_powerpoint_pohja</vt:lpstr>
      <vt:lpstr>1_ELY_powerpoint_pohja</vt:lpstr>
      <vt:lpstr>Kolmiportainen  laadun tasokuvaus ja esimerkkitapaukset ohjaustilanteista </vt:lpstr>
      <vt:lpstr>Kolmiportainen laadun tasokuvaus </vt:lpstr>
      <vt:lpstr>Esimerkki 1: Nuoren polku Ohjaamossa</vt:lpstr>
      <vt:lpstr>Esimerkki 2: Palveluprosessin kesto</vt:lpstr>
      <vt:lpstr>Esimerkki 3: Asunnon hankitaan apua</vt:lpstr>
      <vt:lpstr>Esimerkki 4: TE-toimistosta työpajaan</vt:lpstr>
      <vt:lpstr>Esimerkki 5: Työnteon ja opiskelun yhdistäminen </vt:lpstr>
      <vt:lpstr>Esimerkki 6: Mitä työtä ja opintoja?</vt:lpstr>
      <vt:lpstr>Esimerkki 7: Kehittämistyöryhmä (Pmäki) </vt:lpstr>
      <vt:lpstr>Esimerkki 8: Nuorten työpaja seinättömästi</vt:lpstr>
      <vt:lpstr>Esimerkki 8: Nuorten työpaja seinättömästi</vt:lpstr>
      <vt:lpstr>Esimerkki 8: Nuorten työpaja seinättömästi</vt:lpstr>
      <vt:lpstr>Esimerkki 9: Ohjaamo Possen caset ja €-hinta</vt:lpstr>
      <vt:lpstr>Esimerkki 10: Ohjaamo Olkkarin nuorten omaehtoinen toiminta</vt:lpstr>
      <vt:lpstr>Esimerkki 11: Ohjaamo Olkkarin ja kunnan Tajua mut! -järjestelmä</vt:lpstr>
      <vt:lpstr>Esimerkki 12: Ohjaamo Olkkari </vt:lpstr>
      <vt:lpstr>Esimerkki 13: Etelä-Savon ELO-toiminnan ja ohjauksen arviointi</vt:lpstr>
      <vt:lpstr>PowerPoint-esitys</vt:lpstr>
      <vt:lpstr>Kolmiportainen laadun tasokuvaus ja  esimerkkitapaukset ohjaustilanteista </vt:lpstr>
    </vt:vector>
  </TitlesOfParts>
  <Company>AVI ELY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PowerPoint-esityspohja ESAELY</dc:title>
  <dc:creator>Björkström Marita</dc:creator>
  <cp:lastModifiedBy>Toivakainen Tuija</cp:lastModifiedBy>
  <cp:revision>47</cp:revision>
  <dcterms:created xsi:type="dcterms:W3CDTF">2014-03-25T09:16:29Z</dcterms:created>
  <dcterms:modified xsi:type="dcterms:W3CDTF">2017-05-17T14:04:28Z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0x01010040485BB5EA91409BADF540D1B0254D3300EA785BA2CACAB947A5FBDD71E1401730</vt:lpwstr>
  </property>
  <property fmtid="{D5CDD505-2E9C-101B-9397-08002B2CF9AE}" pid="3" name="Kohdepaikkakunnat">
    <vt:lpwstr/>
  </property>
  <property fmtid="{D5CDD505-2E9C-101B-9397-08002B2CF9AE}" pid="4" name="Sisältöaihe">
    <vt:lpwstr>45;#Viestinnän työkalupakki|a3557877-6263-4379-8997-d4487adbdb77</vt:lpwstr>
  </property>
  <property fmtid="{D5CDD505-2E9C-101B-9397-08002B2CF9AE}" pid="5" name="Kohdevirastot">
    <vt:lpwstr>224;#Etelä-Savon ELY|fe333fb1-77d2-404c-b7bb-c21868a36f7b</vt:lpwstr>
  </property>
  <property fmtid="{D5CDD505-2E9C-101B-9397-08002B2CF9AE}" pid="6" name="Laatijaorganisaatio">
    <vt:lpwstr>148;#ELY ESA|3e86f1f2-b12e-4940-b06d-92799703bbe0</vt:lpwstr>
  </property>
</Properties>
</file>