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sldIdLst>
    <p:sldId id="263" r:id="rId5"/>
    <p:sldId id="498" r:id="rId6"/>
    <p:sldId id="359" r:id="rId7"/>
    <p:sldId id="355" r:id="rId8"/>
    <p:sldId id="505" r:id="rId9"/>
    <p:sldId id="504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06" r:id="rId20"/>
    <p:sldId id="507" r:id="rId21"/>
    <p:sldId id="508" r:id="rId22"/>
    <p:sldId id="519" r:id="rId23"/>
  </p:sldIdLst>
  <p:sldSz cx="12192000" cy="6858000"/>
  <p:notesSz cx="6858000" cy="16764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2F54"/>
    <a:srgbClr val="00509B"/>
    <a:srgbClr val="003C78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5" autoAdjust="0"/>
    <p:restoredTop sz="92127" autoAdjust="0"/>
  </p:normalViewPr>
  <p:slideViewPr>
    <p:cSldViewPr>
      <p:cViewPr varScale="1">
        <p:scale>
          <a:sx n="69" d="100"/>
          <a:sy n="69" d="100"/>
        </p:scale>
        <p:origin x="34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fi-FI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 altLang="fi-FI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fi-FI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6C550B-9A2E-4BED-8865-00D05F4625E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02871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- KE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694C65E-7DEC-4BE3-990C-E8D8834110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77" y="6309320"/>
            <a:ext cx="1596123" cy="50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8000" y="5463255"/>
            <a:ext cx="11176000" cy="46166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altLang="fi-FI" noProof="0"/>
              <a:t>Muokkaa alaotsikon perustyyliä napsautt.</a:t>
            </a:r>
            <a:endParaRPr lang="fi-FI" altLang="fi-FI" noProof="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05FFB12-4AA0-46E0-B64D-5362978619D7}"/>
              </a:ext>
            </a:extLst>
          </p:cNvPr>
          <p:cNvSpPr txBox="1"/>
          <p:nvPr userDrawn="1"/>
        </p:nvSpPr>
        <p:spPr>
          <a:xfrm>
            <a:off x="512787" y="6490704"/>
            <a:ext cx="7056784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 dirty="0">
                <a:solidFill>
                  <a:schemeClr val="bg1"/>
                </a:solidFill>
                <a:latin typeface="+mn-lt"/>
              </a:rPr>
              <a:t> Muokattu Katri Mattilan alkuperäiskuosista vuodelta 1968.</a:t>
            </a:r>
            <a:endParaRPr lang="fi-FI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BAF320-0268-4B2B-B864-FBDCBFACA3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8000" y="363917"/>
            <a:ext cx="11176000" cy="5005626"/>
          </a:xfrm>
          <a:prstGeom prst="roundRect">
            <a:avLst/>
          </a:prstGeom>
          <a:solidFill>
            <a:srgbClr val="1C2F54"/>
          </a:solidFill>
        </p:spPr>
        <p:txBody>
          <a:bodyPr>
            <a:spAutoFit/>
          </a:bodyPr>
          <a:lstStyle>
            <a:lvl1pPr algn="ctr">
              <a:defRPr sz="9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fi-FI" altLang="fi-FI" noProof="0"/>
              <a:t>Muokkaa ots. perustyyl. napsautt.</a:t>
            </a:r>
            <a:endParaRPr lang="fi-FI" altLang="fi-FI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5440F577-059E-4F04-99E3-3AB95F36EF43}" type="datetime4">
              <a:rPr lang="fi-FI" altLang="fi-FI"/>
              <a:pPr/>
              <a:t>20. tammikuu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625600" y="2590800"/>
            <a:ext cx="43688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43688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B6AF866C-48F0-4B8D-AAA4-279A19E21EFA}" type="datetime4">
              <a:rPr lang="fi-FI" altLang="fi-FI"/>
              <a:pPr/>
              <a:t>20. tammikuu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D275B921-BAC1-4BC9-BD1C-569173C905E6}" type="datetime4">
              <a:rPr lang="fi-FI" altLang="fi-FI"/>
              <a:pPr/>
              <a:t>20. tammikuu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AC56490E-1791-4D09-AC47-941C54B83765}" type="datetime4">
              <a:rPr lang="fi-FI" altLang="fi-FI"/>
              <a:pPr/>
              <a:t>20. tammikuu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BD4031F9-D768-41F1-A462-656BCF8EA7E3}" type="datetime4">
              <a:rPr lang="fi-FI" altLang="fi-FI"/>
              <a:pPr/>
              <a:t>20. tammikuu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A1C4B431-E13E-4A3B-BF18-A7000C3C7E74}" type="datetime4">
              <a:rPr lang="fi-FI" altLang="fi-FI"/>
              <a:pPr/>
              <a:t>20. tammikuu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B3568444-D963-4A68-B95C-D137493BE0D6}" type="datetime4">
              <a:rPr lang="fi-FI" altLang="fi-FI"/>
              <a:pPr/>
              <a:t>20. tammikuu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3E7ACBB1-CEF1-4435-BA95-33B695B3296B}" type="datetime4">
              <a:rPr lang="fi-FI" altLang="fi-FI"/>
              <a:pPr/>
              <a:t>20. tammikuu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585200" y="1524000"/>
            <a:ext cx="2489200" cy="45720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1524000"/>
            <a:ext cx="7264400" cy="45720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B5131933-EB9D-4D8F-9717-50813ACDCE13}" type="datetime4">
              <a:rPr lang="fi-FI" altLang="fi-FI"/>
              <a:pPr/>
              <a:t>20. tammikuu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 - KE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D85C789-C5EC-49B0-8A92-A41CD910C6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77" y="604572"/>
            <a:ext cx="1596123" cy="508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51EBE79-541D-4BDE-91F9-C079D2AE69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8000" y="604572"/>
            <a:ext cx="11176000" cy="4524315"/>
          </a:xfrm>
        </p:spPr>
        <p:txBody>
          <a:bodyPr>
            <a:spAutoFit/>
          </a:bodyPr>
          <a:lstStyle>
            <a:lvl1pPr algn="ctr">
              <a:defRPr sz="9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fi-FI" altLang="fi-FI" noProof="0"/>
              <a:t>Muokkaa ots. perustyyl. napsautt.</a:t>
            </a:r>
            <a:endParaRPr lang="fi-FI" altLang="fi-FI" noProof="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C6AC16F-EF6F-45FD-A1D1-413AB5DBAC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8000" y="5257438"/>
            <a:ext cx="11176000" cy="46166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altLang="fi-FI" noProof="0"/>
              <a:t>Muokkaa alaotsikon perustyyliä napsautt.</a:t>
            </a:r>
            <a:endParaRPr lang="fi-FI" altLang="fi-FI" noProof="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6CF78D5-E674-4895-92C8-3F8B3C5A8665}"/>
              </a:ext>
            </a:extLst>
          </p:cNvPr>
          <p:cNvSpPr txBox="1"/>
          <p:nvPr userDrawn="1"/>
        </p:nvSpPr>
        <p:spPr>
          <a:xfrm rot="16200000">
            <a:off x="-2439722" y="3163631"/>
            <a:ext cx="5344709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 dirty="0">
                <a:solidFill>
                  <a:schemeClr val="bg1"/>
                </a:solidFill>
                <a:latin typeface="+mn-lt"/>
              </a:rPr>
              <a:t> Muokattu Katri Mattilan alkuperäiskuosista vuodelta 1968.</a:t>
            </a:r>
            <a:endParaRPr lang="fi-FI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32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 - KE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9536" y="762000"/>
            <a:ext cx="9154864" cy="762000"/>
          </a:xfrm>
        </p:spPr>
        <p:txBody>
          <a:bodyPr/>
          <a:lstStyle>
            <a:lvl1pPr>
              <a:defRPr sz="4000" i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19536" y="1988840"/>
            <a:ext cx="8646864" cy="396044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8F21052-06BF-45C0-B2C2-F2B46AEC9B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90" y="6350000"/>
            <a:ext cx="1596123" cy="50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73DA7F5-E8BC-418D-B590-7A287A8BCF93}"/>
              </a:ext>
            </a:extLst>
          </p:cNvPr>
          <p:cNvSpPr txBox="1"/>
          <p:nvPr userDrawn="1"/>
        </p:nvSpPr>
        <p:spPr>
          <a:xfrm>
            <a:off x="1919535" y="6490704"/>
            <a:ext cx="5650035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Muokattu Katri Mattilan alkuperäiskuosista vuodelta 1968.</a:t>
            </a:r>
            <a:endParaRPr lang="fi-FI" sz="1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4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- SI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D85C789-C5EC-49B0-8A92-A41CD910C6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77" y="6309320"/>
            <a:ext cx="1596123" cy="508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51EBE79-541D-4BDE-91F9-C079D2AE69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8000" y="363917"/>
            <a:ext cx="11176000" cy="5005626"/>
          </a:xfrm>
          <a:prstGeom prst="roundRect">
            <a:avLst/>
          </a:prstGeom>
          <a:solidFill>
            <a:srgbClr val="1C2F54"/>
          </a:solidFill>
        </p:spPr>
        <p:txBody>
          <a:bodyPr>
            <a:spAutoFit/>
          </a:bodyPr>
          <a:lstStyle>
            <a:lvl1pPr algn="ctr">
              <a:defRPr sz="9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fi-FI" altLang="fi-FI" noProof="0"/>
              <a:t>Muokkaa ots. perustyyl. napsautt.</a:t>
            </a:r>
            <a:endParaRPr lang="fi-FI" altLang="fi-FI" noProof="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C6AC16F-EF6F-45FD-A1D1-413AB5DBAC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8000" y="5463255"/>
            <a:ext cx="11176000" cy="46166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altLang="fi-FI" noProof="0"/>
              <a:t>Muokkaa alaotsikon perustyyliä napsautt.</a:t>
            </a:r>
            <a:endParaRPr lang="fi-FI" altLang="fi-FI" noProof="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6CF78D5-E674-4895-92C8-3F8B3C5A8665}"/>
              </a:ext>
            </a:extLst>
          </p:cNvPr>
          <p:cNvSpPr txBox="1"/>
          <p:nvPr userDrawn="1"/>
        </p:nvSpPr>
        <p:spPr>
          <a:xfrm>
            <a:off x="512787" y="6490704"/>
            <a:ext cx="7056784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 dirty="0">
                <a:solidFill>
                  <a:schemeClr val="bg1"/>
                </a:solidFill>
                <a:latin typeface="+mn-lt"/>
              </a:rPr>
              <a:t> Muokattu Katri Mattilan alkuperäiskuosista vuodelta 1968.</a:t>
            </a:r>
            <a:endParaRPr lang="fi-FI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1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 - SI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D85C789-C5EC-49B0-8A92-A41CD910C6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77" y="604572"/>
            <a:ext cx="1596123" cy="508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51EBE79-541D-4BDE-91F9-C079D2AE69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8000" y="604572"/>
            <a:ext cx="11176000" cy="4524315"/>
          </a:xfrm>
        </p:spPr>
        <p:txBody>
          <a:bodyPr>
            <a:spAutoFit/>
          </a:bodyPr>
          <a:lstStyle>
            <a:lvl1pPr algn="ctr">
              <a:defRPr sz="9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fi-FI" altLang="fi-FI" noProof="0"/>
              <a:t>Muokkaa ots. perustyyl. napsautt.</a:t>
            </a:r>
            <a:endParaRPr lang="fi-FI" altLang="fi-FI" noProof="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C6AC16F-EF6F-45FD-A1D1-413AB5DBAC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8000" y="5257438"/>
            <a:ext cx="11176000" cy="46166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altLang="fi-FI" noProof="0"/>
              <a:t>Muokkaa alaotsikon perustyyliä napsautt.</a:t>
            </a:r>
            <a:endParaRPr lang="fi-FI" altLang="fi-FI" noProof="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6CF78D5-E674-4895-92C8-3F8B3C5A8665}"/>
              </a:ext>
            </a:extLst>
          </p:cNvPr>
          <p:cNvSpPr txBox="1"/>
          <p:nvPr userDrawn="1"/>
        </p:nvSpPr>
        <p:spPr>
          <a:xfrm rot="16200000">
            <a:off x="-2439722" y="3163631"/>
            <a:ext cx="5344709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 dirty="0">
                <a:solidFill>
                  <a:schemeClr val="bg1"/>
                </a:solidFill>
                <a:latin typeface="+mn-lt"/>
              </a:rPr>
              <a:t> Muokattu Katri Mattilan alkuperäiskuosista vuodelta 1968.</a:t>
            </a:r>
            <a:endParaRPr lang="fi-FI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4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 - SI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9536" y="762000"/>
            <a:ext cx="9154864" cy="762000"/>
          </a:xfrm>
        </p:spPr>
        <p:txBody>
          <a:bodyPr/>
          <a:lstStyle>
            <a:lvl1pPr>
              <a:defRPr sz="4000" i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19536" y="1988840"/>
            <a:ext cx="8646864" cy="396044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8F21052-06BF-45C0-B2C2-F2B46AEC9B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90" y="6350000"/>
            <a:ext cx="1596123" cy="50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73DA7F5-E8BC-418D-B590-7A287A8BCF93}"/>
              </a:ext>
            </a:extLst>
          </p:cNvPr>
          <p:cNvSpPr txBox="1"/>
          <p:nvPr userDrawn="1"/>
        </p:nvSpPr>
        <p:spPr>
          <a:xfrm>
            <a:off x="1919535" y="6490704"/>
            <a:ext cx="5650035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Muokattu Katri Mattilan alkuperäiskuosista vuodelta 1968.</a:t>
            </a:r>
            <a:endParaRPr lang="fi-FI" sz="1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53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- TE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C49CD03-80CC-427C-A1FE-7FA3C3D3CD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77" y="6309320"/>
            <a:ext cx="1596123" cy="50800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C58C964C-2EEB-48CD-AD72-0E9503C1B3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8000" y="5463255"/>
            <a:ext cx="11176000" cy="46166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altLang="fi-FI" noProof="0"/>
              <a:t>Muokkaa alaotsikon perustyyliä napsautt.</a:t>
            </a:r>
            <a:endParaRPr lang="fi-FI" altLang="fi-FI" noProof="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D3F9335-6AF2-4D33-B73E-393C07137B76}"/>
              </a:ext>
            </a:extLst>
          </p:cNvPr>
          <p:cNvSpPr txBox="1"/>
          <p:nvPr userDrawn="1"/>
        </p:nvSpPr>
        <p:spPr>
          <a:xfrm>
            <a:off x="512787" y="6490704"/>
            <a:ext cx="7056784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 dirty="0">
                <a:solidFill>
                  <a:schemeClr val="bg1"/>
                </a:solidFill>
                <a:latin typeface="+mn-lt"/>
              </a:rPr>
              <a:t> Muokattu Katri Mattilan alkuperäiskuosista vuodelta 1968.</a:t>
            </a:r>
            <a:endParaRPr lang="fi-FI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ACFD66B-7914-40AE-9DC8-625E372DA8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8000" y="363917"/>
            <a:ext cx="11176000" cy="5005626"/>
          </a:xfrm>
          <a:prstGeom prst="roundRect">
            <a:avLst/>
          </a:prstGeom>
          <a:solidFill>
            <a:srgbClr val="1C2F54"/>
          </a:solidFill>
        </p:spPr>
        <p:txBody>
          <a:bodyPr>
            <a:spAutoFit/>
          </a:bodyPr>
          <a:lstStyle>
            <a:lvl1pPr algn="ctr">
              <a:defRPr sz="9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fi-FI" altLang="fi-FI" noProof="0"/>
              <a:t>Muokkaa ots. perustyyl. napsautt.</a:t>
            </a:r>
            <a:endParaRPr lang="fi-FI" altLang="fi-FI" noProof="0" dirty="0"/>
          </a:p>
        </p:txBody>
      </p:sp>
    </p:spTree>
    <p:extLst>
      <p:ext uri="{BB962C8B-B14F-4D97-AF65-F5344CB8AC3E}">
        <p14:creationId xmlns:p14="http://schemas.microsoft.com/office/powerpoint/2010/main" val="26630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 - TE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D85C789-C5EC-49B0-8A92-A41CD910C6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77" y="604572"/>
            <a:ext cx="1596123" cy="508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51EBE79-541D-4BDE-91F9-C079D2AE69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8000" y="604572"/>
            <a:ext cx="11176000" cy="4524315"/>
          </a:xfrm>
        </p:spPr>
        <p:txBody>
          <a:bodyPr>
            <a:spAutoFit/>
          </a:bodyPr>
          <a:lstStyle>
            <a:lvl1pPr algn="ctr">
              <a:defRPr sz="9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fi-FI" altLang="fi-FI" noProof="0"/>
              <a:t>Muokkaa ots. perustyyl. napsautt.</a:t>
            </a:r>
            <a:endParaRPr lang="fi-FI" altLang="fi-FI" noProof="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C6AC16F-EF6F-45FD-A1D1-413AB5DBAC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8000" y="5257438"/>
            <a:ext cx="11176000" cy="46166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altLang="fi-FI" noProof="0"/>
              <a:t>Muokkaa alaotsikon perustyyliä napsautt.</a:t>
            </a:r>
            <a:endParaRPr lang="fi-FI" altLang="fi-FI" noProof="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6CF78D5-E674-4895-92C8-3F8B3C5A8665}"/>
              </a:ext>
            </a:extLst>
          </p:cNvPr>
          <p:cNvSpPr txBox="1"/>
          <p:nvPr userDrawn="1"/>
        </p:nvSpPr>
        <p:spPr>
          <a:xfrm rot="16200000">
            <a:off x="-2439722" y="3163631"/>
            <a:ext cx="5344709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 dirty="0">
                <a:solidFill>
                  <a:schemeClr val="bg1"/>
                </a:solidFill>
                <a:latin typeface="+mn-lt"/>
              </a:rPr>
              <a:t> Muokattu Katri Mattilan alkuperäiskuosista vuodelta 1968.</a:t>
            </a:r>
            <a:endParaRPr lang="fi-FI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 - TE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9536" y="762000"/>
            <a:ext cx="9154864" cy="762000"/>
          </a:xfrm>
        </p:spPr>
        <p:txBody>
          <a:bodyPr/>
          <a:lstStyle>
            <a:lvl1pPr>
              <a:defRPr sz="4000" i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19536" y="1988840"/>
            <a:ext cx="8646864" cy="396044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8F21052-06BF-45C0-B2C2-F2B46AEC9B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90" y="6350000"/>
            <a:ext cx="1596123" cy="50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73DA7F5-E8BC-418D-B590-7A287A8BCF93}"/>
              </a:ext>
            </a:extLst>
          </p:cNvPr>
          <p:cNvSpPr txBox="1"/>
          <p:nvPr userDrawn="1"/>
        </p:nvSpPr>
        <p:spPr>
          <a:xfrm>
            <a:off x="1919535" y="6490704"/>
            <a:ext cx="5650035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Muokattu Katri Mattilan alkuperäiskuosista vuodelta 1968.</a:t>
            </a:r>
            <a:endParaRPr lang="fi-FI" sz="1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0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35DD5A6-6C29-4686-808B-5F551DA8B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" b="8668"/>
          <a:stretch/>
        </p:blipFill>
        <p:spPr>
          <a:xfrm>
            <a:off x="-175" y="1412777"/>
            <a:ext cx="12191998" cy="544522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62000"/>
            <a:ext cx="995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988840"/>
            <a:ext cx="8940800" cy="410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" y="6476528"/>
            <a:ext cx="121919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altLang="fi-FI" dirty="0"/>
              <a:t> </a:t>
            </a:r>
            <a:fld id="{301F6F86-F40D-4C7F-89F9-BD4D0F815581}" type="datetime4">
              <a:rPr lang="fi-FI" altLang="fi-FI" smtClean="0"/>
              <a:pPr/>
              <a:t>20. tammikuu 2025</a:t>
            </a:fld>
            <a:endParaRPr lang="fi-FI" altLang="fi-FI" dirty="0">
              <a:latin typeface="Times" charset="0"/>
            </a:endParaRPr>
          </a:p>
        </p:txBody>
      </p:sp>
      <p:pic>
        <p:nvPicPr>
          <p:cNvPr id="19" name="Kuva 18" descr="Kuva, joka sisältää kohteen vektorigrafiikka&#10;&#10;Kuvaus luotu automaattisesti">
            <a:extLst>
              <a:ext uri="{FF2B5EF4-FFF2-40B4-BE49-F238E27FC236}">
                <a16:creationId xmlns:a16="http://schemas.microsoft.com/office/drawing/2014/main" id="{3F7AA63A-DCEA-4BC0-B9B6-B03A8586E05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8749"/>
            <a:ext cx="1596123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0" r:id="rId4"/>
    <p:sldLayoutId id="2147483664" r:id="rId5"/>
    <p:sldLayoutId id="2147483662" r:id="rId6"/>
    <p:sldLayoutId id="2147483661" r:id="rId7"/>
    <p:sldLayoutId id="2147483666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C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3C7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C7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C7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ssanyhteislyseo.fi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JDBkq4l3aUiLmGtx0xL390tNf2hb6nREtc8Ip27F8-NUNFEwRU8xTjRGSDVLTDRCUEtKS1EwMVdTSC4u" TargetMode="External"/><Relationship Id="rId2" Type="http://schemas.openxmlformats.org/officeDocument/2006/relationships/hyperlink" Target="https://forms.office.com/e/0pbreJg4K1?origin=lprLin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B9DFC9-CF82-4C84-B138-885E83955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794095"/>
            <a:ext cx="7100168" cy="2145268"/>
          </a:xfrm>
        </p:spPr>
        <p:txBody>
          <a:bodyPr/>
          <a:lstStyle/>
          <a:p>
            <a:r>
              <a:rPr lang="fi-FI" altLang="fi-FI" sz="6000" dirty="0"/>
              <a:t>Forssan yhteislyseo</a:t>
            </a:r>
            <a:endParaRPr lang="fi-FI" sz="60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C1ED56-ECA0-4491-BFC0-CFC310908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19A210B-FFF0-583A-088B-8FF59A517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2" y="620688"/>
            <a:ext cx="3048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6C8207-551A-4F72-8538-7E4D08EE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762000"/>
            <a:ext cx="2088232" cy="762000"/>
          </a:xfrm>
        </p:spPr>
        <p:txBody>
          <a:bodyPr/>
          <a:lstStyle/>
          <a:p>
            <a:r>
              <a:rPr lang="fi-FI" i="0" dirty="0"/>
              <a:t>Jakso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559CE96-F352-4CC4-9A2F-1F191B7E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0"/>
            <a:ext cx="835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Opiskelu lukiossa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133600" y="2794002"/>
            <a:ext cx="7924800" cy="1058863"/>
            <a:chOff x="376" y="1392"/>
            <a:chExt cx="4992" cy="667"/>
          </a:xfrm>
        </p:grpSpPr>
        <p:sp>
          <p:nvSpPr>
            <p:cNvPr id="4102" name="Rectangle 5"/>
            <p:cNvSpPr>
              <a:spLocks noChangeArrowheads="1"/>
            </p:cNvSpPr>
            <p:nvPr/>
          </p:nvSpPr>
          <p:spPr bwMode="auto">
            <a:xfrm>
              <a:off x="489" y="1399"/>
              <a:ext cx="4815" cy="292"/>
            </a:xfrm>
            <a:prstGeom prst="rect">
              <a:avLst/>
            </a:prstGeom>
            <a:gradFill rotWithShape="0">
              <a:gsLst>
                <a:gs pos="0">
                  <a:srgbClr val="184776"/>
                </a:gs>
                <a:gs pos="50000">
                  <a:srgbClr val="3399FF"/>
                </a:gs>
                <a:gs pos="100000">
                  <a:srgbClr val="184776"/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2421" y="1590"/>
              <a:ext cx="115" cy="2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2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3379" y="1590"/>
              <a:ext cx="115" cy="2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2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76" y="1883"/>
              <a:ext cx="43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200">
                  <a:latin typeface="Comic Sans MS" pitchFamily="66" charset="0"/>
                </a:rPr>
                <a:t>elokuu</a:t>
              </a:r>
            </a:p>
          </p:txBody>
        </p:sp>
        <p:sp>
          <p:nvSpPr>
            <p:cNvPr id="4106" name="Text Box 9"/>
            <p:cNvSpPr txBox="1">
              <a:spLocks noChangeArrowheads="1"/>
            </p:cNvSpPr>
            <p:nvPr/>
          </p:nvSpPr>
          <p:spPr bwMode="auto">
            <a:xfrm>
              <a:off x="1008" y="1392"/>
              <a:ext cx="128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i-FI" altLang="fi-FI" sz="1400" b="1">
                  <a:solidFill>
                    <a:schemeClr val="bg1"/>
                  </a:solidFill>
                  <a:latin typeface="Comic Sans MS" pitchFamily="66" charset="0"/>
                </a:rPr>
                <a:t>1. SYKSY</a:t>
              </a:r>
            </a:p>
          </p:txBody>
        </p:sp>
        <p:sp>
          <p:nvSpPr>
            <p:cNvPr id="4107" name="Text Box 10"/>
            <p:cNvSpPr txBox="1">
              <a:spLocks noChangeArrowheads="1"/>
            </p:cNvSpPr>
            <p:nvPr/>
          </p:nvSpPr>
          <p:spPr bwMode="auto">
            <a:xfrm>
              <a:off x="3376" y="1408"/>
              <a:ext cx="136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i-FI" altLang="fi-FI" sz="1400" b="1">
                  <a:solidFill>
                    <a:schemeClr val="bg1"/>
                  </a:solidFill>
                  <a:latin typeface="Comic Sans MS" pitchFamily="66" charset="0"/>
                </a:rPr>
                <a:t>1. KEVÄT</a:t>
              </a:r>
            </a:p>
          </p:txBody>
        </p:sp>
        <p:sp>
          <p:nvSpPr>
            <p:cNvPr id="4108" name="Text Box 11"/>
            <p:cNvSpPr txBox="1">
              <a:spLocks noChangeArrowheads="1"/>
            </p:cNvSpPr>
            <p:nvPr/>
          </p:nvSpPr>
          <p:spPr bwMode="auto">
            <a:xfrm>
              <a:off x="806" y="1883"/>
              <a:ext cx="47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200">
                  <a:latin typeface="Comic Sans MS" pitchFamily="66" charset="0"/>
                </a:rPr>
                <a:t>syyskuu</a:t>
              </a:r>
            </a:p>
          </p:txBody>
        </p:sp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>
              <a:off x="1308" y="1883"/>
              <a:ext cx="52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200">
                  <a:latin typeface="Comic Sans MS" pitchFamily="66" charset="0"/>
                </a:rPr>
                <a:t>lokakuu</a:t>
              </a:r>
            </a:p>
          </p:txBody>
        </p:sp>
        <p:sp>
          <p:nvSpPr>
            <p:cNvPr id="4110" name="Text Box 13"/>
            <p:cNvSpPr txBox="1">
              <a:spLocks noChangeArrowheads="1"/>
            </p:cNvSpPr>
            <p:nvPr/>
          </p:nvSpPr>
          <p:spPr bwMode="auto">
            <a:xfrm>
              <a:off x="1802" y="1883"/>
              <a:ext cx="60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200">
                  <a:latin typeface="Comic Sans MS" pitchFamily="66" charset="0"/>
                </a:rPr>
                <a:t>marraskuu</a:t>
              </a:r>
            </a:p>
          </p:txBody>
        </p:sp>
        <p:sp>
          <p:nvSpPr>
            <p:cNvPr id="4111" name="Text Box 14"/>
            <p:cNvSpPr txBox="1">
              <a:spLocks noChangeArrowheads="1"/>
            </p:cNvSpPr>
            <p:nvPr/>
          </p:nvSpPr>
          <p:spPr bwMode="auto">
            <a:xfrm>
              <a:off x="2400" y="1883"/>
              <a:ext cx="5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200">
                  <a:latin typeface="Comic Sans MS" pitchFamily="66" charset="0"/>
                </a:rPr>
                <a:t>joulukuu</a:t>
              </a:r>
            </a:p>
          </p:txBody>
        </p:sp>
        <p:sp>
          <p:nvSpPr>
            <p:cNvPr id="4112" name="Text Box 15"/>
            <p:cNvSpPr txBox="1">
              <a:spLocks noChangeArrowheads="1"/>
            </p:cNvSpPr>
            <p:nvPr/>
          </p:nvSpPr>
          <p:spPr bwMode="auto">
            <a:xfrm>
              <a:off x="2912" y="1883"/>
              <a:ext cx="67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200">
                  <a:latin typeface="Comic Sans MS" pitchFamily="66" charset="0"/>
                </a:rPr>
                <a:t>tammikuu</a:t>
              </a:r>
            </a:p>
          </p:txBody>
        </p:sp>
        <p:sp>
          <p:nvSpPr>
            <p:cNvPr id="4113" name="Text Box 16"/>
            <p:cNvSpPr txBox="1">
              <a:spLocks noChangeArrowheads="1"/>
            </p:cNvSpPr>
            <p:nvPr/>
          </p:nvSpPr>
          <p:spPr bwMode="auto">
            <a:xfrm>
              <a:off x="3428" y="1883"/>
              <a:ext cx="53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200">
                  <a:latin typeface="Comic Sans MS" pitchFamily="66" charset="0"/>
                </a:rPr>
                <a:t>helmikuu</a:t>
              </a:r>
            </a:p>
          </p:txBody>
        </p:sp>
        <p:sp>
          <p:nvSpPr>
            <p:cNvPr id="4114" name="Text Box 17"/>
            <p:cNvSpPr txBox="1">
              <a:spLocks noChangeArrowheads="1"/>
            </p:cNvSpPr>
            <p:nvPr/>
          </p:nvSpPr>
          <p:spPr bwMode="auto">
            <a:xfrm>
              <a:off x="3920" y="1883"/>
              <a:ext cx="56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200">
                  <a:latin typeface="Comic Sans MS" pitchFamily="66" charset="0"/>
                </a:rPr>
                <a:t>maaliskuu</a:t>
              </a:r>
            </a:p>
          </p:txBody>
        </p:sp>
        <p:sp>
          <p:nvSpPr>
            <p:cNvPr id="4115" name="Text Box 18"/>
            <p:cNvSpPr txBox="1">
              <a:spLocks noChangeArrowheads="1"/>
            </p:cNvSpPr>
            <p:nvPr/>
          </p:nvSpPr>
          <p:spPr bwMode="auto">
            <a:xfrm>
              <a:off x="4388" y="1883"/>
              <a:ext cx="5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200">
                  <a:latin typeface="Comic Sans MS" pitchFamily="66" charset="0"/>
                </a:rPr>
                <a:t>huhtikuu</a:t>
              </a:r>
            </a:p>
          </p:txBody>
        </p:sp>
        <p:sp>
          <p:nvSpPr>
            <p:cNvPr id="4116" name="Text Box 19"/>
            <p:cNvSpPr txBox="1">
              <a:spLocks noChangeArrowheads="1"/>
            </p:cNvSpPr>
            <p:nvPr/>
          </p:nvSpPr>
          <p:spPr bwMode="auto">
            <a:xfrm>
              <a:off x="4840" y="1883"/>
              <a:ext cx="52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200">
                  <a:latin typeface="Comic Sans MS" pitchFamily="66" charset="0"/>
                </a:rPr>
                <a:t>toukokuu</a:t>
              </a:r>
            </a:p>
          </p:txBody>
        </p:sp>
        <p:sp>
          <p:nvSpPr>
            <p:cNvPr id="33812" name="Rectangle 20"/>
            <p:cNvSpPr>
              <a:spLocks noChangeArrowheads="1"/>
            </p:cNvSpPr>
            <p:nvPr/>
          </p:nvSpPr>
          <p:spPr bwMode="auto">
            <a:xfrm>
              <a:off x="489" y="1590"/>
              <a:ext cx="821" cy="2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118" name="Text Box 21"/>
            <p:cNvSpPr txBox="1">
              <a:spLocks noChangeArrowheads="1"/>
            </p:cNvSpPr>
            <p:nvPr/>
          </p:nvSpPr>
          <p:spPr bwMode="auto">
            <a:xfrm>
              <a:off x="653" y="1644"/>
              <a:ext cx="5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300" b="1">
                  <a:latin typeface="Comic Sans MS" pitchFamily="66" charset="0"/>
                </a:rPr>
                <a:t>1. jakso</a:t>
              </a:r>
            </a:p>
          </p:txBody>
        </p:sp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1458" y="1590"/>
              <a:ext cx="115" cy="2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2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120" name="Text Box 23"/>
            <p:cNvSpPr txBox="1">
              <a:spLocks noChangeArrowheads="1"/>
            </p:cNvSpPr>
            <p:nvPr/>
          </p:nvSpPr>
          <p:spPr bwMode="auto">
            <a:xfrm>
              <a:off x="1592" y="1643"/>
              <a:ext cx="5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300" b="1">
                  <a:latin typeface="Comic Sans MS" pitchFamily="66" charset="0"/>
                </a:rPr>
                <a:t>2. jakso</a:t>
              </a:r>
            </a:p>
          </p:txBody>
        </p:sp>
        <p:sp>
          <p:nvSpPr>
            <p:cNvPr id="4121" name="Text Box 24"/>
            <p:cNvSpPr txBox="1">
              <a:spLocks noChangeArrowheads="1"/>
            </p:cNvSpPr>
            <p:nvPr/>
          </p:nvSpPr>
          <p:spPr bwMode="auto">
            <a:xfrm>
              <a:off x="2573" y="1643"/>
              <a:ext cx="5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300" b="1">
                  <a:latin typeface="Comic Sans MS" pitchFamily="66" charset="0"/>
                </a:rPr>
                <a:t>3. jakso</a:t>
              </a:r>
            </a:p>
          </p:txBody>
        </p:sp>
        <p:sp>
          <p:nvSpPr>
            <p:cNvPr id="4122" name="Text Box 25"/>
            <p:cNvSpPr txBox="1">
              <a:spLocks noChangeArrowheads="1"/>
            </p:cNvSpPr>
            <p:nvPr/>
          </p:nvSpPr>
          <p:spPr bwMode="auto">
            <a:xfrm>
              <a:off x="3532" y="1643"/>
              <a:ext cx="5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300" b="1">
                  <a:latin typeface="Comic Sans MS" pitchFamily="66" charset="0"/>
                </a:rPr>
                <a:t>4. jakso</a:t>
              </a:r>
            </a:p>
          </p:txBody>
        </p:sp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4342" y="1590"/>
              <a:ext cx="115" cy="2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2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124" name="Text Box 27"/>
            <p:cNvSpPr txBox="1">
              <a:spLocks noChangeArrowheads="1"/>
            </p:cNvSpPr>
            <p:nvPr/>
          </p:nvSpPr>
          <p:spPr bwMode="auto">
            <a:xfrm>
              <a:off x="4507" y="1643"/>
              <a:ext cx="5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i-FI" altLang="fi-FI" sz="1300" b="1">
                  <a:latin typeface="Comic Sans MS" pitchFamily="66" charset="0"/>
                </a:rPr>
                <a:t>5. jakso</a:t>
              </a:r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1306" y="1590"/>
              <a:ext cx="158" cy="292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2269" y="1590"/>
              <a:ext cx="146" cy="292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3226" y="1590"/>
              <a:ext cx="146" cy="292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4196" y="1590"/>
              <a:ext cx="146" cy="292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5150" y="1590"/>
              <a:ext cx="146" cy="292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2209801" y="4152901"/>
            <a:ext cx="94211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i-FI" altLang="fi-FI" sz="3200" dirty="0">
                <a:latin typeface="Arial" panose="020B0604020202020204" pitchFamily="34" charset="0"/>
                <a:cs typeface="Arial" panose="020B0604020202020204" pitchFamily="34" charset="0"/>
              </a:rPr>
              <a:t>5 jaksoa * 12 opintojaksoa = 60 op. lukuvuodessa. </a:t>
            </a:r>
          </a:p>
          <a:p>
            <a:pPr eaLnBrk="1" hangingPunct="1"/>
            <a:r>
              <a:rPr lang="fi-FI" altLang="fi-FI" sz="3200" dirty="0">
                <a:latin typeface="Arial" panose="020B0604020202020204" pitchFamily="34" charset="0"/>
                <a:cs typeface="Arial" panose="020B0604020202020204" pitchFamily="34" charset="0"/>
              </a:rPr>
              <a:t>Kolme vuotta: 60 + 60 + 30 = 150 op.</a:t>
            </a:r>
          </a:p>
        </p:txBody>
      </p:sp>
    </p:spTree>
    <p:extLst>
      <p:ext uri="{BB962C8B-B14F-4D97-AF65-F5344CB8AC3E}">
        <p14:creationId xmlns:p14="http://schemas.microsoft.com/office/powerpoint/2010/main" val="33339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279576" y="332656"/>
            <a:ext cx="7467600" cy="762000"/>
          </a:xfrm>
        </p:spPr>
        <p:txBody>
          <a:bodyPr/>
          <a:lstStyle/>
          <a:p>
            <a:pPr eaLnBrk="1" hangingPunct="1"/>
            <a:r>
              <a:rPr lang="fi-FI" altLang="fi-FI" i="0" dirty="0"/>
              <a:t>Kiertotuntikaavio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FFFB273-7044-4772-8ECF-BDF9E8F1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313" y="1628800"/>
            <a:ext cx="7858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362200" y="116632"/>
            <a:ext cx="7467600" cy="762000"/>
          </a:xfrm>
        </p:spPr>
        <p:txBody>
          <a:bodyPr/>
          <a:lstStyle/>
          <a:p>
            <a:pPr eaLnBrk="1" hangingPunct="1"/>
            <a:r>
              <a:rPr lang="fi-FI" altLang="fi-FI" i="0" dirty="0"/>
              <a:t>Essi, 4. jakso, 7 ”kurssia”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2DD5ED6-0795-4AAF-923B-68A7C4E0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965469"/>
            <a:ext cx="9624392" cy="49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FD5620-EC71-45D2-9BE1-2CEFE746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0" dirty="0"/>
              <a:t>Päättöviikko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537C3CC-1D55-4F9D-9768-924F4DD0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988840"/>
            <a:ext cx="3528392" cy="3960440"/>
          </a:xfrm>
        </p:spPr>
        <p:txBody>
          <a:bodyPr/>
          <a:lstStyle/>
          <a:p>
            <a:r>
              <a:rPr lang="fi-FI" dirty="0"/>
              <a:t>7 päivää, </a:t>
            </a:r>
          </a:p>
          <a:p>
            <a:pPr marL="0" indent="0">
              <a:buNone/>
            </a:pPr>
            <a:r>
              <a:rPr lang="fi-FI" dirty="0"/>
              <a:t>Voi olla opetuksettomiakin päiviä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47B9241-81C4-4AAB-807B-2555328D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119" y="591294"/>
            <a:ext cx="5246599" cy="145732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738E02E-38DB-456D-8BD1-DC4F3153F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940" y="2113496"/>
            <a:ext cx="6010275" cy="221932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D8F77E4-5117-4420-A5FC-CE4A1FB86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41" y="4435155"/>
            <a:ext cx="5870157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Tiedottaminen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hlinkClick r:id="rId2"/>
              </a:rPr>
              <a:t>www.forssanyhteislyseo.fi</a:t>
            </a:r>
            <a:endParaRPr lang="fi-FI" altLang="fi-FI" dirty="0"/>
          </a:p>
          <a:p>
            <a:pPr eaLnBrk="1" hangingPunct="1"/>
            <a:r>
              <a:rPr lang="fi-FI" altLang="fi-FI" dirty="0"/>
              <a:t>Wilma</a:t>
            </a:r>
          </a:p>
          <a:p>
            <a:pPr eaLnBrk="1" hangingPunct="1"/>
            <a:r>
              <a:rPr lang="fi-FI" altLang="fi-FI" dirty="0"/>
              <a:t>Peda.net</a:t>
            </a:r>
          </a:p>
          <a:p>
            <a:pPr eaLnBrk="1" hangingPunct="1"/>
            <a:r>
              <a:rPr lang="fi-FI" altLang="fi-FI" dirty="0"/>
              <a:t>Opettajat opintojen aikana</a:t>
            </a:r>
          </a:p>
          <a:p>
            <a:pPr eaLnBrk="1" hangingPunct="1"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5142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B6ABA9-3586-4170-9639-199FBDA2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404664"/>
            <a:ext cx="9154864" cy="762000"/>
          </a:xfrm>
        </p:spPr>
        <p:txBody>
          <a:bodyPr/>
          <a:lstStyle/>
          <a:p>
            <a:r>
              <a:rPr lang="fi-FI" dirty="0"/>
              <a:t>Ohjelma klo 18.55 asti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0BE876-6C60-4FDC-9B1A-92A25A774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448780"/>
            <a:ext cx="8646864" cy="3960440"/>
          </a:xfrm>
        </p:spPr>
        <p:txBody>
          <a:bodyPr/>
          <a:lstStyle/>
          <a:p>
            <a:r>
              <a:rPr lang="fi-FI" dirty="0"/>
              <a:t>NYKYLUKIO 6xL          klo 18.25-18.55  </a:t>
            </a:r>
          </a:p>
          <a:p>
            <a:r>
              <a:rPr lang="fi-FI" dirty="0"/>
              <a:t>Kolmessa kerroksessa (punainen, sininen ja keltainen) samansisältöinen ohjelma, joka jakautuu eri </a:t>
            </a:r>
            <a:r>
              <a:rPr lang="fi-FI" dirty="0" err="1"/>
              <a:t>luokkahuoneesiin</a:t>
            </a:r>
            <a:r>
              <a:rPr lang="fi-FI" dirty="0"/>
              <a:t>: </a:t>
            </a:r>
          </a:p>
          <a:p>
            <a:r>
              <a:rPr lang="fi-FI" b="1" dirty="0"/>
              <a:t>DIGI VAI PAPERI</a:t>
            </a:r>
            <a:r>
              <a:rPr lang="fi-FI" dirty="0"/>
              <a:t> </a:t>
            </a:r>
          </a:p>
          <a:p>
            <a:r>
              <a:rPr lang="fi-FI" b="1" dirty="0"/>
              <a:t>YO-KOKEET</a:t>
            </a:r>
            <a:r>
              <a:rPr lang="fi-FI" dirty="0"/>
              <a:t> </a:t>
            </a:r>
          </a:p>
          <a:p>
            <a:r>
              <a:rPr lang="fi-FI" b="1" dirty="0"/>
              <a:t>VUOROVAIKUTUS</a:t>
            </a:r>
            <a:r>
              <a:rPr lang="fi-FI" dirty="0"/>
              <a:t> </a:t>
            </a:r>
          </a:p>
          <a:p>
            <a:r>
              <a:rPr lang="fi-FI" b="1" dirty="0"/>
              <a:t>TEKOÄLY</a:t>
            </a:r>
            <a:r>
              <a:rPr lang="fi-FI" dirty="0"/>
              <a:t> </a:t>
            </a:r>
          </a:p>
          <a:p>
            <a:r>
              <a:rPr lang="fi-FI" b="1" dirty="0"/>
              <a:t>LUKUJÄRJESTYKSEN TEKEMINEN</a:t>
            </a:r>
            <a:r>
              <a:rPr lang="fi-FI" dirty="0"/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598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8E81EB-1F3F-48DB-B05B-2DB69004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i="0" dirty="0"/>
              <a:t>Miten lukiossa huolehditaan opiskelijan hyvinvoinnista?  klo 19.00-19.20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693DE0-3374-4D61-BB08-533C02703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a. Lukion tuki: opot, erityisopet, tuutorit, ryhmänohjaaja (ÄI1) </a:t>
            </a:r>
          </a:p>
          <a:p>
            <a:r>
              <a:rPr lang="fi-FI" dirty="0"/>
              <a:t>b. Oma Hämeen tuki: terveydenhoitaja, kuraattori, psykologi (ÄI2)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74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0F1211-B373-4E5B-9A65-E4C65075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Lopuksi jugendsaliin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C03454-22FD-4145-868B-00E616043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Vastauksia kysymyksiin.</a:t>
            </a:r>
          </a:p>
          <a:p>
            <a:r>
              <a:rPr lang="fi-FI" dirty="0"/>
              <a:t>Pusutarjoilu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98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120EFC-4B2F-0081-B4C7-3B6C7525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0" dirty="0">
                <a:hlinkClick r:id="rId2"/>
              </a:rPr>
              <a:t>Palaute illasta</a:t>
            </a:r>
            <a:endParaRPr lang="fi-FI" i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F0B22C-95ED-3CF0-AD0A-224C6C685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8666" y="2242449"/>
            <a:ext cx="3324733" cy="3726750"/>
          </a:xfrm>
        </p:spPr>
        <p:txBody>
          <a:bodyPr/>
          <a:lstStyle/>
          <a:p>
            <a:r>
              <a:rPr lang="fi-FI" dirty="0">
                <a:hlinkClick r:id="rId3"/>
              </a:rPr>
              <a:t>Linkki</a:t>
            </a: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26" name="Picture 2" descr="QRCode kohteelle Miten onnistuimme tänään?&#10;">
            <a:extLst>
              <a:ext uri="{FF2B5EF4-FFF2-40B4-BE49-F238E27FC236}">
                <a16:creationId xmlns:a16="http://schemas.microsoft.com/office/drawing/2014/main" id="{D88EF914-DDB3-D405-BFDE-BC35F68F4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664" y="424583"/>
            <a:ext cx="645333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1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399724"/>
            <a:ext cx="5324510" cy="1524000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altLang="fi-FI" sz="3200" i="0" dirty="0"/>
              <a:t>MIKÄ ON FORSSAN YHTEISLYSEO?</a:t>
            </a:r>
            <a:br>
              <a:rPr lang="fi-FI" altLang="fi-FI" sz="3200" i="0" dirty="0"/>
            </a:br>
            <a:br>
              <a:rPr lang="fi-FI" altLang="fi-FI" sz="3200" i="0" dirty="0"/>
            </a:br>
            <a:endParaRPr lang="fi-FI" altLang="fi-FI" sz="3200" i="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2862381-B635-48D8-B34A-A11114DD9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9120"/>
            <a:ext cx="12192000" cy="234888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60AED56-FF00-4FFD-83AB-F30269CC8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332656"/>
            <a:ext cx="5324510" cy="3821119"/>
          </a:xfrm>
          <a:prstGeom prst="rect">
            <a:avLst/>
          </a:prstGeom>
        </p:spPr>
      </p:pic>
      <p:pic>
        <p:nvPicPr>
          <p:cNvPr id="6" name="Picture 2" descr="https://lh5.googleusercontent.com/-fNRT2wMXnjY/TWOkmL5RoSI/AAAAAAAAAM0/CyDm5zr30WI/s640/Kuva%252520004.jpg">
            <a:extLst>
              <a:ext uri="{FF2B5EF4-FFF2-40B4-BE49-F238E27FC236}">
                <a16:creationId xmlns:a16="http://schemas.microsoft.com/office/drawing/2014/main" id="{6311E38A-436A-4F56-97E3-633708CB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55193"/>
            <a:ext cx="5095456" cy="382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F10F36D-F329-4C1C-8013-5EA5F5EEB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116" y="11700"/>
            <a:ext cx="3354974" cy="401610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3A36A0B-EA83-4AFF-859C-98A0CCD32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811" y="17158"/>
            <a:ext cx="4039291" cy="401064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519DD7B-C43E-44A1-94D0-CDC4FCDEE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910" y="17158"/>
            <a:ext cx="3161132" cy="40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5" y="1268760"/>
            <a:ext cx="6554867" cy="1524000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altLang="fi-FI" sz="4400" i="0" dirty="0"/>
              <a:t>MIKÄ ON LUKIO?</a:t>
            </a:r>
            <a:br>
              <a:rPr lang="fi-FI" altLang="fi-FI" sz="4400" i="0" dirty="0"/>
            </a:br>
            <a:br>
              <a:rPr lang="fi-FI" altLang="fi-FI" sz="4400" i="0" dirty="0"/>
            </a:br>
            <a:endParaRPr lang="fi-FI" altLang="fi-FI" sz="4400" i="0" dirty="0"/>
          </a:p>
        </p:txBody>
      </p:sp>
      <p:sp>
        <p:nvSpPr>
          <p:cNvPr id="4099" name="Rectangle 18"/>
          <p:cNvSpPr>
            <a:spLocks noGrp="1" noChangeArrowheads="1"/>
          </p:cNvSpPr>
          <p:nvPr>
            <p:ph idx="1"/>
          </p:nvPr>
        </p:nvSpPr>
        <p:spPr>
          <a:xfrm>
            <a:off x="2351584" y="2276872"/>
            <a:ext cx="8856983" cy="3767670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3600" b="1" dirty="0"/>
              <a:t>Oppilaitos, josta valmistuu</a:t>
            </a:r>
          </a:p>
          <a:p>
            <a:pPr eaLnBrk="1" hangingPunct="1"/>
            <a:r>
              <a:rPr lang="fi-FI" altLang="fi-FI" sz="3600" b="1" dirty="0"/>
              <a:t>sivistyneitä</a:t>
            </a:r>
          </a:p>
          <a:p>
            <a:pPr eaLnBrk="1" hangingPunct="1"/>
            <a:r>
              <a:rPr lang="fi-FI" altLang="fi-FI" sz="3600" b="1" dirty="0"/>
              <a:t>kielitaitoisia jatko-opintoihin tähtääviä    nuoria.</a:t>
            </a:r>
          </a:p>
          <a:p>
            <a:pPr eaLnBrk="1" hangingPunct="1"/>
            <a:r>
              <a:rPr lang="fi-FI" altLang="fi-FI" sz="3600" b="1" dirty="0"/>
              <a:t>Kolme neljäsosaa korkeakouluihin!</a:t>
            </a:r>
          </a:p>
          <a:p>
            <a:pPr eaLnBrk="1" hangingPunct="1"/>
            <a:r>
              <a:rPr lang="fi-FI" altLang="fi-FI" sz="3600" b="1" dirty="0"/>
              <a:t>Lyseolla negatiivinen keskeyttäminen 1 %</a:t>
            </a:r>
          </a:p>
          <a:p>
            <a:pPr eaLnBrk="1" hangingPunct="1"/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94855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62200" y="332656"/>
            <a:ext cx="7467600" cy="834008"/>
          </a:xfrm>
        </p:spPr>
        <p:txBody>
          <a:bodyPr/>
          <a:lstStyle/>
          <a:p>
            <a:r>
              <a:rPr lang="fi-FI" i="0" dirty="0"/>
              <a:t>Lyseo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62200" y="1172766"/>
            <a:ext cx="6705600" cy="1686272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Avoin </a:t>
            </a:r>
          </a:p>
          <a:p>
            <a:r>
              <a:rPr lang="fi-FI" dirty="0"/>
              <a:t>Auttava </a:t>
            </a:r>
          </a:p>
          <a:p>
            <a:r>
              <a:rPr lang="fi-FI" dirty="0"/>
              <a:t>Asiantunteva </a:t>
            </a:r>
          </a:p>
          <a:p>
            <a:r>
              <a:rPr lang="fi-FI" dirty="0"/>
              <a:t>Menestyvä </a:t>
            </a:r>
          </a:p>
          <a:p>
            <a:r>
              <a:rPr lang="fi-FI" dirty="0"/>
              <a:t>Osa poikkeuksellista palvelualuetta, taide- ja koulutuskeskus Elliä: lukio, kuvataidekoulu, musiikkiopisto, kansalaisopisto</a:t>
            </a:r>
          </a:p>
        </p:txBody>
      </p:sp>
    </p:spTree>
    <p:extLst>
      <p:ext uri="{BB962C8B-B14F-4D97-AF65-F5344CB8AC3E}">
        <p14:creationId xmlns:p14="http://schemas.microsoft.com/office/powerpoint/2010/main" val="30642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62200" y="332656"/>
            <a:ext cx="7467600" cy="834008"/>
          </a:xfrm>
        </p:spPr>
        <p:txBody>
          <a:bodyPr/>
          <a:lstStyle/>
          <a:p>
            <a:r>
              <a:rPr lang="fi-FI" i="0" dirty="0"/>
              <a:t>Lyseo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62200" y="1172766"/>
            <a:ext cx="6705600" cy="1686272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Joka viikko tapahtuu paljon. </a:t>
            </a:r>
          </a:p>
          <a:p>
            <a:r>
              <a:rPr lang="fi-FI" dirty="0"/>
              <a:t>Esim. viime viikolla </a:t>
            </a:r>
          </a:p>
          <a:p>
            <a:pPr lvl="1"/>
            <a:r>
              <a:rPr lang="fi-FI" dirty="0"/>
              <a:t>saksalaisia vieraita, </a:t>
            </a:r>
          </a:p>
          <a:p>
            <a:pPr lvl="1"/>
            <a:r>
              <a:rPr lang="fi-FI" dirty="0"/>
              <a:t>jatko-opintoinfoja, </a:t>
            </a:r>
          </a:p>
          <a:p>
            <a:pPr lvl="1"/>
            <a:r>
              <a:rPr lang="fi-FI" dirty="0"/>
              <a:t>hakuinfoja, </a:t>
            </a:r>
          </a:p>
          <a:p>
            <a:pPr lvl="1"/>
            <a:r>
              <a:rPr lang="fi-FI" dirty="0"/>
              <a:t>kulttuuritapahtumia, </a:t>
            </a:r>
          </a:p>
          <a:p>
            <a:pPr lvl="1"/>
            <a:r>
              <a:rPr lang="fi-FI" dirty="0"/>
              <a:t>opettajien koulutusta, </a:t>
            </a:r>
          </a:p>
          <a:p>
            <a:pPr lvl="1"/>
            <a:r>
              <a:rPr lang="fi-FI" dirty="0"/>
              <a:t>iltapäivätoimintaa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3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7E98AC-266E-42B6-9706-44CC7753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1556792"/>
            <a:ext cx="9956800" cy="762000"/>
          </a:xfrm>
        </p:spPr>
        <p:txBody>
          <a:bodyPr/>
          <a:lstStyle/>
          <a:p>
            <a:r>
              <a:rPr lang="fi-FI" dirty="0"/>
              <a:t>Apulaisrehtori Heikki Jokinen</a:t>
            </a:r>
            <a:br>
              <a:rPr lang="fi-FI" dirty="0"/>
            </a:br>
            <a:r>
              <a:rPr lang="fi-FI" dirty="0"/>
              <a:t>	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9BD2F4A-D52C-05B8-CDA2-178D28897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altLang="fi-FI"/>
              <a:t> </a:t>
            </a:r>
            <a:fld id="{AC56490E-1791-4D09-AC47-941C54B83765}" type="datetime4">
              <a:rPr lang="fi-FI" altLang="fi-FI" smtClean="0"/>
              <a:pPr/>
              <a:t>20. tammikuu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22D9F-E3B3-4F77-8E51-DAE73521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0" dirty="0"/>
              <a:t>Lukioon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153018-7391-444A-B440-34B63DBE4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988840"/>
            <a:ext cx="8797382" cy="4487254"/>
          </a:xfrm>
        </p:spPr>
        <p:txBody>
          <a:bodyPr/>
          <a:lstStyle/>
          <a:p>
            <a:r>
              <a:rPr lang="fi-FI" dirty="0"/>
              <a:t>Lukuaineiden keskiarvo vähintään 7,00.</a:t>
            </a:r>
          </a:p>
          <a:p>
            <a:r>
              <a:rPr lang="fi-FI" dirty="0"/>
              <a:t>Perustaidot</a:t>
            </a:r>
          </a:p>
          <a:p>
            <a:r>
              <a:rPr lang="fi-FI" dirty="0"/>
              <a:t>Motivaatio</a:t>
            </a:r>
          </a:p>
          <a:p>
            <a:r>
              <a:rPr lang="fi-FI" dirty="0"/>
              <a:t>Lyseo</a:t>
            </a:r>
          </a:p>
          <a:p>
            <a:r>
              <a:rPr lang="fi-FI" dirty="0"/>
              <a:t>Kuvataide- ja muotoilulinja</a:t>
            </a:r>
          </a:p>
          <a:p>
            <a:r>
              <a:rPr lang="fi-FI" dirty="0"/>
              <a:t>Musiikkilinja</a:t>
            </a:r>
          </a:p>
          <a:p>
            <a:r>
              <a:rPr lang="fi-FI" dirty="0"/>
              <a:t>Urheiluakatemia</a:t>
            </a:r>
          </a:p>
          <a:p>
            <a:r>
              <a:rPr lang="fi-FI" dirty="0"/>
              <a:t>Kaksoistutkinto (</a:t>
            </a:r>
            <a:r>
              <a:rPr lang="fi-FI" dirty="0" err="1"/>
              <a:t>FAIn</a:t>
            </a:r>
            <a:r>
              <a:rPr lang="fi-FI" dirty="0"/>
              <a:t> opiskelijoita, vain viiden aineen opinnot ja yo-tutkinto lukiolta, ei päättötodistusta)</a:t>
            </a:r>
          </a:p>
        </p:txBody>
      </p:sp>
    </p:spTree>
    <p:extLst>
      <p:ext uri="{BB962C8B-B14F-4D97-AF65-F5344CB8AC3E}">
        <p14:creationId xmlns:p14="http://schemas.microsoft.com/office/powerpoint/2010/main" val="6184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22D9F-E3B3-4F77-8E51-DAE73521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0" dirty="0"/>
              <a:t>Hakuprosessi ja opintovalinnat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153018-7391-444A-B440-34B63DBE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Opintopolku</a:t>
            </a:r>
          </a:p>
          <a:p>
            <a:r>
              <a:rPr lang="fi-FI" dirty="0"/>
              <a:t>Ainevalintakortti omalle opolle ennen talvilomaa vk 8 alussa -&gt; Heikille lyseolle viim. to 20.2.</a:t>
            </a:r>
          </a:p>
          <a:p>
            <a:r>
              <a:rPr lang="fi-FI" dirty="0"/>
              <a:t>Valinnat (lukujärjestykset) tehdään vk 12 (17.3.-21.3.), vain 1. sijaisille hakijoille</a:t>
            </a:r>
          </a:p>
          <a:p>
            <a:r>
              <a:rPr lang="fi-FI" dirty="0"/>
              <a:t>Ilmoittautuminen pe 13.6. tai ma 16.6. (huoltaja voi sijaistaa)</a:t>
            </a:r>
          </a:p>
        </p:txBody>
      </p:sp>
    </p:spTree>
    <p:extLst>
      <p:ext uri="{BB962C8B-B14F-4D97-AF65-F5344CB8AC3E}">
        <p14:creationId xmlns:p14="http://schemas.microsoft.com/office/powerpoint/2010/main" val="21339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i="0" dirty="0"/>
              <a:t>Opiskelu lukiossa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Opintojaksot: pakollisia ja valinnaisia</a:t>
            </a:r>
          </a:p>
          <a:p>
            <a:pPr eaLnBrk="1" hangingPunct="1"/>
            <a:r>
              <a:rPr lang="fi-FI" altLang="fi-FI" dirty="0"/>
              <a:t>Jakso: lukuvuodessa viisi jaksoa. Jakson päättää päättö- (eli koeviikko).</a:t>
            </a:r>
          </a:p>
          <a:p>
            <a:pPr eaLnBrk="1" hangingPunct="1"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7588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rssa_PowerPoint_pohja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kautettu 3">
      <a:majorFont>
        <a:latin typeface="Trebuchet MS"/>
        <a:ea typeface=""/>
        <a:cs typeface=""/>
      </a:majorFont>
      <a:minorFont>
        <a:latin typeface="New Century Schl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rssa_pp_kuosit_2021" id="{8592726C-628C-4803-8D7E-730BFE2348AA}" vid="{2751E900-25C3-4F8D-BDCB-416A62A1CD19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B00D161CAA1409796566B9EB1BA4C" ma:contentTypeVersion="15" ma:contentTypeDescription="Create a new document." ma:contentTypeScope="" ma:versionID="137921f9300ca06fdfc4a7bb657c0b43">
  <xsd:schema xmlns:xsd="http://www.w3.org/2001/XMLSchema" xmlns:xs="http://www.w3.org/2001/XMLSchema" xmlns:p="http://schemas.microsoft.com/office/2006/metadata/properties" xmlns:ns2="412c5ce1-d414-4015-a68a-bd71e427aeb8" xmlns:ns3="a26dcf77-094c-47f2-88a6-3dd61b7d418c" targetNamespace="http://schemas.microsoft.com/office/2006/metadata/properties" ma:root="true" ma:fieldsID="9f3dfb5cff4fbaa86f7cd68ee1bee3a3" ns2:_="" ns3:_="">
    <xsd:import namespace="412c5ce1-d414-4015-a68a-bd71e427aeb8"/>
    <xsd:import namespace="a26dcf77-094c-47f2-88a6-3dd61b7d41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c5ce1-d414-4015-a68a-bd71e427ae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b3e7047-27ec-4d5c-b7bc-a861cd14f8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dcf77-094c-47f2-88a6-3dd61b7d41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f65d39-7c2a-4f20-a89e-9de87541fd19}" ma:internalName="TaxCatchAll" ma:showField="CatchAllData" ma:web="a26dcf77-094c-47f2-88a6-3dd61b7d41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2c5ce1-d414-4015-a68a-bd71e427aeb8">
      <Terms xmlns="http://schemas.microsoft.com/office/infopath/2007/PartnerControls"/>
    </lcf76f155ced4ddcb4097134ff3c332f>
    <TaxCatchAll xmlns="a26dcf77-094c-47f2-88a6-3dd61b7d418c" xsi:nil="true"/>
    <SharedWithUsers xmlns="a26dcf77-094c-47f2-88a6-3dd61b7d418c">
      <UserInfo>
        <DisplayName>Auli Ottelin</DisplayName>
        <AccountId>76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FAC52D-296E-47D6-9005-652412148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2c5ce1-d414-4015-a68a-bd71e427aeb8"/>
    <ds:schemaRef ds:uri="a26dcf77-094c-47f2-88a6-3dd61b7d41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01AEF0-8A90-4870-B35A-9C60049EFFA2}">
  <ds:schemaRefs>
    <ds:schemaRef ds:uri="a26dcf77-094c-47f2-88a6-3dd61b7d418c"/>
    <ds:schemaRef ds:uri="412c5ce1-d414-4015-a68a-bd71e427aeb8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280C6FF-B53D-4C67-B16E-029F56FC95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forssa_pp_kuosit_2021</Template>
  <TotalTime>3851</TotalTime>
  <Words>353</Words>
  <Application>Microsoft Office PowerPoint</Application>
  <PresentationFormat>Laajakuva</PresentationFormat>
  <Paragraphs>93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</vt:lpstr>
      <vt:lpstr>Comic Sans MS</vt:lpstr>
      <vt:lpstr>New Century Schlbk</vt:lpstr>
      <vt:lpstr>Times</vt:lpstr>
      <vt:lpstr>Trebuchet MS</vt:lpstr>
      <vt:lpstr>Forssa_PowerPoint_pohja</vt:lpstr>
      <vt:lpstr>Forssan yhteislyseo</vt:lpstr>
      <vt:lpstr>MIKÄ ON FORSSAN YHTEISLYSEO?  </vt:lpstr>
      <vt:lpstr>MIKÄ ON LUKIO?  </vt:lpstr>
      <vt:lpstr>Lyseo</vt:lpstr>
      <vt:lpstr>Lyseo</vt:lpstr>
      <vt:lpstr>Apulaisrehtori Heikki Jokinen  </vt:lpstr>
      <vt:lpstr>Lukioon</vt:lpstr>
      <vt:lpstr>Hakuprosessi ja opintovalinnat</vt:lpstr>
      <vt:lpstr>Opiskelu lukiossa</vt:lpstr>
      <vt:lpstr>Jakso</vt:lpstr>
      <vt:lpstr>Opiskelu lukiossa</vt:lpstr>
      <vt:lpstr>Kiertotuntikaavio</vt:lpstr>
      <vt:lpstr>Essi, 4. jakso, 7 ”kurssia”</vt:lpstr>
      <vt:lpstr>Päättöviikko</vt:lpstr>
      <vt:lpstr>Tiedottaminen</vt:lpstr>
      <vt:lpstr>Ohjelma klo 18.55 asti</vt:lpstr>
      <vt:lpstr>Miten lukiossa huolehditaan opiskelijan hyvinvoinnista?  klo 19.00-19.20 </vt:lpstr>
      <vt:lpstr>Lopuksi jugendsaliin</vt:lpstr>
      <vt:lpstr>Palaute illasta</vt:lpstr>
    </vt:vector>
  </TitlesOfParts>
  <Company>Forssan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Simo Veistola</dc:creator>
  <cp:lastModifiedBy>Simo Veistola</cp:lastModifiedBy>
  <cp:revision>53</cp:revision>
  <dcterms:created xsi:type="dcterms:W3CDTF">2022-12-01T10:23:05Z</dcterms:created>
  <dcterms:modified xsi:type="dcterms:W3CDTF">2025-01-20T07:24:05Z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0x0101001BEB00D161CAA1409796566B9EB1BA4C</vt:lpwstr>
  </property>
  <property fmtid="{D5CDD505-2E9C-101B-9397-08002B2CF9AE}" pid="3" name="MediaServiceImageTags">
    <vt:lpwstr/>
  </property>
</Properties>
</file>