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7" r:id="rId2"/>
    <p:sldId id="318" r:id="rId3"/>
    <p:sldId id="325" r:id="rId4"/>
    <p:sldId id="304" r:id="rId5"/>
    <p:sldId id="326" r:id="rId6"/>
    <p:sldId id="315" r:id="rId7"/>
    <p:sldId id="328" r:id="rId8"/>
    <p:sldId id="308" r:id="rId9"/>
    <p:sldId id="309" r:id="rId10"/>
    <p:sldId id="311" r:id="rId11"/>
    <p:sldId id="316" r:id="rId12"/>
    <p:sldId id="324" r:id="rId13"/>
    <p:sldId id="312" r:id="rId14"/>
    <p:sldId id="296" r:id="rId15"/>
    <p:sldId id="306" r:id="rId16"/>
    <p:sldId id="293" r:id="rId17"/>
    <p:sldId id="301" r:id="rId18"/>
    <p:sldId id="299" r:id="rId19"/>
    <p:sldId id="302" r:id="rId20"/>
    <p:sldId id="298" r:id="rId21"/>
    <p:sldId id="295" r:id="rId22"/>
    <p:sldId id="260" r:id="rId23"/>
    <p:sldId id="317" r:id="rId24"/>
    <p:sldId id="322" r:id="rId25"/>
    <p:sldId id="321" r:id="rId26"/>
    <p:sldId id="323" r:id="rId27"/>
    <p:sldId id="305" r:id="rId28"/>
    <p:sldId id="314" r:id="rId29"/>
    <p:sldId id="327" r:id="rId3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67" autoAdjust="0"/>
  </p:normalViewPr>
  <p:slideViewPr>
    <p:cSldViewPr>
      <p:cViewPr>
        <p:scale>
          <a:sx n="74" d="100"/>
          <a:sy n="74" d="100"/>
        </p:scale>
        <p:origin x="-105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959D4C-5D0C-4B17-B80F-ED898CC035C8}" type="datetimeFigureOut">
              <a:rPr lang="el-GR"/>
              <a:pPr>
                <a:defRPr/>
              </a:pPr>
              <a:t>4/12/2017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C7F2D5D-86E0-4C3D-AE3B-156B22DAB19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l-GR" sz="1400" smtClean="0">
                <a:latin typeface="Bell Gothic Std Light" pitchFamily="34" charset="0"/>
              </a:rPr>
              <a:t>In this picture we can see the landmark of the ancient Greek civilization , the Parthenon.</a:t>
            </a:r>
            <a:endParaRPr lang="el-GR" altLang="el-GR" sz="1400" smtClean="0">
              <a:latin typeface="Bookman Old Style" pitchFamily="18" charset="0"/>
            </a:endParaRPr>
          </a:p>
        </p:txBody>
      </p:sp>
      <p:sp>
        <p:nvSpPr>
          <p:cNvPr id="327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262E59-E388-432F-9C50-93A619EFC157}" type="slidenum">
              <a:rPr lang="el-GR" altLang="el-GR" smtClean="0"/>
              <a:pPr/>
              <a:t>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Bookman Old Style" pitchFamily="18" charset="0"/>
              </a:rPr>
              <a:t> </a:t>
            </a:r>
            <a:r>
              <a:rPr lang="en-US" b="1" smtClean="0">
                <a:latin typeface="Bodoni MT" pitchFamily="18" charset="0"/>
              </a:rPr>
              <a:t>In the Olympic Games, the only award for the winners  was a wreath made of the wild olive tree as a  symbol of glory.</a:t>
            </a:r>
            <a:r>
              <a:rPr lang="en-US" smtClean="0">
                <a:latin typeface="Bookman Old Style" pitchFamily="18" charset="0"/>
              </a:rPr>
              <a:t> The olive tree is considered to be a symbol of peace, longevity and prosperity, evergreen and everlasting. Olive trees are immortal! </a:t>
            </a:r>
          </a:p>
          <a:p>
            <a:r>
              <a:rPr lang="en-US" smtClean="0">
                <a:latin typeface="Bookman Old Style" pitchFamily="18" charset="0"/>
              </a:rPr>
              <a:t>It is considered to be  the symbol of our city.</a:t>
            </a:r>
            <a:endParaRPr lang="el-GR" b="1" smtClean="0">
              <a:latin typeface="Bookman Old Style" pitchFamily="18" charset="0"/>
            </a:endParaRPr>
          </a:p>
        </p:txBody>
      </p:sp>
      <p:sp>
        <p:nvSpPr>
          <p:cNvPr id="4198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BAF1C6-974F-494D-A4C8-03DBC9FAFAA6}" type="slidenum">
              <a:rPr lang="el-GR" altLang="el-GR" smtClean="0"/>
              <a:pPr/>
              <a:t>12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30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60BCDA-BCC4-48A4-9747-A99F4C3AC3C7}" type="slidenum">
              <a:rPr lang="el-GR" altLang="el-GR" smtClean="0"/>
              <a:pPr/>
              <a:t>13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40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C31C69-3046-4B26-88CC-9DA66E75DE44}" type="slidenum">
              <a:rPr lang="el-GR" altLang="el-GR" smtClean="0"/>
              <a:pPr/>
              <a:t>14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506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D46219-337D-4CA3-BD18-945BED1696DF}" type="slidenum">
              <a:rPr lang="el-GR" altLang="el-GR" smtClean="0"/>
              <a:pPr/>
              <a:t>15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2A0D3D-E561-46A6-8D7E-5BBFC7DBD6A3}" type="slidenum">
              <a:rPr lang="el-GR" altLang="el-GR" smtClean="0"/>
              <a:pPr/>
              <a:t>16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71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E7583E-1615-4C35-8712-619260499D1C}" type="slidenum">
              <a:rPr lang="el-GR" altLang="el-GR" smtClean="0"/>
              <a:pPr/>
              <a:t>18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l-GR" smtClean="0"/>
              <a:t>There are thousands of churches all over Greece but the most beautiful are those built on the islands.</a:t>
            </a:r>
            <a:endParaRPr lang="el-GR" altLang="el-GR" smtClean="0"/>
          </a:p>
        </p:txBody>
      </p:sp>
      <p:sp>
        <p:nvSpPr>
          <p:cNvPr id="481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AF095D-8623-44B7-BB90-A5F4A241E05C}" type="slidenum">
              <a:rPr lang="el-GR" altLang="el-GR" smtClean="0"/>
              <a:pPr/>
              <a:t>19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91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83F24E-5DFD-4BEB-BD39-AE84ACA6A51B}" type="slidenum">
              <a:rPr lang="el-GR" altLang="el-GR" smtClean="0"/>
              <a:pPr/>
              <a:t>20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A32941-ACC4-4B5D-BE11-682581AEFF4C}" type="slidenum">
              <a:rPr lang="el-GR" altLang="el-GR" smtClean="0"/>
              <a:pPr/>
              <a:t>21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Lakes in the mountains, remote monasteries for those who want to be closer to God</a:t>
            </a:r>
            <a:endParaRPr lang="el-GR" altLang="el-GR" smtClean="0"/>
          </a:p>
        </p:txBody>
      </p:sp>
      <p:sp>
        <p:nvSpPr>
          <p:cNvPr id="512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844C7C-CD4E-4469-8018-ADFBE50872D2}" type="slidenum">
              <a:rPr lang="el-GR" altLang="el-GR" smtClean="0"/>
              <a:pPr/>
              <a:t>22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DB6736-BF80-42E0-BA5C-A5C73F617513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522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9E3EC8-00E7-47DA-9447-2958D19499B5}" type="slidenum">
              <a:rPr lang="el-GR" altLang="el-GR" smtClean="0"/>
              <a:pPr/>
              <a:t>23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Greece offers  a natural habitat for these unique species and more.</a:t>
            </a:r>
            <a:endParaRPr lang="el-GR" smtClean="0"/>
          </a:p>
        </p:txBody>
      </p:sp>
      <p:sp>
        <p:nvSpPr>
          <p:cNvPr id="5325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C628B1-CBC4-4E3F-BD51-401419E61F01}" type="slidenum">
              <a:rPr lang="el-GR" altLang="el-GR" smtClean="0"/>
              <a:pPr/>
              <a:t>24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542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39963A-AE11-49E4-B88C-9DD25A6AF2C2}" type="slidenum">
              <a:rPr lang="el-GR" altLang="el-GR" smtClean="0"/>
              <a:pPr/>
              <a:t>27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  <a:p>
            <a:pPr eaLnBrk="1" hangingPunct="1"/>
            <a:r>
              <a:rPr lang="en-US" altLang="el-GR" smtClean="0"/>
              <a:t> </a:t>
            </a:r>
            <a:endParaRPr lang="el-GR" altLang="el-GR" smtClean="0"/>
          </a:p>
        </p:txBody>
      </p:sp>
      <p:sp>
        <p:nvSpPr>
          <p:cNvPr id="553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AF21DC-3B94-4A11-8C6D-908506C4F2E0}" type="slidenum">
              <a:rPr lang="el-GR" altLang="el-GR" smtClean="0"/>
              <a:pPr/>
              <a:t>28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Our countries are very far from one another, the one is in the north , the other is in the south .Greece  is famous for its sunshine</a:t>
            </a:r>
          </a:p>
          <a:p>
            <a:r>
              <a:rPr lang="en-US" dirty="0" smtClean="0"/>
              <a:t>Finland is famous for its extreme cold.</a:t>
            </a:r>
          </a:p>
          <a:p>
            <a:r>
              <a:rPr lang="en-US" dirty="0" smtClean="0"/>
              <a:t>What’s common between Finland and</a:t>
            </a:r>
            <a:r>
              <a:rPr lang="el-GR" b="1" dirty="0" smtClean="0"/>
              <a:t> </a:t>
            </a:r>
            <a:r>
              <a:rPr lang="en-US" dirty="0" smtClean="0"/>
              <a:t> Greece?</a:t>
            </a:r>
            <a:r>
              <a:rPr lang="el-GR" b="1" dirty="0" smtClean="0"/>
              <a:t> </a:t>
            </a:r>
            <a:r>
              <a:rPr lang="en-US" dirty="0" smtClean="0"/>
              <a:t>The  </a:t>
            </a:r>
            <a:r>
              <a:rPr lang="en-US" dirty="0" err="1" smtClean="0"/>
              <a:t>colours</a:t>
            </a:r>
            <a:r>
              <a:rPr lang="en-US" dirty="0" smtClean="0"/>
              <a:t> of our flags  and</a:t>
            </a:r>
            <a:r>
              <a:rPr lang="en-US" baseline="0" dirty="0" smtClean="0"/>
              <a:t> w</a:t>
            </a:r>
            <a:r>
              <a:rPr lang="en-US" dirty="0" smtClean="0"/>
              <a:t>e’ve got the same time !</a:t>
            </a:r>
          </a:p>
          <a:p>
            <a:endParaRPr lang="el-GR" dirty="0" smtClean="0"/>
          </a:p>
          <a:p>
            <a:r>
              <a:rPr lang="en-US" dirty="0" smtClean="0"/>
              <a:t>North –south  </a:t>
            </a:r>
            <a:endParaRPr lang="en-US" b="1" dirty="0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67FF74-4C5A-41E3-87B4-0B0BAB91F05F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l-GR" dirty="0" smtClean="0"/>
              <a:t>The Greek flag has got 9 lanes,5 blue and 4 white which correspond to the  9 syllables of the phrase Freedom or Death. We could say that this is our motto. The Greeks have </a:t>
            </a:r>
            <a:r>
              <a:rPr lang="en-US" altLang="el-GR" dirty="0" smtClean="0"/>
              <a:t>sacrificed</a:t>
            </a:r>
            <a:r>
              <a:rPr lang="en-US" altLang="el-GR" baseline="0" dirty="0" smtClean="0"/>
              <a:t> </a:t>
            </a:r>
            <a:r>
              <a:rPr lang="en-US" altLang="el-GR" dirty="0" smtClean="0"/>
              <a:t> </a:t>
            </a:r>
            <a:r>
              <a:rPr lang="en-US" altLang="el-GR" smtClean="0"/>
              <a:t>their </a:t>
            </a:r>
            <a:r>
              <a:rPr lang="en-US" altLang="el-GR" smtClean="0"/>
              <a:t>lives</a:t>
            </a:r>
            <a:r>
              <a:rPr lang="en-US" altLang="el-GR" baseline="0" smtClean="0"/>
              <a:t> </a:t>
            </a:r>
            <a:r>
              <a:rPr lang="en-US" altLang="el-GR" smtClean="0"/>
              <a:t> </a:t>
            </a:r>
            <a:r>
              <a:rPr lang="en-US" altLang="el-GR" smtClean="0"/>
              <a:t>to keep their country free and independent many times through history.</a:t>
            </a:r>
          </a:p>
          <a:p>
            <a:r>
              <a:rPr lang="en-US" altLang="el-GR" dirty="0" smtClean="0"/>
              <a:t>There is also a cross indicating  our Orthodox faith.</a:t>
            </a:r>
            <a:endParaRPr lang="el-GR" altLang="el-GR" dirty="0" smtClean="0"/>
          </a:p>
        </p:txBody>
      </p:sp>
      <p:sp>
        <p:nvSpPr>
          <p:cNvPr id="358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24ED76-E204-4E4E-A72D-1ABE6FE49CA1}" type="slidenum">
              <a:rPr lang="el-GR" altLang="el-GR" smtClean="0"/>
              <a:pPr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368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59F7CD-D5CE-4B10-9A94-FE874D33476A}" type="slidenum">
              <a:rPr lang="el-GR" altLang="el-GR" smtClean="0"/>
              <a:pPr/>
              <a:t>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l-GR" smtClean="0"/>
              <a:t>The Parthenon  has been standing </a:t>
            </a:r>
            <a:r>
              <a:rPr lang="en-US" smtClean="0"/>
              <a:t>on the holy rock of the Acropolis for almost 2.500 years (447 B.C-432 B.C). It is a magnificent temple  dedicated to Athena, the patron goddess of the city of Athens.</a:t>
            </a:r>
            <a:br>
              <a:rPr lang="en-US" smtClean="0"/>
            </a:br>
            <a:endParaRPr lang="el-GR" altLang="el-GR" smtClean="0"/>
          </a:p>
        </p:txBody>
      </p:sp>
      <p:sp>
        <p:nvSpPr>
          <p:cNvPr id="378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EABFFB-E001-4340-B8BE-45B73AC28A05}" type="slidenum">
              <a:rPr lang="el-GR" altLang="el-GR" smtClean="0"/>
              <a:pPr/>
              <a:t>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l-GR" smtClean="0"/>
              <a:t>A visitor  can also see these beautiful female statues , the 5 Caryatids standing on the holy rock for  centuries. There is one more , the 6</a:t>
            </a:r>
            <a:r>
              <a:rPr lang="en-US" altLang="el-GR" baseline="30000" smtClean="0"/>
              <a:t>th</a:t>
            </a:r>
            <a:r>
              <a:rPr lang="en-US" altLang="el-GR" smtClean="0"/>
              <a:t> one which has been kept away from her sisters like many other Greek antiquities.</a:t>
            </a:r>
            <a:endParaRPr lang="el-GR" altLang="el-GR" smtClean="0"/>
          </a:p>
        </p:txBody>
      </p:sp>
      <p:sp>
        <p:nvSpPr>
          <p:cNvPr id="389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DFE4C3-C1DF-4D6C-9472-8045BF52B2E9}" type="slidenum">
              <a:rPr lang="el-GR" altLang="el-GR" smtClean="0"/>
              <a:pPr/>
              <a:t>9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History Class 4</a:t>
            </a:r>
            <a:r>
              <a:rPr lang="en-US" altLang="el-GR" baseline="30000" smtClean="0"/>
              <a:t>th</a:t>
            </a:r>
            <a:r>
              <a:rPr lang="en-US" altLang="el-GR" smtClean="0"/>
              <a:t> grade</a:t>
            </a:r>
            <a:endParaRPr lang="el-GR" altLang="el-GR" smtClean="0"/>
          </a:p>
        </p:txBody>
      </p:sp>
      <p:sp>
        <p:nvSpPr>
          <p:cNvPr id="399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72F849-9677-45A1-BA28-89C4B797011F}" type="slidenum">
              <a:rPr lang="el-GR" altLang="el-GR" smtClean="0"/>
              <a:pPr/>
              <a:t>10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l-GR" smtClean="0"/>
          </a:p>
          <a:p>
            <a:r>
              <a:rPr lang="en-US" altLang="el-GR" smtClean="0"/>
              <a:t>The Finns are famous for their excellence in javelin !</a:t>
            </a:r>
            <a:endParaRPr lang="el-GR" altLang="el-GR" smtClean="0"/>
          </a:p>
        </p:txBody>
      </p:sp>
      <p:sp>
        <p:nvSpPr>
          <p:cNvPr id="409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94EBC-7064-44F2-BBCD-934EF2BFB9FD}" type="slidenum">
              <a:rPr lang="el-GR" altLang="el-GR" smtClean="0"/>
              <a:pPr/>
              <a:t>11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1FDD-6ECA-456B-A217-22545D18A37E}" type="datetimeFigureOut">
              <a:rPr lang="el-GR"/>
              <a:pPr>
                <a:defRPr/>
              </a:pPr>
              <a:t>4/12/2017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CFEF-70C4-4D35-82C7-7B45291B1C3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EAAB-D181-470A-BFAF-85F4ADE0A03C}" type="datetimeFigureOut">
              <a:rPr lang="el-GR"/>
              <a:pPr>
                <a:defRPr/>
              </a:pPr>
              <a:t>4/12/2017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28BDB-DD4F-41C0-9D51-C2FDF0887EF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7FC7E-6028-4D46-B578-8B53C2ED14BB}" type="datetimeFigureOut">
              <a:rPr lang="el-GR"/>
              <a:pPr>
                <a:defRPr/>
              </a:pPr>
              <a:t>4/12/2017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44D6F-E334-4C5D-9182-15B447E5AB7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AEB37-E7E2-4B0B-B7EA-92DCEEF289A1}" type="datetimeFigureOut">
              <a:rPr lang="el-GR"/>
              <a:pPr>
                <a:defRPr/>
              </a:pPr>
              <a:t>4/12/2017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6F9D-D5D0-4A4D-9ED1-BF993F0992B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B9967-5DFA-41F0-A4BC-7B4962C5C83E}" type="datetimeFigureOut">
              <a:rPr lang="el-GR"/>
              <a:pPr>
                <a:defRPr/>
              </a:pPr>
              <a:t>4/12/2017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D8020-F7D5-4FB5-9631-54841D48F45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BA62-9F68-4D2A-98B8-2B3679A43E79}" type="datetimeFigureOut">
              <a:rPr lang="el-GR"/>
              <a:pPr>
                <a:defRPr/>
              </a:pPr>
              <a:t>4/12/2017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CFC0E-5689-4780-9BB2-7C5CE50C08F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275F-1652-4013-9B3B-E07014549247}" type="datetimeFigureOut">
              <a:rPr lang="el-GR"/>
              <a:pPr>
                <a:defRPr/>
              </a:pPr>
              <a:t>4/12/2017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3B5EB-5C2B-40AE-87AF-7FE9F36AF43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CCD15-A05A-490B-8944-9550FD463B6D}" type="datetimeFigureOut">
              <a:rPr lang="el-GR"/>
              <a:pPr>
                <a:defRPr/>
              </a:pPr>
              <a:t>4/12/2017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D22E-B3E2-46A9-B0ED-A2A9A8E16DF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51A74-FBCE-4DE6-A0DA-463A09081D97}" type="datetimeFigureOut">
              <a:rPr lang="el-GR"/>
              <a:pPr>
                <a:defRPr/>
              </a:pPr>
              <a:t>4/12/2017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AE878-69DA-4B6B-9704-1FFF230292F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8AE9-0B60-479E-B875-CE51EECE7951}" type="datetimeFigureOut">
              <a:rPr lang="el-GR"/>
              <a:pPr>
                <a:defRPr/>
              </a:pPr>
              <a:t>4/12/2017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83BB-6B1F-42DD-A8A0-C939ACD016E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0355-18A4-439A-9B69-9137C1F651EC}" type="datetimeFigureOut">
              <a:rPr lang="el-GR"/>
              <a:pPr>
                <a:defRPr/>
              </a:pPr>
              <a:t>4/12/2017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1D32-5B19-447C-A95A-42E35F78C94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B50C68-F0EF-43D0-B398-12F3D2C31EB5}" type="datetimeFigureOut">
              <a:rPr lang="el-GR"/>
              <a:pPr>
                <a:defRPr/>
              </a:pPr>
              <a:t>4/12/2017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F08425-182D-4D6C-9C65-F0454480055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932;&#945;%20&#941;&#947;&#947;&#961;&#945;&#966;&#940;%20&#956;&#959;&#965;\NEW%20Greece%20ppt\&#931;&#965;&#961;&#964;&#940;&#954;&#953;%20-%20&#918;&#959;&#961;&#956;&#960;&#940;&#962;%20&#917;&#923;&#923;&#913;&#931;%20(1)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Συρτάκι - Ζορμπάς ΕΛΛΑ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Ορθογώνιο 2"/>
          <p:cNvSpPr>
            <a:spLocks noChangeArrowheads="1"/>
          </p:cNvSpPr>
          <p:nvPr/>
        </p:nvSpPr>
        <p:spPr bwMode="auto">
          <a:xfrm>
            <a:off x="107950" y="5229225"/>
            <a:ext cx="89281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l-GR" sz="1600" b="1" dirty="0">
                <a:solidFill>
                  <a:srgbClr val="002060"/>
                </a:solidFill>
                <a:latin typeface="Bookman Old Style" pitchFamily="18" charset="0"/>
              </a:rPr>
              <a:t>Greece , Hellas is a country of great history and  civilization</a:t>
            </a:r>
            <a:r>
              <a:rPr lang="en-US" altLang="el-GR" sz="1600" b="1" dirty="0" smtClean="0">
                <a:solidFill>
                  <a:srgbClr val="002060"/>
                </a:solidFill>
                <a:latin typeface="Bookman Old Style" pitchFamily="18" charset="0"/>
              </a:rPr>
              <a:t>. They say that it is the country of the sun and the sea. </a:t>
            </a:r>
            <a:r>
              <a:rPr lang="en-US" altLang="el-GR" sz="1600" b="1" dirty="0">
                <a:solidFill>
                  <a:srgbClr val="002060"/>
                </a:solidFill>
                <a:latin typeface="Bookman Old Style" pitchFamily="18" charset="0"/>
              </a:rPr>
              <a:t>The history of Greece is one of the longest of any country, having been continuously inhabited since 270,000</a:t>
            </a:r>
            <a:r>
              <a:rPr lang="el-GR" altLang="el-GR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altLang="el-GR" sz="1600" b="1" dirty="0">
                <a:solidFill>
                  <a:srgbClr val="002060"/>
                </a:solidFill>
                <a:latin typeface="Bookman Old Style" pitchFamily="18" charset="0"/>
              </a:rPr>
              <a:t>BC. Greece is the birthplace of Democracy, Philosophy, Aristotle and Plato, Alexander the Great, the Olympic Games, Theatre and Drama</a:t>
            </a:r>
            <a:r>
              <a:rPr lang="en-US" altLang="el-GR" b="1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r>
              <a:rPr lang="en-US" altLang="el-GR" dirty="0"/>
              <a:t> </a:t>
            </a:r>
            <a:r>
              <a:rPr lang="en-US" altLang="el-GR" sz="1600" b="1" dirty="0">
                <a:solidFill>
                  <a:srgbClr val="002060"/>
                </a:solidFill>
                <a:latin typeface="Bookman Old Style" pitchFamily="18" charset="0"/>
              </a:rPr>
              <a:t>The birthplace of great Nobel  laureates, </a:t>
            </a:r>
            <a:r>
              <a:rPr lang="en-US" altLang="el-GR" sz="1600" b="1" dirty="0" err="1" smtClean="0">
                <a:solidFill>
                  <a:srgbClr val="002060"/>
                </a:solidFill>
                <a:latin typeface="Bookman Old Style" pitchFamily="18" charset="0"/>
              </a:rPr>
              <a:t>Seferis</a:t>
            </a:r>
            <a:r>
              <a:rPr lang="en-US" altLang="el-GR" sz="1600" b="1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en-US" altLang="el-GR" sz="1600" b="1" dirty="0">
                <a:solidFill>
                  <a:srgbClr val="002060"/>
                </a:solidFill>
                <a:latin typeface="Bookman Old Style" pitchFamily="18" charset="0"/>
              </a:rPr>
              <a:t>Elytis and famous  composers like </a:t>
            </a:r>
            <a:r>
              <a:rPr lang="en-US" altLang="el-GR" sz="1600" b="1" dirty="0" err="1">
                <a:solidFill>
                  <a:srgbClr val="002060"/>
                </a:solidFill>
                <a:latin typeface="Bookman Old Style" pitchFamily="18" charset="0"/>
              </a:rPr>
              <a:t>Theodorakis</a:t>
            </a:r>
            <a:r>
              <a:rPr lang="en-US" altLang="el-GR" sz="1600" b="1" dirty="0">
                <a:solidFill>
                  <a:srgbClr val="002060"/>
                </a:solidFill>
                <a:latin typeface="Bookman Old Style" pitchFamily="18" charset="0"/>
              </a:rPr>
              <a:t> and </a:t>
            </a:r>
            <a:r>
              <a:rPr lang="en-US" altLang="el-GR" sz="1600" b="1" dirty="0" err="1">
                <a:solidFill>
                  <a:srgbClr val="002060"/>
                </a:solidFill>
                <a:latin typeface="Bookman Old Style" pitchFamily="18" charset="0"/>
              </a:rPr>
              <a:t>Hatzidakis</a:t>
            </a:r>
            <a:r>
              <a:rPr lang="en-US" altLang="el-GR" sz="1600" b="1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el-GR" altLang="el-GR" sz="16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eaLnBrk="0" hangingPunct="0"/>
            <a:endParaRPr lang="el-GR" altLang="el-GR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052" name="7 - Θέση περιεχομένου" descr="Athens-Acropolis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00113" y="115888"/>
            <a:ext cx="7343775" cy="4824412"/>
          </a:xfrm>
        </p:spPr>
      </p:pic>
      <p:sp>
        <p:nvSpPr>
          <p:cNvPr id="2053" name="5 - Τίτλος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06437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solidFill>
                  <a:schemeClr val="bg1"/>
                </a:solidFill>
                <a:latin typeface="Constantia" pitchFamily="18" charset="0"/>
              </a:rPr>
              <a:t>ΕΛΛΑΔΑ   </a:t>
            </a:r>
            <a:r>
              <a:rPr lang="en-US" altLang="el-GR" b="1" smtClean="0">
                <a:solidFill>
                  <a:schemeClr val="bg1"/>
                </a:solidFill>
                <a:latin typeface="Constantia" pitchFamily="18" charset="0"/>
              </a:rPr>
              <a:t>GREECE</a:t>
            </a:r>
            <a:endParaRPr lang="el-GR" altLang="el-GR" b="1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1 - Εικόνα" descr="DSC0493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33375"/>
            <a:ext cx="61087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2 - Εικόνα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625"/>
            <a:ext cx="21272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6 - Θέση εικόνας" descr="amforeas.p.no117am.jpg"/>
          <p:cNvPicPr>
            <a:picLocks noChangeAspect="1"/>
          </p:cNvPicPr>
          <p:nvPr/>
        </p:nvPicPr>
        <p:blipFill>
          <a:blip r:embed="rId5" cstate="print"/>
          <a:srcRect t="12500" b="12500"/>
          <a:stretch>
            <a:fillRect/>
          </a:stretch>
        </p:blipFill>
        <p:spPr bwMode="auto">
          <a:xfrm>
            <a:off x="6659563" y="4437063"/>
            <a:ext cx="2484437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/>
          <p:cNvSpPr/>
          <p:nvPr/>
        </p:nvSpPr>
        <p:spPr>
          <a:xfrm>
            <a:off x="2130425" y="5561013"/>
            <a:ext cx="4572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Ancient Greek vases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1 - Εικόνα" descr="olympic-flame-l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8424862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Ορθογώνιο 1"/>
          <p:cNvSpPr>
            <a:spLocks noChangeArrowheads="1"/>
          </p:cNvSpPr>
          <p:nvPr/>
        </p:nvSpPr>
        <p:spPr bwMode="auto">
          <a:xfrm>
            <a:off x="36513" y="5589588"/>
            <a:ext cx="89995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l-GR" sz="2000" b="1">
                <a:solidFill>
                  <a:srgbClr val="0070C0"/>
                </a:solidFill>
                <a:latin typeface="Bookman Old Style" pitchFamily="18" charset="0"/>
              </a:rPr>
              <a:t>Greece is the birthplace of the Olympic Games </a:t>
            </a:r>
          </a:p>
          <a:p>
            <a:pPr algn="ctr" eaLnBrk="0" hangingPunct="0"/>
            <a:r>
              <a:rPr lang="en-US" altLang="el-GR" sz="2000" b="1">
                <a:solidFill>
                  <a:srgbClr val="0070C0"/>
                </a:solidFill>
                <a:latin typeface="Bookman Old Style" pitchFamily="18" charset="0"/>
              </a:rPr>
              <a:t>The Olympic Flame  signals the beginning of the Olympic Games travelling </a:t>
            </a:r>
          </a:p>
          <a:p>
            <a:pPr algn="ctr" eaLnBrk="0" hangingPunct="0"/>
            <a:r>
              <a:rPr lang="en-US" altLang="el-GR" sz="2000" b="1">
                <a:solidFill>
                  <a:srgbClr val="0070C0"/>
                </a:solidFill>
                <a:latin typeface="Bookman Old Style" pitchFamily="18" charset="0"/>
              </a:rPr>
              <a:t>all around the world.</a:t>
            </a:r>
            <a:endParaRPr lang="el-GR" altLang="el-GR" sz="2000" b="1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Εικόνα 1" descr="C:\Documents and Settings\user\Επιφάνεια εργασίας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54598">
            <a:off x="279400" y="2882900"/>
            <a:ext cx="27368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Εικόνα 2" descr="C:\Documents and Settings\user\Επιφάνεια εργασίας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19238">
            <a:off x="5997575" y="2379663"/>
            <a:ext cx="28082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Documents and Settings\user\Επιφάνεια εργασίας\acropol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1412875"/>
            <a:ext cx="379571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11188" y="333375"/>
            <a:ext cx="8229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The sacred olive tree is the symbol of</a:t>
            </a:r>
          </a:p>
          <a:p>
            <a:r>
              <a:rPr lang="en-US" sz="3200" b="1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friendship and peace</a:t>
            </a:r>
            <a:r>
              <a:rPr lang="en-US" sz="3200">
                <a:latin typeface="Bodoni MT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32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2 - Εικόνα" descr="13721562356990431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476250"/>
            <a:ext cx="77057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Ορθογώνιο 1"/>
          <p:cNvSpPr>
            <a:spLocks noChangeArrowheads="1"/>
          </p:cNvSpPr>
          <p:nvPr/>
        </p:nvSpPr>
        <p:spPr bwMode="auto">
          <a:xfrm>
            <a:off x="0" y="551656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l-GR" sz="2400" b="1">
                <a:solidFill>
                  <a:srgbClr val="0070C0"/>
                </a:solidFill>
                <a:latin typeface="Bookman Old Style" pitchFamily="18" charset="0"/>
              </a:rPr>
              <a:t>A country with beautiful islands of unique architecture…</a:t>
            </a:r>
            <a:endParaRPr lang="el-GR" altLang="el-GR" sz="2400" b="1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   </a:t>
            </a:r>
            <a:endParaRPr lang="el-GR" altLang="el-GR" smtClean="0"/>
          </a:p>
        </p:txBody>
      </p:sp>
      <p:sp>
        <p:nvSpPr>
          <p:cNvPr id="15363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0" y="5876925"/>
            <a:ext cx="9144000" cy="576263"/>
          </a:xfrm>
        </p:spPr>
        <p:txBody>
          <a:bodyPr/>
          <a:lstStyle/>
          <a:p>
            <a:pPr algn="ctr"/>
            <a:r>
              <a:rPr lang="en-US" altLang="el-GR" sz="2400" b="1" smtClean="0">
                <a:solidFill>
                  <a:srgbClr val="0070C0"/>
                </a:solidFill>
                <a:latin typeface="Bookman Old Style" pitchFamily="18" charset="0"/>
              </a:rPr>
              <a:t>Santorini, blue and white light  in the Aegean sea</a:t>
            </a:r>
            <a:endParaRPr lang="el-GR" altLang="el-GR" sz="2400" b="1" smtClean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5364" name="5 - Εικόνα" descr="1920_shutterstock_132953783-f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836613"/>
            <a:ext cx="74882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1 - Εικόνα" descr="GREECE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96975"/>
            <a:ext cx="7921625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r>
              <a:rPr lang="en-US" sz="2800" b="1" smtClean="0">
                <a:solidFill>
                  <a:schemeClr val="bg2"/>
                </a:solidFill>
                <a:latin typeface="Bookman Old Style" pitchFamily="18" charset="0"/>
              </a:rPr>
              <a:t>   Symi    in    Dodecanese</a:t>
            </a:r>
            <a:endParaRPr lang="el-GR" sz="2800" b="1" smtClean="0">
              <a:solidFill>
                <a:schemeClr val="bg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5 - Εικόνα" descr="5c121bfb019ffc73a9220d8cb35a6252_X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8461375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/>
          <p:cNvSpPr/>
          <p:nvPr/>
        </p:nvSpPr>
        <p:spPr>
          <a:xfrm>
            <a:off x="0" y="6035675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picturesque   villages </a:t>
            </a:r>
            <a:endParaRPr lang="el-GR" alt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2 - Εικόνα" descr="Zagori1_omorfoi-xristougenniatikoi-proorismoi-stin-ellad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52513"/>
            <a:ext cx="705643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</p:txBody>
      </p:sp>
      <p:pic>
        <p:nvPicPr>
          <p:cNvPr id="19459" name="4 - Θέση εικόνας" descr="100614135035_528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0" b="20"/>
          <a:stretch>
            <a:fillRect/>
          </a:stretch>
        </p:blipFill>
        <p:spPr>
          <a:xfrm>
            <a:off x="611188" y="260350"/>
            <a:ext cx="7416800" cy="5400675"/>
          </a:xfrm>
        </p:spPr>
      </p:pic>
      <p:sp>
        <p:nvSpPr>
          <p:cNvPr id="19460" name="Ορθογώνιο 1"/>
          <p:cNvSpPr>
            <a:spLocks noChangeArrowheads="1"/>
          </p:cNvSpPr>
          <p:nvPr/>
        </p:nvSpPr>
        <p:spPr bwMode="auto">
          <a:xfrm>
            <a:off x="0" y="58769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l-GR" sz="2400" b="1">
                <a:solidFill>
                  <a:srgbClr val="0070C0"/>
                </a:solidFill>
                <a:latin typeface="Bookman Old Style" pitchFamily="18" charset="0"/>
              </a:rPr>
              <a:t>with blooming, old, narrow streets</a:t>
            </a:r>
            <a:r>
              <a:rPr lang="en-US" altLang="el-GR"/>
              <a:t>….</a:t>
            </a:r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Small white  churches</a:t>
            </a:r>
            <a:endParaRPr lang="el-GR" altLang="el-GR" smtClean="0"/>
          </a:p>
        </p:txBody>
      </p:sp>
      <p:pic>
        <p:nvPicPr>
          <p:cNvPr id="20483" name="5 - Θέση εικόνας" descr="image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4" r="64"/>
          <a:stretch>
            <a:fillRect/>
          </a:stretch>
        </p:blipFill>
        <p:spPr>
          <a:xfrm>
            <a:off x="323850" y="188913"/>
            <a:ext cx="3932238" cy="2947987"/>
          </a:xfrm>
        </p:spPr>
      </p:pic>
      <p:pic>
        <p:nvPicPr>
          <p:cNvPr id="20484" name="7 - Εικόνα" descr="10334075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8913"/>
            <a:ext cx="38893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5 - Εικόνα" descr="show_20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573463"/>
            <a:ext cx="41306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7 - Εικόνα" descr="F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73463"/>
            <a:ext cx="39243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Ορθογώνιο 2"/>
          <p:cNvSpPr/>
          <p:nvPr/>
        </p:nvSpPr>
        <p:spPr>
          <a:xfrm>
            <a:off x="0" y="6308725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picturesque  small  churches</a:t>
            </a:r>
            <a:endParaRPr lang="el-GR" alt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3075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altLang="el-GR" smtClean="0"/>
          </a:p>
        </p:txBody>
      </p:sp>
      <p:pic>
        <p:nvPicPr>
          <p:cNvPr id="3076" name="Εικόνα 1" descr="C:\Documents and Settings\user\Επιφάνεια εργασίας\7604455_ori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332656"/>
            <a:ext cx="8280400" cy="5878513"/>
          </a:xfrm>
        </p:spPr>
      </p:pic>
      <p:sp>
        <p:nvSpPr>
          <p:cNvPr id="8" name="7 - Ήλιος"/>
          <p:cNvSpPr/>
          <p:nvPr/>
        </p:nvSpPr>
        <p:spPr>
          <a:xfrm>
            <a:off x="1619250" y="2060575"/>
            <a:ext cx="792163" cy="720725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9" name="8 - Ήλιος"/>
          <p:cNvSpPr/>
          <p:nvPr/>
        </p:nvSpPr>
        <p:spPr>
          <a:xfrm>
            <a:off x="1763713" y="4941888"/>
            <a:ext cx="914400" cy="914400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sp>
        <p:nvSpPr>
          <p:cNvPr id="10" name="9 - Ήλιος"/>
          <p:cNvSpPr/>
          <p:nvPr/>
        </p:nvSpPr>
        <p:spPr>
          <a:xfrm>
            <a:off x="4859338" y="0"/>
            <a:ext cx="914400" cy="914400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sp>
        <p:nvSpPr>
          <p:cNvPr id="11" name="10 - Ήλιος"/>
          <p:cNvSpPr/>
          <p:nvPr/>
        </p:nvSpPr>
        <p:spPr>
          <a:xfrm>
            <a:off x="3851275" y="765175"/>
            <a:ext cx="914400" cy="914400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sp>
        <p:nvSpPr>
          <p:cNvPr id="12" name="11 - Ήλιος"/>
          <p:cNvSpPr/>
          <p:nvPr/>
        </p:nvSpPr>
        <p:spPr>
          <a:xfrm>
            <a:off x="5364163" y="4652963"/>
            <a:ext cx="720725" cy="719137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sp>
        <p:nvSpPr>
          <p:cNvPr id="13" name="12 - Ήλιος"/>
          <p:cNvSpPr/>
          <p:nvPr/>
        </p:nvSpPr>
        <p:spPr>
          <a:xfrm>
            <a:off x="2555875" y="2205038"/>
            <a:ext cx="863600" cy="865187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sp>
        <p:nvSpPr>
          <p:cNvPr id="3083" name="Ορθογώνιο 1"/>
          <p:cNvSpPr>
            <a:spLocks noChangeArrowheads="1"/>
          </p:cNvSpPr>
          <p:nvPr/>
        </p:nvSpPr>
        <p:spPr bwMode="auto">
          <a:xfrm>
            <a:off x="0" y="621188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l-GR" sz="2000" b="1">
                <a:solidFill>
                  <a:schemeClr val="bg1"/>
                </a:solidFill>
                <a:latin typeface="Bookman Old Style" pitchFamily="18" charset="0"/>
              </a:rPr>
              <a:t>Greece is a Mediterranean country located in the southeast part of Europe.</a:t>
            </a:r>
            <a:endParaRPr lang="el-GR" altLang="el-GR" sz="20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15 - Βέλος προς τα κάτω"/>
          <p:cNvSpPr/>
          <p:nvPr/>
        </p:nvSpPr>
        <p:spPr>
          <a:xfrm>
            <a:off x="5003800" y="1628775"/>
            <a:ext cx="431800" cy="3384550"/>
          </a:xfrm>
          <a:prstGeom prst="downArrow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8 - Θέση εικόνας" descr="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779" r="5779"/>
          <a:stretch>
            <a:fillRect/>
          </a:stretch>
        </p:blipFill>
        <p:spPr>
          <a:xfrm>
            <a:off x="468313" y="333375"/>
            <a:ext cx="7775575" cy="5948363"/>
          </a:xfrm>
        </p:spPr>
      </p:pic>
      <p:sp>
        <p:nvSpPr>
          <p:cNvPr id="2" name="Ορθογώνιο 1"/>
          <p:cNvSpPr/>
          <p:nvPr/>
        </p:nvSpPr>
        <p:spPr>
          <a:xfrm>
            <a:off x="0" y="638175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beautiful beaches with crystal clear waters</a:t>
            </a:r>
            <a:endParaRPr lang="el-GR" alt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6 - Τίτλος"/>
          <p:cNvSpPr>
            <a:spLocks noGrp="1"/>
          </p:cNvSpPr>
          <p:nvPr>
            <p:ph type="title"/>
          </p:nvPr>
        </p:nvSpPr>
        <p:spPr>
          <a:xfrm>
            <a:off x="1619250" y="6092825"/>
            <a:ext cx="5486400" cy="566738"/>
          </a:xfrm>
        </p:spPr>
        <p:txBody>
          <a:bodyPr/>
          <a:lstStyle/>
          <a:p>
            <a:endParaRPr lang="el-GR" smtClean="0"/>
          </a:p>
        </p:txBody>
      </p:sp>
      <p:pic>
        <p:nvPicPr>
          <p:cNvPr id="22531" name="7 - Θέση εικόνας" descr="ΙΤαλιδα_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8163" r="8163"/>
          <a:stretch>
            <a:fillRect/>
          </a:stretch>
        </p:blipFill>
        <p:spPr>
          <a:xfrm>
            <a:off x="4356100" y="3141663"/>
            <a:ext cx="4572000" cy="3429000"/>
          </a:xfrm>
        </p:spPr>
      </p:pic>
      <p:pic>
        <p:nvPicPr>
          <p:cNvPr id="22532" name="8 - Εικόνα" descr="Μήλος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39608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10 - Εικόνα" descr="oraies-paralies-peloponnisou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188913"/>
            <a:ext cx="45116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11 - Εικόνα" descr="articleGal_12957_14776.w_h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990975"/>
            <a:ext cx="39608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8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9613" y="5876925"/>
            <a:ext cx="5775325" cy="804863"/>
          </a:xfrm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latin typeface="Bookman Old Style" pitchFamily="18" charset="0"/>
              </a:rPr>
              <a:t>Summer  </a:t>
            </a:r>
            <a:r>
              <a:rPr lang="en-US" sz="3600" b="1" smtClean="0">
                <a:solidFill>
                  <a:srgbClr val="0070C0"/>
                </a:solidFill>
                <a:latin typeface="Bookman Old Style" pitchFamily="18" charset="0"/>
              </a:rPr>
              <a:t>is here!</a:t>
            </a:r>
            <a:endParaRPr lang="el-GR" sz="3600" b="1" smtClean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2 - Εικόνα" descr="Drakolimni-Zagorochoria-ApostolosK.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0"/>
            <a:ext cx="664686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4 - Εικόνα" descr="meteora1ggg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675" y="3068638"/>
            <a:ext cx="6624638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/>
          <p:cNvSpPr/>
          <p:nvPr/>
        </p:nvSpPr>
        <p:spPr>
          <a:xfrm>
            <a:off x="0" y="2636838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unique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landscapes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1 - Εικόνα" descr="691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3641725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2 - Εικόνα" descr="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88913"/>
            <a:ext cx="4537075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3 - Εικόνα" descr="tsamiko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25" y="3068638"/>
            <a:ext cx="36718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5 - Εικόνα" descr="150812panagia_panigiri_in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3068638"/>
            <a:ext cx="453707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/>
          <p:cNvSpPr/>
          <p:nvPr/>
        </p:nvSpPr>
        <p:spPr>
          <a:xfrm>
            <a:off x="12700" y="6196013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Greece is a country with friendly and hospitable people who have kept their customs and their traditions through time.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Εικόνα 1" descr="C:\Documents and Settings\user\Επιφάνεια εργασίας\kokkino_elafi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36893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Εικόνα 4" descr="C:\Documents and Settings\user\Επιφάνεια εργασίας\Αλήθεια-έχετε-ακούσει-το-τραγούδι-Αγρίμια-κι-Αγριμάκια-μου-αλλά-γνωρίζετε-την-σημασία-των-λέξεω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076700"/>
            <a:ext cx="37131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Εικόνα 5" descr="C:\Documents and Settings\user\Επιφάνεια εργασίας\Larus-audouinii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765175"/>
            <a:ext cx="41179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Εικόνα 10" descr="C:\Documents and Settings\user\Επιφάνεια εργασίας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4005263"/>
            <a:ext cx="3240087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882775" y="123825"/>
            <a:ext cx="4200525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Animals  of Greece</a:t>
            </a:r>
            <a:endParaRPr lang="en-US" sz="3200" dirty="0">
              <a:solidFill>
                <a:srgbClr val="0070C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607" name="7 - Ορθογώνιο"/>
          <p:cNvSpPr>
            <a:spLocks noChangeArrowheads="1"/>
          </p:cNvSpPr>
          <p:nvPr/>
        </p:nvSpPr>
        <p:spPr bwMode="auto">
          <a:xfrm>
            <a:off x="1258888" y="3716338"/>
            <a:ext cx="1795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The red deer </a:t>
            </a:r>
            <a:endParaRPr lang="el-GR" sz="2000" b="1"/>
          </a:p>
        </p:txBody>
      </p:sp>
      <p:sp>
        <p:nvSpPr>
          <p:cNvPr id="25608" name="9 - Ορθογώνιο"/>
          <p:cNvSpPr>
            <a:spLocks noChangeArrowheads="1"/>
          </p:cNvSpPr>
          <p:nvPr/>
        </p:nvSpPr>
        <p:spPr bwMode="auto">
          <a:xfrm>
            <a:off x="0" y="63960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The Cretan wild goat: Kri-kri</a:t>
            </a:r>
            <a:endParaRPr lang="en-US" sz="24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9" name="10 - Ορθογώνιο"/>
          <p:cNvSpPr>
            <a:spLocks noChangeArrowheads="1"/>
          </p:cNvSpPr>
          <p:nvPr/>
        </p:nvSpPr>
        <p:spPr bwMode="auto">
          <a:xfrm>
            <a:off x="5580063" y="3644900"/>
            <a:ext cx="265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The Aegean seagull </a:t>
            </a:r>
            <a:endParaRPr lang="el-GR" sz="2000" b="1"/>
          </a:p>
        </p:txBody>
      </p:sp>
      <p:sp>
        <p:nvSpPr>
          <p:cNvPr id="25610" name="14 - Ορθογώνιο"/>
          <p:cNvSpPr>
            <a:spLocks noChangeArrowheads="1"/>
          </p:cNvSpPr>
          <p:nvPr/>
        </p:nvSpPr>
        <p:spPr bwMode="auto">
          <a:xfrm>
            <a:off x="5795963" y="6457950"/>
            <a:ext cx="2376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Bodoni MT" pitchFamily="18" charset="0"/>
                <a:ea typeface="Calibri" pitchFamily="34" charset="0"/>
                <a:cs typeface="Times New Roman" pitchFamily="18" charset="0"/>
              </a:rPr>
              <a:t>The Greek wolf</a:t>
            </a:r>
            <a:endParaRPr lang="en-US" sz="24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Εικόνα 9" descr="C:\Documents and Settings\user\Επιφάνεια εργασίας\depositphotos_45869467-stock-photo-donkey-on-stairs-of-santor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33600"/>
            <a:ext cx="22860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Εικόνα 12" descr="C:\Documents and Settings\user\Επιφάνεια εργασίας\αρχείο λήψης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196975"/>
            <a:ext cx="2808288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Εικόνα 10" descr="C:\Documents and Settings\user\Επιφάνεια εργασίας\5753eab59d0cabe0820050fda75dbd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04813"/>
            <a:ext cx="215900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Εικόνα 8" descr="αρχείο λήψη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924175"/>
            <a:ext cx="26654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2771775" y="4365625"/>
            <a:ext cx="2722563" cy="1727200"/>
          </a:xfrm>
          <a:prstGeom prst="wedgeRoundRectCallout">
            <a:avLst>
              <a:gd name="adj1" fmla="val 86616"/>
              <a:gd name="adj2" fmla="val -66856"/>
              <a:gd name="adj3" fmla="val 16667"/>
            </a:avLst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>
                <a:latin typeface="Bodoni MT" pitchFamily="18" charset="0"/>
              </a:rPr>
              <a:t>The Aegean cat is a unique race of cat of Greek breed, appeared for the first time in the</a:t>
            </a:r>
            <a:r>
              <a:rPr lang="en-US" sz="2000" b="1">
                <a:latin typeface="Times New Roman" pitchFamily="18" charset="0"/>
              </a:rPr>
              <a:t> Cyclades. </a:t>
            </a:r>
            <a:endParaRPr lang="el-GR" sz="2000" b="1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-555625"/>
            <a:ext cx="101425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800">
                <a:latin typeface="Bodoni MT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US" sz="4800" b="1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We love donkeys and cats!!!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Εικόνα 9" descr="C:\Documents and Settings\user\Επιφάνεια εργασίας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916113"/>
            <a:ext cx="47529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Εικόνα 15" descr="C:\Documents and Settings\user\Επιφάνεια εργασίας\αρχείο λήψης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4363" y="0"/>
            <a:ext cx="2179637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Εικόνα 16" descr="C:\Documents and Settings\user\Επιφάνεια εργασίας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7800" y="4868863"/>
            <a:ext cx="261620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Εικόνα 6" descr="C:\Documents and Settings\user\Επιφάνεια εργασίας\vasiliko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413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2265363" y="557213"/>
            <a:ext cx="4613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The Plants of Greece</a:t>
            </a:r>
          </a:p>
        </p:txBody>
      </p:sp>
      <p:sp>
        <p:nvSpPr>
          <p:cNvPr id="27655" name="8 - Ορθογώνιο"/>
          <p:cNvSpPr>
            <a:spLocks noChangeArrowheads="1"/>
          </p:cNvSpPr>
          <p:nvPr/>
        </p:nvSpPr>
        <p:spPr bwMode="auto">
          <a:xfrm>
            <a:off x="7596188" y="4365625"/>
            <a:ext cx="15335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Bodoni MT" pitchFamily="18" charset="0"/>
              </a:rPr>
              <a:t>Oregano</a:t>
            </a:r>
            <a:r>
              <a:rPr lang="en-US" sz="2400">
                <a:latin typeface="Bodoni MT" pitchFamily="18" charset="0"/>
              </a:rPr>
              <a:t> </a:t>
            </a:r>
            <a:endParaRPr lang="el-GR" sz="2400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7380288" y="1778000"/>
            <a:ext cx="17637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>
                <a:latin typeface="Bodoni MT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</a:t>
            </a:r>
            <a:r>
              <a:rPr lang="en-US" sz="2400">
                <a:latin typeface="Bodoni MT" pitchFamily="18" charset="0"/>
                <a:ea typeface="Calibri" pitchFamily="34" charset="0"/>
                <a:cs typeface="Times New Roman" pitchFamily="18" charset="0"/>
              </a:rPr>
              <a:t>    Thyme</a:t>
            </a:r>
            <a:endParaRPr lang="en-US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7" name="11 - Ορθογώνιο"/>
          <p:cNvSpPr>
            <a:spLocks noChangeArrowheads="1"/>
          </p:cNvSpPr>
          <p:nvPr/>
        </p:nvSpPr>
        <p:spPr bwMode="auto">
          <a:xfrm>
            <a:off x="250825" y="2997200"/>
            <a:ext cx="10810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Bodoni MT" pitchFamily="18" charset="0"/>
              </a:rPr>
              <a:t>Basil</a:t>
            </a:r>
            <a:endParaRPr lang="el-GR" sz="2800"/>
          </a:p>
        </p:txBody>
      </p:sp>
      <p:pic>
        <p:nvPicPr>
          <p:cNvPr id="27658" name="12 - Εικόνα" descr="αρχείο λήψης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724400"/>
            <a:ext cx="25209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14 - Ορθογώνιο"/>
          <p:cNvSpPr>
            <a:spLocks noChangeArrowheads="1"/>
          </p:cNvSpPr>
          <p:nvPr/>
        </p:nvSpPr>
        <p:spPr bwMode="auto">
          <a:xfrm>
            <a:off x="2771775" y="6165850"/>
            <a:ext cx="1917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Mountain tea</a:t>
            </a:r>
          </a:p>
        </p:txBody>
      </p:sp>
      <p:pic>
        <p:nvPicPr>
          <p:cNvPr id="27660" name="16 - Εικόνα" descr="b_opjp7wqaa29j--599x33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1125538"/>
            <a:ext cx="4824412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1 - Εικόνα" descr="cf83cebfcf85ceb2cebbceaccebaceb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613" y="2962275"/>
            <a:ext cx="373856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2 - Εικόνα" descr="KRAS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88913"/>
            <a:ext cx="43195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4 - Εικόνα" descr="mazema-diatirisi-elion-kai-ladiou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963" y="2962275"/>
            <a:ext cx="46609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5 - Εικόνα" descr="littlecookingtips_Greek_salad_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33375"/>
            <a:ext cx="39608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/>
          <p:cNvSpPr/>
          <p:nvPr/>
        </p:nvSpPr>
        <p:spPr>
          <a:xfrm>
            <a:off x="0" y="6111875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Enjoy  a good meal with pure Greek products  like  wine and olive 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1 - Εικόνα" descr="DSC050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188913"/>
            <a:ext cx="405765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1 - Εικόνα" descr="DSC050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8913"/>
            <a:ext cx="42846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1 - Εικόνα" descr="DSC0504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9950" y="3357563"/>
            <a:ext cx="41767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1 - Εικόνα" descr="DSC0503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357563"/>
            <a:ext cx="421163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5 - Εικόνα" descr="IMG_913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1844675"/>
            <a:ext cx="27368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/>
          <p:cNvSpPr/>
          <p:nvPr/>
        </p:nvSpPr>
        <p:spPr>
          <a:xfrm>
            <a:off x="0" y="188913"/>
            <a:ext cx="9144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  warm  “Goodbye”   from our students from the city of Athens.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0070C0"/>
                </a:solidFill>
              </a:rPr>
              <a:t>Thank you for watching!</a:t>
            </a:r>
            <a:endParaRPr lang="el-GR" b="1" smtClean="0">
              <a:solidFill>
                <a:srgbClr val="0070C0"/>
              </a:solidFill>
            </a:endParaRPr>
          </a:p>
        </p:txBody>
      </p:sp>
      <p:pic>
        <p:nvPicPr>
          <p:cNvPr id="30723" name="10 - Θέση περιεχομένου" descr="anoixi_nisoi_680_6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981075"/>
            <a:ext cx="8496300" cy="525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Επιφάνεια εργασίας\375px-Finland_Greece_Loca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981075"/>
            <a:ext cx="53276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C:\Documents and Settings\user\Επιφάνεια εργασίας\75px-Flag_of_Finlan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04813"/>
            <a:ext cx="172878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C:\Documents and Settings\user\Επιφάνεια εργασίας\75px-Flag_of_Greece.svg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5778500"/>
            <a:ext cx="17287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6 - Εικόνα" descr="Cold-Face-psd74529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22381">
            <a:off x="6941768" y="754035"/>
            <a:ext cx="191135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7 - Εικόνα" descr="αρχείο λήψης (1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513689">
            <a:off x="642938" y="446088"/>
            <a:ext cx="1781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11 - Εικόνα" descr="18852731-Vector-illustration-of-Cartoon-Man-in-Hot-Weather-Stock-Vector-hea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88340">
            <a:off x="6561138" y="3825875"/>
            <a:ext cx="20891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14 - Εικόνα" descr="image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917049">
            <a:off x="539750" y="4437063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- Ευθύγραμμο βέλος σύνδεσης"/>
          <p:cNvCxnSpPr/>
          <p:nvPr/>
        </p:nvCxnSpPr>
        <p:spPr>
          <a:xfrm>
            <a:off x="5364088" y="2420888"/>
            <a:ext cx="0" cy="23762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 - Εικόνα" descr="No12-Ελλάδα-Όμορφες-Φωτογραφίες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260350"/>
            <a:ext cx="70564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Ορθογώνιο 1"/>
          <p:cNvSpPr>
            <a:spLocks noChangeArrowheads="1"/>
          </p:cNvSpPr>
          <p:nvPr/>
        </p:nvSpPr>
        <p:spPr bwMode="auto">
          <a:xfrm>
            <a:off x="0" y="60579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l-GR" b="1" dirty="0" smtClean="0">
                <a:solidFill>
                  <a:srgbClr val="002060"/>
                </a:solidFill>
                <a:latin typeface="Bookman Old Style" pitchFamily="18" charset="0"/>
              </a:rPr>
              <a:t>It is the country of the sun and the sea. The large number </a:t>
            </a:r>
            <a:r>
              <a:rPr lang="en-US" altLang="el-GR" b="1" smtClean="0">
                <a:solidFill>
                  <a:srgbClr val="002060"/>
                </a:solidFill>
                <a:latin typeface="Bookman Old Style" pitchFamily="18" charset="0"/>
              </a:rPr>
              <a:t>of the islands </a:t>
            </a:r>
            <a:r>
              <a:rPr lang="en-US" altLang="el-GR" b="1" dirty="0" smtClean="0">
                <a:solidFill>
                  <a:srgbClr val="002060"/>
                </a:solidFill>
                <a:latin typeface="Bookman Old Style" pitchFamily="18" charset="0"/>
              </a:rPr>
              <a:t>make it unique! The</a:t>
            </a:r>
            <a:r>
              <a:rPr lang="en-US" altLang="el-GR" b="1" dirty="0" smtClean="0">
                <a:solidFill>
                  <a:srgbClr val="002060"/>
                </a:solidFill>
              </a:rPr>
              <a:t> </a:t>
            </a:r>
            <a:r>
              <a:rPr lang="en-US" altLang="el-GR" b="1" dirty="0">
                <a:solidFill>
                  <a:srgbClr val="002060"/>
                </a:solidFill>
              </a:rPr>
              <a:t>Greek flag :9 lanes~ 9 syllables~ </a:t>
            </a:r>
            <a:r>
              <a:rPr lang="el-GR" altLang="el-GR" b="1" dirty="0">
                <a:solidFill>
                  <a:srgbClr val="002060"/>
                </a:solidFill>
              </a:rPr>
              <a:t>Ελευθερία ή Θάνατος  ~</a:t>
            </a:r>
            <a:r>
              <a:rPr lang="en-US" altLang="el-GR" b="1" dirty="0">
                <a:solidFill>
                  <a:srgbClr val="002060"/>
                </a:solidFill>
              </a:rPr>
              <a:t> Freedom or Death</a:t>
            </a:r>
            <a:endParaRPr lang="el-GR" altLang="el-G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70C0"/>
                </a:solidFill>
                <a:latin typeface="Bookman Old Style" pitchFamily="18" charset="0"/>
              </a:rPr>
              <a:t>The city of Athens the capital of Greece</a:t>
            </a:r>
            <a:endParaRPr lang="el-GR" b="1" smtClean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6147" name="4 - Θέση περιεχομένου" descr="DSC05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060575"/>
            <a:ext cx="4316412" cy="3816350"/>
          </a:xfrm>
        </p:spPr>
      </p:pic>
      <p:pic>
        <p:nvPicPr>
          <p:cNvPr id="6148" name="5 - Θέση περιεχομένου" descr="DSC050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060575"/>
            <a:ext cx="4171950" cy="3744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thens_monastiraki_sample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0"/>
            <a:ext cx="75612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Ορθογώνιο 1"/>
          <p:cNvSpPr>
            <a:spLocks noChangeArrowheads="1"/>
          </p:cNvSpPr>
          <p:nvPr/>
        </p:nvSpPr>
        <p:spPr bwMode="auto">
          <a:xfrm>
            <a:off x="0" y="6165850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l-GR" sz="2400" b="1">
                <a:solidFill>
                  <a:srgbClr val="0070C0"/>
                </a:solidFill>
                <a:latin typeface="Bookman Old Style" pitchFamily="18" charset="0"/>
              </a:rPr>
              <a:t>Monastiraki and Plaka,  the heart of the city ! </a:t>
            </a:r>
            <a:endParaRPr lang="el-GR" altLang="el-GR" sz="2400" b="1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4 - Θέση εικόνας" descr="greece.jpg"/>
          <p:cNvPicPr>
            <a:picLocks noChangeAspect="1"/>
          </p:cNvPicPr>
          <p:nvPr/>
        </p:nvPicPr>
        <p:blipFill>
          <a:blip r:embed="rId2" cstate="print"/>
          <a:srcRect l="18750" r="18750"/>
          <a:stretch>
            <a:fillRect/>
          </a:stretch>
        </p:blipFill>
        <p:spPr bwMode="auto">
          <a:xfrm>
            <a:off x="742950" y="169863"/>
            <a:ext cx="7345363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900113" y="5445125"/>
            <a:ext cx="74168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el-GR" b="1" dirty="0">
                <a:solidFill>
                  <a:srgbClr val="0070C0"/>
                </a:solidFill>
              </a:rPr>
              <a:t>The Parthenon, an ancient temple  dedicated  to  goddess Athena,  the patron deity of the city of Athens (5</a:t>
            </a:r>
            <a:r>
              <a:rPr lang="en-US" altLang="el-GR" b="1" baseline="30000" dirty="0">
                <a:solidFill>
                  <a:srgbClr val="0070C0"/>
                </a:solidFill>
              </a:rPr>
              <a:t>th</a:t>
            </a:r>
            <a:r>
              <a:rPr lang="en-US" altLang="el-GR" b="1" dirty="0">
                <a:solidFill>
                  <a:srgbClr val="0070C0"/>
                </a:solidFill>
              </a:rPr>
              <a:t> century B.C.) </a:t>
            </a:r>
          </a:p>
          <a:p>
            <a:pPr algn="ctr" eaLnBrk="0" hangingPunct="0">
              <a:defRPr/>
            </a:pPr>
            <a:r>
              <a:rPr lang="en-US" altLang="el-GR" b="1" dirty="0">
                <a:solidFill>
                  <a:srgbClr val="0070C0"/>
                </a:solidFill>
              </a:rPr>
              <a:t>The  most</a:t>
            </a:r>
            <a:r>
              <a:rPr lang="el-GR" altLang="el-GR" b="1" dirty="0">
                <a:solidFill>
                  <a:srgbClr val="0070C0"/>
                </a:solidFill>
              </a:rPr>
              <a:t> </a:t>
            </a:r>
            <a:r>
              <a:rPr lang="en-US" altLang="el-GR" b="1" dirty="0">
                <a:solidFill>
                  <a:srgbClr val="0070C0"/>
                </a:solidFill>
              </a:rPr>
              <a:t>important landmark of Greece, a World Heritage Cultural Monument   standing  on  the sacred  rock of the Acropolis for 2.500 .</a:t>
            </a:r>
          </a:p>
          <a:p>
            <a:pPr algn="ctr" eaLnBrk="0" hangingPunct="0">
              <a:defRPr/>
            </a:pPr>
            <a:endParaRPr lang="el-GR" altLang="el-GR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</p:txBody>
      </p:sp>
      <p:pic>
        <p:nvPicPr>
          <p:cNvPr id="9219" name="4 - Θέση εικόνας" descr="10-Antik-Rom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591" r="15591"/>
          <a:stretch>
            <a:fillRect/>
          </a:stretch>
        </p:blipFill>
        <p:spPr>
          <a:xfrm>
            <a:off x="2771775" y="0"/>
            <a:ext cx="2976563" cy="2232025"/>
          </a:xfrm>
        </p:spPr>
      </p:pic>
      <p:sp>
        <p:nvSpPr>
          <p:cNvPr id="9220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</p:txBody>
      </p:sp>
      <p:pic>
        <p:nvPicPr>
          <p:cNvPr id="9221" name="5 - Εικόνα" descr="6a4153f287e1f84b935e3315671d30f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6 - Εικόνα" descr="220px-NAMA_Alphabet_grec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28670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6 - Εικόνα" descr="DSC050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Ορθογώνιο 1"/>
          <p:cNvSpPr>
            <a:spLocks noChangeArrowheads="1"/>
          </p:cNvSpPr>
          <p:nvPr/>
        </p:nvSpPr>
        <p:spPr bwMode="auto">
          <a:xfrm>
            <a:off x="25400" y="188913"/>
            <a:ext cx="9118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bg1"/>
                </a:solidFill>
                <a:latin typeface="Baskerville Old Face" pitchFamily="18" charset="0"/>
              </a:rPr>
              <a:t>The Acropolis is one of the most  favourite destinations for visitors from all over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</p:txBody>
      </p:sp>
      <p:sp>
        <p:nvSpPr>
          <p:cNvPr id="10243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</p:txBody>
      </p:sp>
      <p:pic>
        <p:nvPicPr>
          <p:cNvPr id="10244" name="5 - Εικόνα" descr="athens_monastiraki_sample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138" y="1355725"/>
            <a:ext cx="618172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7 - Εικόνα" descr="DSC050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/>
          <p:cNvSpPr/>
          <p:nvPr/>
        </p:nvSpPr>
        <p:spPr>
          <a:xfrm>
            <a:off x="4427538" y="571500"/>
            <a:ext cx="41052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altLang="el-GR" sz="2400" b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The Caryatids waiting for their sister to come back home with the Parthenon Marbles.</a:t>
            </a:r>
            <a:endParaRPr lang="el-GR" altLang="el-GR" sz="2400" b="1" dirty="0">
              <a:solidFill>
                <a:srgbClr val="002060"/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729</Words>
  <Application>Microsoft Office PowerPoint</Application>
  <PresentationFormat>Προβολή στην οθόνη (4:3)</PresentationFormat>
  <Paragraphs>87</Paragraphs>
  <Slides>29</Slides>
  <Notes>23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ΕΛΛΑΔΑ   GREECE</vt:lpstr>
      <vt:lpstr>Διαφάνεια 2</vt:lpstr>
      <vt:lpstr>Διαφάνεια 3</vt:lpstr>
      <vt:lpstr>Διαφάνεια 4</vt:lpstr>
      <vt:lpstr>The city of Athens the capital of Greece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   </vt:lpstr>
      <vt:lpstr>Διαφάνεια 15</vt:lpstr>
      <vt:lpstr>Διαφάνεια 16</vt:lpstr>
      <vt:lpstr>Διαφάνεια 17</vt:lpstr>
      <vt:lpstr>Διαφάνεια 18</vt:lpstr>
      <vt:lpstr>Small white  churches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Thank you for watching!</vt:lpstr>
    </vt:vector>
  </TitlesOfParts>
  <Company>Your Organization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Your User Name</dc:creator>
  <cp:lastModifiedBy>Your User Name</cp:lastModifiedBy>
  <cp:revision>44</cp:revision>
  <dcterms:created xsi:type="dcterms:W3CDTF">2014-03-26T22:11:58Z</dcterms:created>
  <dcterms:modified xsi:type="dcterms:W3CDTF">2017-12-03T23:02:12Z</dcterms:modified>
</cp:coreProperties>
</file>