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2" r:id="rId2"/>
    <p:sldId id="260" r:id="rId3"/>
    <p:sldId id="263" r:id="rId4"/>
    <p:sldId id="264" r:id="rId5"/>
    <p:sldId id="257" r:id="rId6"/>
    <p:sldId id="258" r:id="rId7"/>
    <p:sldId id="265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3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072CA-48D7-4FE0-9031-E23C19AD3DCF}" type="datetimeFigureOut">
              <a:rPr lang="fi-FI" smtClean="0"/>
              <a:t>27.6.2018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4F4EB-3944-4DA6-A4B3-E9E38A2A960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48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86AE7-FEBD-4762-9537-4EF661E186E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09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708857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1220"/>
            <a:ext cx="6858000" cy="142657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3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8" y="1666755"/>
            <a:ext cx="4543061" cy="4276846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5052349" y="1666755"/>
            <a:ext cx="2800350" cy="191482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6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5052349" y="4028775"/>
            <a:ext cx="2800350" cy="191482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9287" y="439838"/>
            <a:ext cx="6984000" cy="8044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b="1">
                <a:solidFill>
                  <a:srgbClr val="006E8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24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474663" y="468313"/>
            <a:ext cx="8177212" cy="531336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5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FE8200-C9EE-4BDF-9B27-20EF9024E003}" type="datetimeFigureOut">
              <a:rPr lang="fi-FI">
                <a:solidFill>
                  <a:prstClr val="black"/>
                </a:solidFill>
              </a:rPr>
              <a:pPr/>
              <a:t>27.6.2018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906EEF-CD29-4148-A20E-CAA8CB6E963E}" type="slidenum">
              <a:rPr lang="fi-FI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2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474663" y="468313"/>
            <a:ext cx="8177212" cy="5313362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15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8" y="1666755"/>
            <a:ext cx="4543061" cy="427684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5567363" y="1690688"/>
            <a:ext cx="2800350" cy="4067175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79534" cy="97227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09420"/>
            <a:ext cx="7772400" cy="925975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3266"/>
            <a:ext cx="6858000" cy="65396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9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7" y="1979270"/>
            <a:ext cx="4572000" cy="4572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9287" y="272005"/>
            <a:ext cx="6984000" cy="111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5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3009420"/>
            <a:ext cx="7772400" cy="925975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43000" y="3993266"/>
            <a:ext cx="6858000" cy="65396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1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7" y="1980000"/>
            <a:ext cx="4572000" cy="4572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10"/>
          </p:nvPr>
        </p:nvSpPr>
        <p:spPr>
          <a:xfrm>
            <a:off x="5567363" y="2008991"/>
            <a:ext cx="2800350" cy="191482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6" name="Kuvan paikkamerkki 4"/>
          <p:cNvSpPr>
            <a:spLocks noGrp="1"/>
          </p:cNvSpPr>
          <p:nvPr>
            <p:ph type="pic" sz="quarter" idx="11"/>
          </p:nvPr>
        </p:nvSpPr>
        <p:spPr>
          <a:xfrm>
            <a:off x="5567363" y="4173454"/>
            <a:ext cx="2800350" cy="191482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9287" y="272004"/>
            <a:ext cx="6984000" cy="1116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8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al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287" y="439838"/>
            <a:ext cx="6984000" cy="8044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b="1">
                <a:solidFill>
                  <a:srgbClr val="006E8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7" y="1666754"/>
            <a:ext cx="4624085" cy="423054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287" y="439838"/>
            <a:ext cx="6984000" cy="8044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b="1">
                <a:solidFill>
                  <a:srgbClr val="006E8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7" y="1666754"/>
            <a:ext cx="4624085" cy="423054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287" y="439838"/>
            <a:ext cx="6984000" cy="8044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b="1">
                <a:solidFill>
                  <a:srgbClr val="006E8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0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287" y="1666754"/>
            <a:ext cx="4624085" cy="423054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287" y="439838"/>
            <a:ext cx="6984000" cy="8044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b="1">
                <a:solidFill>
                  <a:srgbClr val="006E8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8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87" y="1666754"/>
            <a:ext cx="8006063" cy="41437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93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600" kern="1200" baseline="0">
          <a:solidFill>
            <a:srgbClr val="E9559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7162" y="2571538"/>
            <a:ext cx="7772400" cy="925975"/>
          </a:xfrm>
        </p:spPr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sz="3100" dirty="0" smtClean="0"/>
              <a:t>Kohti Ohjaamo-toiminnan vakiinnuttamista</a:t>
            </a:r>
            <a:endParaRPr dirty="0"/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1041577" y="3787203"/>
            <a:ext cx="6983569" cy="1248435"/>
          </a:xfrm>
        </p:spPr>
        <p:txBody>
          <a:bodyPr>
            <a:normAutofit/>
          </a:bodyPr>
          <a:lstStyle/>
          <a:p>
            <a:r>
              <a:rPr lang="fi-FI" dirty="0" smtClean="0"/>
              <a:t>Pasi Savonmäki</a:t>
            </a:r>
            <a:r>
              <a:rPr dirty="0" smtClean="0"/>
              <a:t>, Kohtaamo</a:t>
            </a:r>
            <a:r>
              <a:rPr lang="fi-FI" dirty="0" smtClean="0"/>
              <a:t>-hanke</a:t>
            </a:r>
          </a:p>
          <a:p>
            <a:endParaRPr lang="fi-FI" dirty="0"/>
          </a:p>
          <a:p>
            <a:r>
              <a:rPr lang="fi-FI" dirty="0" smtClean="0"/>
              <a:t>TNO-foorumi 15.6.2018</a:t>
            </a:r>
          </a:p>
          <a:p>
            <a:endParaRPr lang="fi-FI" dirty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82982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43757" y="949059"/>
            <a:ext cx="8029596" cy="5182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2000" dirty="0" smtClean="0"/>
          </a:p>
          <a:p>
            <a:r>
              <a:rPr lang="fi-FI" sz="2400" dirty="0" smtClean="0"/>
              <a:t>”</a:t>
            </a:r>
            <a:r>
              <a:rPr lang="fi-FI" sz="2400" dirty="0"/>
              <a:t>Ohjaamo on nuorten alle 30-vuotiaiden matalan kynnyksen palvelupiste, jonka toimintamalli rakentuu monialaisesti tietoa, neuvontaa, ohjausta ja tukea tarjoavasta Ohjaamosta, eri hallinnonalojen peruspalveluista ja laajasta yhteistyöverkostosta.” </a:t>
            </a:r>
            <a:r>
              <a:rPr lang="fi-FI" sz="2400" dirty="0" smtClean="0"/>
              <a:t>	</a:t>
            </a:r>
            <a:r>
              <a:rPr lang="fi-FI" sz="2000" dirty="0" smtClean="0">
                <a:solidFill>
                  <a:prstClr val="black"/>
                </a:solidFill>
              </a:rPr>
              <a:t>(</a:t>
            </a:r>
            <a:r>
              <a:rPr lang="fi-FI" sz="2000" dirty="0">
                <a:solidFill>
                  <a:prstClr val="black"/>
                </a:solidFill>
              </a:rPr>
              <a:t>TEM, OKM, STM, </a:t>
            </a:r>
            <a:r>
              <a:rPr lang="fi-FI" sz="2000" dirty="0" smtClean="0">
                <a:solidFill>
                  <a:prstClr val="black"/>
                </a:solidFill>
              </a:rPr>
              <a:t>Ohjaamotoiminnan perusteet)</a:t>
            </a:r>
            <a:endParaRPr lang="fi-FI" sz="2400" dirty="0" smtClean="0">
              <a:solidFill>
                <a:prstClr val="black"/>
              </a:solidFill>
            </a:endParaRPr>
          </a:p>
          <a:p>
            <a:r>
              <a:rPr lang="fi-FI" sz="2400" dirty="0" smtClean="0"/>
              <a:t>Ohjaamo-toiminta kokoaa </a:t>
            </a:r>
            <a:r>
              <a:rPr lang="fi-FI" sz="2400" b="1" dirty="0" smtClean="0"/>
              <a:t>ESR-hankkeita</a:t>
            </a:r>
            <a:r>
              <a:rPr lang="fi-FI" sz="2400" dirty="0" smtClean="0"/>
              <a:t> saman teeman alle hankekaudella 2014-2020 (TL3+TL4)</a:t>
            </a:r>
          </a:p>
          <a:p>
            <a:r>
              <a:rPr lang="fi-FI" sz="2400" dirty="0" smtClean="0"/>
              <a:t>Ohjaamot ovat hallitusohjelmassa osa </a:t>
            </a:r>
            <a:r>
              <a:rPr lang="fi-FI" sz="2400" b="1" dirty="0" smtClean="0"/>
              <a:t>Nuorisotakuuta yhteisötakuun suuntaan </a:t>
            </a:r>
            <a:r>
              <a:rPr lang="fi-FI" sz="2400" dirty="0" smtClean="0"/>
              <a:t>-kärkihankkeen toteuttamista</a:t>
            </a:r>
          </a:p>
          <a:p>
            <a:r>
              <a:rPr lang="fi-FI" sz="2400" dirty="0" smtClean="0"/>
              <a:t>Toteuttaa osaltaan </a:t>
            </a:r>
            <a:r>
              <a:rPr lang="fi-FI" sz="2400" b="1" dirty="0" smtClean="0"/>
              <a:t>elinikäisen ohjauksen</a:t>
            </a:r>
            <a:r>
              <a:rPr lang="fi-FI" sz="2400" dirty="0" smtClean="0"/>
              <a:t> strategisia tavoitteita </a:t>
            </a:r>
          </a:p>
          <a:p>
            <a:pPr marL="0" indent="0">
              <a:buNone/>
            </a:pPr>
            <a:endParaRPr lang="fi-FI" sz="2400" b="1" dirty="0" smtClean="0"/>
          </a:p>
          <a:p>
            <a:endParaRPr lang="fi-FI" sz="20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Ohjaamo- toiminnan lähtökohtia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00011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3375" y="1371153"/>
            <a:ext cx="2910625" cy="48585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09286" y="272005"/>
            <a:ext cx="7979394" cy="972273"/>
          </a:xfrm>
        </p:spPr>
        <p:txBody>
          <a:bodyPr/>
          <a:lstStyle/>
          <a:p>
            <a:r>
              <a:rPr lang="fi-FI" dirty="0"/>
              <a:t>Ohjaamot nyt – toukokuu 2018</a:t>
            </a: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509286" y="1758858"/>
            <a:ext cx="6226629" cy="408309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000" dirty="0" smtClean="0"/>
              <a:t>Ohjaamoja on toiminnassa noin 50 eri puolella Suomea, toiminta ulottuu noin sadan kunnan alueelle</a:t>
            </a:r>
          </a:p>
          <a:p>
            <a:r>
              <a:rPr lang="fi-FI" sz="2000" dirty="0" smtClean="0"/>
              <a:t>Uusia Ohjaamoja aloittanut / aloittamassa vuoden 2018 aikana - määrä kasvamassa reiluun 60</a:t>
            </a:r>
          </a:p>
          <a:p>
            <a:pPr marL="457200" lvl="1" indent="0">
              <a:buNone/>
            </a:pPr>
            <a:r>
              <a:rPr lang="fi-FI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Uusia Ohjaamoja: </a:t>
            </a:r>
            <a:r>
              <a:rPr lang="fi-FI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Pori, Rauma, Hämeenlinna, Varkaus, Ylivieska, Muhos, Hamina, Etelä-Pohjanmaa, Riihimäki, Raahe, Lohja, Loviisa, </a:t>
            </a:r>
            <a:r>
              <a:rPr lang="fi-FI" sz="20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Salo, Kemi </a:t>
            </a:r>
            <a:endParaRPr lang="fi-FI" sz="2000" dirty="0" smtClean="0"/>
          </a:p>
          <a:p>
            <a:r>
              <a:rPr lang="fi-FI" sz="2000" dirty="0" smtClean="0"/>
              <a:t>Ohjaamot ovat paikallisista tarpeista syntyneitä – erilaisia kuntia, erilaisia Ohjaamoja</a:t>
            </a:r>
          </a:p>
          <a:p>
            <a:r>
              <a:rPr lang="fi-FI" sz="2000" dirty="0" smtClean="0"/>
              <a:t>Rahoitus usein kunnilta, paljon käytetty ESR-rahoitusta (TL 3) ja tukena myös muuta hankerahoitusta</a:t>
            </a:r>
          </a:p>
          <a:p>
            <a:r>
              <a:rPr lang="fi-FI" sz="2000" dirty="0" smtClean="0"/>
              <a:t>Toiminta kehittyy, palvelut ja yhteistyöverkostot monipuolistuvat koko ajan</a:t>
            </a:r>
          </a:p>
        </p:txBody>
      </p:sp>
    </p:spTree>
    <p:extLst>
      <p:ext uri="{BB962C8B-B14F-4D97-AF65-F5344CB8AC3E}">
        <p14:creationId xmlns:p14="http://schemas.microsoft.com/office/powerpoint/2010/main" val="1821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09287" y="1602664"/>
            <a:ext cx="8006063" cy="4143737"/>
          </a:xfrm>
        </p:spPr>
        <p:txBody>
          <a:bodyPr>
            <a:normAutofit fontScale="92500" lnSpcReduction="10000"/>
          </a:bodyPr>
          <a:lstStyle/>
          <a:p>
            <a:r>
              <a:rPr lang="fi-FI" sz="2200" dirty="0"/>
              <a:t>Nuorten ohjaamokäyntejä kertyi </a:t>
            </a:r>
            <a:r>
              <a:rPr lang="fi-FI" sz="2200" dirty="0" smtClean="0"/>
              <a:t>120 000</a:t>
            </a:r>
            <a:r>
              <a:rPr lang="fi-FI" sz="2200" dirty="0"/>
              <a:t> </a:t>
            </a:r>
            <a:endParaRPr lang="fi-FI" sz="2200" dirty="0" smtClean="0"/>
          </a:p>
          <a:p>
            <a:r>
              <a:rPr lang="fi-FI" sz="2200" dirty="0"/>
              <a:t>Näistä yksilökäyntejä Ohjaamoissa on lähes </a:t>
            </a:r>
            <a:r>
              <a:rPr lang="fi-FI" sz="2200" dirty="0" smtClean="0"/>
              <a:t>53 000</a:t>
            </a:r>
            <a:r>
              <a:rPr lang="fi-FI" sz="2200" dirty="0"/>
              <a:t>, jalkautuen nuoria on kohdattu noin </a:t>
            </a:r>
            <a:r>
              <a:rPr lang="fi-FI" sz="2200" dirty="0" smtClean="0"/>
              <a:t>3 000 kertaa, ryhmätapaamisissa </a:t>
            </a:r>
            <a:r>
              <a:rPr lang="fi-FI" sz="2200" dirty="0"/>
              <a:t>on </a:t>
            </a:r>
            <a:r>
              <a:rPr lang="fi-FI" sz="2200" dirty="0" smtClean="0"/>
              <a:t>tavoitettu nuoria </a:t>
            </a:r>
            <a:r>
              <a:rPr lang="fi-FI" sz="2200" dirty="0"/>
              <a:t>noin 64 000 </a:t>
            </a:r>
            <a:r>
              <a:rPr lang="fi-FI" sz="2200" dirty="0" smtClean="0"/>
              <a:t>kertaa</a:t>
            </a:r>
          </a:p>
          <a:p>
            <a:r>
              <a:rPr lang="fi-FI" sz="2200" dirty="0" smtClean="0"/>
              <a:t>Suurin ikäryhmä 18-24 vuotiaat</a:t>
            </a:r>
          </a:p>
          <a:p>
            <a:r>
              <a:rPr lang="fi-FI" sz="2200" dirty="0" smtClean="0"/>
              <a:t>Miehiä </a:t>
            </a:r>
            <a:r>
              <a:rPr lang="fi-FI" sz="2200" dirty="0"/>
              <a:t>palvelun käyttäjistä oli yli </a:t>
            </a:r>
            <a:r>
              <a:rPr lang="fi-FI" sz="2200" dirty="0" smtClean="0"/>
              <a:t>puolet (54 %), vanhemmissa ikäryhmissä miesten osuus selkeästi naisia suurempi</a:t>
            </a:r>
            <a:endParaRPr lang="fi-FI" sz="2200" dirty="0"/>
          </a:p>
          <a:p>
            <a:r>
              <a:rPr lang="fi-FI" sz="2200" dirty="0" smtClean="0"/>
              <a:t>Ohjaamojen </a:t>
            </a:r>
            <a:r>
              <a:rPr lang="fi-FI" sz="2200" dirty="0"/>
              <a:t>työntekijät kohtaavat nuoria myös Ohjaamojen ulkopuolella </a:t>
            </a:r>
            <a:r>
              <a:rPr lang="fi-FI" sz="2200" dirty="0" smtClean="0"/>
              <a:t>esimerkiksi </a:t>
            </a:r>
            <a:r>
              <a:rPr lang="fi-FI" sz="2200" b="1" dirty="0"/>
              <a:t>jalkautumalla</a:t>
            </a:r>
            <a:r>
              <a:rPr lang="fi-FI" sz="2200" dirty="0"/>
              <a:t> kouluihin ja ostoskeskuksiin. Osaa nuorista ohjataan </a:t>
            </a:r>
            <a:r>
              <a:rPr lang="fi-FI" sz="2200" b="1" dirty="0"/>
              <a:t>puhelimessa ja sähköpostitse</a:t>
            </a:r>
            <a:r>
              <a:rPr lang="fi-FI" sz="2200" dirty="0"/>
              <a:t>. Myös huoltajia ja muita ammattilaisia kohdataan. </a:t>
            </a:r>
          </a:p>
          <a:p>
            <a:r>
              <a:rPr lang="fi-FI" sz="2200" dirty="0"/>
              <a:t>Monialainen ja moninainen toimintatapa </a:t>
            </a:r>
            <a:r>
              <a:rPr lang="fi-FI" sz="2200" dirty="0" smtClean="0"/>
              <a:t>haastaa kirjaamista. </a:t>
            </a:r>
            <a:r>
              <a:rPr lang="fi-FI" sz="2200" dirty="0"/>
              <a:t>T</a:t>
            </a:r>
            <a:r>
              <a:rPr lang="fi-FI" sz="2200" dirty="0" smtClean="0"/>
              <a:t>ilastointia ja </a:t>
            </a:r>
            <a:r>
              <a:rPr lang="fi-FI" sz="2200" dirty="0"/>
              <a:t>yhtenäisiä kirjaustapoja kehitetään edelleen.</a:t>
            </a:r>
          </a:p>
          <a:p>
            <a:endParaRPr lang="fi-FI" sz="2400" dirty="0" smtClean="0"/>
          </a:p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 smtClean="0"/>
              <a:t>Ohjaamojen käyntimäärät vuonna 2017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21048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3375" y="1371153"/>
            <a:ext cx="2910625" cy="48585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42466" y="1480743"/>
            <a:ext cx="6798293" cy="414373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fi-FI" b="1" dirty="0" smtClean="0">
                <a:solidFill>
                  <a:schemeClr val="dk1"/>
                </a:solidFill>
                <a:sym typeface="Arial"/>
              </a:rPr>
              <a:t>Hallituksen lisärahoitus Ohjaamo-toimintaan</a:t>
            </a:r>
            <a:endParaRPr lang="fi-FI" b="1" dirty="0">
              <a:solidFill>
                <a:schemeClr val="dk1"/>
              </a:solidFill>
            </a:endParaRPr>
          </a:p>
          <a:p>
            <a:pPr marL="240665" lvl="0" indent="-227965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fi-FI" dirty="0">
                <a:solidFill>
                  <a:schemeClr val="dk1"/>
                </a:solidFill>
              </a:rPr>
              <a:t>20 milj. vuosille 2018-2021 (Hallituksen päätös 4/2017)</a:t>
            </a:r>
            <a:endParaRPr lang="fi-FI" b="1" dirty="0">
              <a:solidFill>
                <a:schemeClr val="dk1"/>
              </a:solidFill>
              <a:sym typeface="Arial"/>
            </a:endParaRPr>
          </a:p>
          <a:p>
            <a:pPr marL="0" lvl="0" indent="0">
              <a:lnSpc>
                <a:spcPct val="150000"/>
              </a:lnSpc>
              <a:spcBef>
                <a:spcPts val="335"/>
              </a:spcBef>
              <a:buClr>
                <a:schemeClr val="dk1"/>
              </a:buClr>
              <a:buSzPct val="100000"/>
              <a:buNone/>
            </a:pPr>
            <a:r>
              <a:rPr lang="fi-FI" b="1" dirty="0">
                <a:solidFill>
                  <a:schemeClr val="dk1"/>
                </a:solidFill>
              </a:rPr>
              <a:t>Ohjaamojen valtakunnallinen ohjausryhmä</a:t>
            </a:r>
          </a:p>
          <a:p>
            <a:pPr marL="12700" lvl="0">
              <a:lnSpc>
                <a:spcPct val="96944"/>
              </a:lnSpc>
              <a:spcBef>
                <a:spcPts val="335"/>
              </a:spcBef>
              <a:buClr>
                <a:schemeClr val="dk1"/>
              </a:buClr>
              <a:buSzPct val="100000"/>
            </a:pPr>
            <a:r>
              <a:rPr lang="fi-FI" dirty="0">
                <a:solidFill>
                  <a:schemeClr val="dk1"/>
                </a:solidFill>
              </a:rPr>
              <a:t>Asetettu 1.10.2018 -</a:t>
            </a:r>
            <a:r>
              <a:rPr lang="fi-FI" dirty="0" smtClean="0">
                <a:solidFill>
                  <a:schemeClr val="dk1"/>
                </a:solidFill>
              </a:rPr>
              <a:t>31.12.2021</a:t>
            </a:r>
          </a:p>
          <a:p>
            <a:pPr marL="0" lvl="0" indent="0">
              <a:lnSpc>
                <a:spcPct val="150000"/>
              </a:lnSpc>
              <a:spcBef>
                <a:spcPts val="335"/>
              </a:spcBef>
              <a:buClr>
                <a:schemeClr val="dk1"/>
              </a:buClr>
              <a:buSzPct val="100000"/>
              <a:buNone/>
            </a:pPr>
            <a:r>
              <a:rPr lang="fi-FI" b="1" dirty="0" smtClean="0">
                <a:solidFill>
                  <a:schemeClr val="dk1"/>
                </a:solidFill>
                <a:sym typeface="Arial"/>
              </a:rPr>
              <a:t>Kaupunkien vakiinnuttamistoimet ja </a:t>
            </a:r>
            <a:r>
              <a:rPr lang="fi-FI" b="1" dirty="0" err="1" smtClean="0">
                <a:solidFill>
                  <a:schemeClr val="dk1"/>
                </a:solidFill>
                <a:sym typeface="Arial"/>
              </a:rPr>
              <a:t>resurssoinnit</a:t>
            </a:r>
            <a:r>
              <a:rPr lang="fi-FI" b="1" dirty="0" smtClean="0">
                <a:solidFill>
                  <a:schemeClr val="dk1"/>
                </a:solidFill>
                <a:sym typeface="Arial"/>
              </a:rPr>
              <a:t> Ohjaamoihin</a:t>
            </a:r>
          </a:p>
          <a:p>
            <a:pPr marL="0" lvl="0" indent="0">
              <a:lnSpc>
                <a:spcPct val="120000"/>
              </a:lnSpc>
              <a:spcBef>
                <a:spcPts val="335"/>
              </a:spcBef>
              <a:buClr>
                <a:schemeClr val="dk1"/>
              </a:buClr>
              <a:buSzPct val="100000"/>
              <a:buNone/>
            </a:pPr>
            <a:r>
              <a:rPr lang="fi-FI" b="1" dirty="0" smtClean="0">
                <a:solidFill>
                  <a:schemeClr val="dk1"/>
                </a:solidFill>
                <a:sym typeface="Arial"/>
              </a:rPr>
              <a:t>ONNI-hanke (</a:t>
            </a:r>
            <a:r>
              <a:rPr lang="fi-FI" b="1" dirty="0" err="1" smtClean="0">
                <a:solidFill>
                  <a:schemeClr val="dk1"/>
                </a:solidFill>
                <a:sym typeface="Arial"/>
              </a:rPr>
              <a:t>Psykososiaalisen</a:t>
            </a:r>
            <a:r>
              <a:rPr lang="fi-FI" b="1" dirty="0" smtClean="0">
                <a:solidFill>
                  <a:schemeClr val="dk1"/>
                </a:solidFill>
                <a:sym typeface="Arial"/>
              </a:rPr>
              <a:t> </a:t>
            </a:r>
            <a:r>
              <a:rPr lang="fi-FI" b="1" dirty="0">
                <a:solidFill>
                  <a:schemeClr val="dk1"/>
                </a:solidFill>
                <a:sym typeface="Arial"/>
              </a:rPr>
              <a:t>tuen mallintaminen </a:t>
            </a:r>
            <a:r>
              <a:rPr lang="fi-FI" b="1" dirty="0" smtClean="0">
                <a:solidFill>
                  <a:schemeClr val="dk1"/>
                </a:solidFill>
                <a:sym typeface="Arial"/>
              </a:rPr>
              <a:t>Ohjaamoissa)</a:t>
            </a:r>
          </a:p>
          <a:p>
            <a:pPr lvl="0">
              <a:lnSpc>
                <a:spcPct val="120000"/>
              </a:lnSpc>
              <a:spcBef>
                <a:spcPts val="335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chemeClr val="dk1"/>
                </a:solidFill>
              </a:rPr>
              <a:t>3 </a:t>
            </a:r>
            <a:r>
              <a:rPr lang="fi-FI" dirty="0">
                <a:solidFill>
                  <a:schemeClr val="dk1"/>
                </a:solidFill>
              </a:rPr>
              <a:t>milj. vuosille 2018-2019 (</a:t>
            </a:r>
            <a:r>
              <a:rPr lang="fi-FI" dirty="0" smtClean="0">
                <a:solidFill>
                  <a:schemeClr val="dk1"/>
                </a:solidFill>
              </a:rPr>
              <a:t>TEM&amp;STM)</a:t>
            </a:r>
            <a:endParaRPr lang="fi-FI" dirty="0">
              <a:solidFill>
                <a:schemeClr val="dk1"/>
              </a:solidFill>
            </a:endParaRPr>
          </a:p>
          <a:p>
            <a:pPr marL="12700" lvl="0" indent="0">
              <a:lnSpc>
                <a:spcPct val="96944"/>
              </a:lnSpc>
              <a:spcBef>
                <a:spcPts val="335"/>
              </a:spcBef>
              <a:buClr>
                <a:schemeClr val="dk1"/>
              </a:buClr>
              <a:buSzPct val="100000"/>
              <a:buNone/>
            </a:pPr>
            <a:r>
              <a:rPr lang="fi-FI" dirty="0">
                <a:solidFill>
                  <a:schemeClr val="dk1"/>
                </a:solidFill>
              </a:rPr>
              <a:t>Lisäksi </a:t>
            </a:r>
            <a:r>
              <a:rPr lang="fi-FI" dirty="0" err="1">
                <a:solidFill>
                  <a:schemeClr val="dk1"/>
                </a:solidFill>
              </a:rPr>
              <a:t>STM:n</a:t>
            </a:r>
            <a:r>
              <a:rPr lang="fi-FI" dirty="0">
                <a:solidFill>
                  <a:schemeClr val="dk1"/>
                </a:solidFill>
              </a:rPr>
              <a:t>  3,3 milj. hanke koulutuksen ja työn ulkopuolella olevien nuorten tavoittamiseen ja valmentamiseen </a:t>
            </a:r>
            <a:r>
              <a:rPr lang="fi-FI" dirty="0" smtClean="0">
                <a:solidFill>
                  <a:schemeClr val="dk1"/>
                </a:solidFill>
              </a:rPr>
              <a:t>2017-2018</a:t>
            </a:r>
          </a:p>
          <a:p>
            <a:pPr marL="0" lvl="0" indent="0">
              <a:lnSpc>
                <a:spcPct val="150000"/>
              </a:lnSpc>
              <a:spcBef>
                <a:spcPts val="335"/>
              </a:spcBef>
              <a:buClr>
                <a:schemeClr val="dk1"/>
              </a:buClr>
              <a:buSzPct val="100000"/>
              <a:buNone/>
            </a:pPr>
            <a:r>
              <a:rPr lang="fi-FI" b="1" dirty="0" smtClean="0">
                <a:solidFill>
                  <a:schemeClr val="dk1"/>
                </a:solidFill>
              </a:rPr>
              <a:t>Osaamisen </a:t>
            </a:r>
            <a:r>
              <a:rPr lang="fi-FI" b="1" dirty="0">
                <a:solidFill>
                  <a:schemeClr val="dk1"/>
                </a:solidFill>
              </a:rPr>
              <a:t>kehittämishankkeet (ESR):</a:t>
            </a:r>
          </a:p>
          <a:p>
            <a:pPr marL="469900" lvl="1">
              <a:lnSpc>
                <a:spcPct val="150000"/>
              </a:lnSpc>
              <a:spcBef>
                <a:spcPts val="335"/>
              </a:spcBef>
              <a:buClr>
                <a:schemeClr val="dk1"/>
              </a:buClr>
              <a:buSzPct val="100000"/>
            </a:pPr>
            <a:r>
              <a:rPr lang="fi-FI" b="1" dirty="0">
                <a:solidFill>
                  <a:schemeClr val="dk1"/>
                </a:solidFill>
              </a:rPr>
              <a:t>TESSU - </a:t>
            </a:r>
            <a:r>
              <a:rPr lang="fi-FI" dirty="0">
                <a:solidFill>
                  <a:schemeClr val="dk1"/>
                </a:solidFill>
              </a:rPr>
              <a:t>monialaisen yhteistyön valmennus  </a:t>
            </a:r>
          </a:p>
          <a:p>
            <a:pPr marL="469900" lvl="1">
              <a:lnSpc>
                <a:spcPct val="150000"/>
              </a:lnSpc>
              <a:spcBef>
                <a:spcPts val="335"/>
              </a:spcBef>
              <a:buClr>
                <a:schemeClr val="dk1"/>
              </a:buClr>
              <a:buSzPct val="100000"/>
            </a:pPr>
            <a:r>
              <a:rPr lang="fi-FI" b="1" dirty="0">
                <a:solidFill>
                  <a:schemeClr val="dk1"/>
                </a:solidFill>
              </a:rPr>
              <a:t>OSMO - </a:t>
            </a:r>
            <a:r>
              <a:rPr lang="fi-FI" dirty="0">
                <a:solidFill>
                  <a:schemeClr val="dk1"/>
                </a:solidFill>
              </a:rPr>
              <a:t>monikulttuurisen osaamisen edistäminen </a:t>
            </a:r>
          </a:p>
          <a:p>
            <a:pPr marL="469900" lvl="1">
              <a:lnSpc>
                <a:spcPct val="150000"/>
              </a:lnSpc>
              <a:spcBef>
                <a:spcPts val="335"/>
              </a:spcBef>
              <a:buClr>
                <a:schemeClr val="dk1"/>
              </a:buClr>
              <a:buSzPct val="100000"/>
            </a:pPr>
            <a:r>
              <a:rPr lang="fi-FI" b="1" dirty="0">
                <a:solidFill>
                  <a:schemeClr val="dk1"/>
                </a:solidFill>
              </a:rPr>
              <a:t>URAA! - </a:t>
            </a:r>
            <a:r>
              <a:rPr lang="fi-FI" dirty="0">
                <a:solidFill>
                  <a:schemeClr val="dk1"/>
                </a:solidFill>
              </a:rPr>
              <a:t>uraohjausosaamisen kehittäminen</a:t>
            </a:r>
          </a:p>
          <a:p>
            <a:endParaRPr lang="fi-FI" sz="2400" dirty="0" smtClean="0"/>
          </a:p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>
                <a:ea typeface="Arial"/>
                <a:cs typeface="Arial"/>
                <a:sym typeface="Arial"/>
              </a:rPr>
              <a:t>Ohjaamo-</a:t>
            </a:r>
            <a:r>
              <a:rPr lang="fi-FI" sz="2800" dirty="0"/>
              <a:t>toiminnan vakiinnuttaminen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05708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509288" y="1422401"/>
            <a:ext cx="8437488" cy="4534262"/>
          </a:xfrm>
        </p:spPr>
        <p:txBody>
          <a:bodyPr>
            <a:normAutofit/>
          </a:bodyPr>
          <a:lstStyle/>
          <a:p>
            <a:r>
              <a:rPr lang="fi-FI" sz="2400" dirty="0"/>
              <a:t>Tukee Ohjaamoa suunnittelevia tahoja</a:t>
            </a:r>
          </a:p>
          <a:p>
            <a:r>
              <a:rPr lang="fi-FI" sz="2400" dirty="0" smtClean="0"/>
              <a:t>Tukee </a:t>
            </a:r>
            <a:r>
              <a:rPr lang="fi-FI" sz="2400" dirty="0"/>
              <a:t>Ohjaamo-toimintamallin </a:t>
            </a:r>
            <a:r>
              <a:rPr lang="fi-FI" sz="2400" dirty="0" smtClean="0"/>
              <a:t>luomista, toiminnan </a:t>
            </a:r>
            <a:r>
              <a:rPr lang="fi-FI" sz="2400" dirty="0"/>
              <a:t>levittämistä ja </a:t>
            </a:r>
            <a:r>
              <a:rPr lang="fi-FI" sz="2400" dirty="0" smtClean="0"/>
              <a:t>vakiinnuttamista</a:t>
            </a:r>
            <a:endParaRPr lang="fi-FI" sz="2400" dirty="0"/>
          </a:p>
          <a:p>
            <a:r>
              <a:rPr lang="fi-FI" sz="2400" dirty="0" smtClean="0"/>
              <a:t>Konsultoi Ohjaamo-toimintaa ja verkottaa </a:t>
            </a:r>
            <a:r>
              <a:rPr lang="fi-FI" sz="2400" dirty="0"/>
              <a:t>toimijoita</a:t>
            </a:r>
          </a:p>
          <a:p>
            <a:r>
              <a:rPr lang="fi-FI" sz="2400" dirty="0"/>
              <a:t>Tukee </a:t>
            </a:r>
            <a:r>
              <a:rPr lang="fi-FI" sz="2400" dirty="0" smtClean="0"/>
              <a:t>tutkimusta, tiedontuotantoa </a:t>
            </a:r>
            <a:r>
              <a:rPr lang="fi-FI" sz="2400" dirty="0"/>
              <a:t>ja koostaa valtakunnallista tietoa Ohjaamoista</a:t>
            </a:r>
          </a:p>
          <a:p>
            <a:r>
              <a:rPr lang="fi-FI" sz="2400" dirty="0"/>
              <a:t>Tukee Ohjaamo-brändin </a:t>
            </a:r>
            <a:r>
              <a:rPr lang="fi-FI" sz="2400" dirty="0" smtClean="0"/>
              <a:t>syntymistä ja valtakunnallista viestintää</a:t>
            </a:r>
          </a:p>
          <a:p>
            <a:r>
              <a:rPr lang="fi-FI" sz="2400" dirty="0" smtClean="0"/>
              <a:t>Rakentaa </a:t>
            </a:r>
            <a:r>
              <a:rPr lang="fi-FI" sz="2400" b="1" dirty="0" smtClean="0"/>
              <a:t>verkko-ohjauspalvelua</a:t>
            </a:r>
            <a:r>
              <a:rPr lang="fi-FI" sz="2400" dirty="0" smtClean="0"/>
              <a:t>, </a:t>
            </a:r>
            <a:r>
              <a:rPr lang="fi-FI" sz="2400" dirty="0"/>
              <a:t>jossa </a:t>
            </a:r>
            <a:r>
              <a:rPr lang="fi-FI" sz="2400" dirty="0" smtClean="0"/>
              <a:t>voidaan omatoimisesti </a:t>
            </a:r>
            <a:r>
              <a:rPr lang="fi-FI" sz="2400" dirty="0"/>
              <a:t>hankkia tietoa ja </a:t>
            </a:r>
            <a:r>
              <a:rPr lang="fi-FI" sz="2400" dirty="0" smtClean="0"/>
              <a:t>saada </a:t>
            </a:r>
            <a:r>
              <a:rPr lang="fi-FI" sz="2400" dirty="0"/>
              <a:t>tarvittaessa </a:t>
            </a:r>
            <a:r>
              <a:rPr lang="fi-FI" sz="2400" dirty="0" smtClean="0"/>
              <a:t>henkilökohtaista neuvontaa ja ohjausta (</a:t>
            </a:r>
            <a:r>
              <a:rPr lang="fi-FI" sz="2400" dirty="0" smtClean="0">
                <a:solidFill>
                  <a:schemeClr val="accent1">
                    <a:lumMod val="50000"/>
                  </a:schemeClr>
                </a:solidFill>
              </a:rPr>
              <a:t>ohjaustaverkossa.fi)</a:t>
            </a:r>
            <a:endParaRPr lang="fi-FI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fi-FI" sz="1600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09286" y="272005"/>
            <a:ext cx="7979394" cy="972273"/>
          </a:xfrm>
        </p:spPr>
        <p:txBody>
          <a:bodyPr/>
          <a:lstStyle/>
          <a:p>
            <a:r>
              <a:rPr lang="fi-FI" dirty="0" smtClean="0"/>
              <a:t>Kohtaamo tukee Ohjaamoja ja kehittää </a:t>
            </a:r>
            <a:br>
              <a:rPr lang="fi-FI" dirty="0" smtClean="0"/>
            </a:br>
            <a:r>
              <a:rPr lang="fi-FI" dirty="0" smtClean="0"/>
              <a:t>verkko-ohjausta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27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680" y="1378872"/>
            <a:ext cx="3766520" cy="3940063"/>
          </a:xfrm>
          <a:prstGeom prst="rect">
            <a:avLst/>
          </a:prstGeom>
        </p:spPr>
      </p:pic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Ohjaustaverkossa.fi </a:t>
            </a:r>
            <a:r>
              <a:rPr lang="fi-FI" dirty="0"/>
              <a:t>verkkopalvelu koostuu </a:t>
            </a:r>
            <a:r>
              <a:rPr lang="fi-FI" dirty="0" smtClean="0"/>
              <a:t>kahdesta pääosiosta</a:t>
            </a:r>
            <a:endParaRPr lang="fi-FI" dirty="0"/>
          </a:p>
          <a:p>
            <a:pPr marL="457200" lvl="1" indent="0">
              <a:buNone/>
            </a:pPr>
            <a:r>
              <a:rPr lang="fi-FI" b="1" dirty="0" smtClean="0">
                <a:solidFill>
                  <a:srgbClr val="E95596"/>
                </a:solidFill>
              </a:rPr>
              <a:t>1. Etsi itse tietoa</a:t>
            </a:r>
            <a:r>
              <a:rPr lang="fi-FI" dirty="0" smtClean="0"/>
              <a:t>, </a:t>
            </a:r>
            <a:r>
              <a:rPr lang="fi-FI" dirty="0"/>
              <a:t>josta käyttäjä saa itsepalveluna tietoa </a:t>
            </a:r>
            <a:r>
              <a:rPr lang="fi-FI" dirty="0" smtClean="0"/>
              <a:t>elämäntilanteeseensa </a:t>
            </a:r>
            <a:r>
              <a:rPr lang="fi-FI" dirty="0"/>
              <a:t>liittyen</a:t>
            </a:r>
          </a:p>
          <a:p>
            <a:pPr lvl="1"/>
            <a:r>
              <a:rPr lang="fi-FI" dirty="0"/>
              <a:t>Pääpaino koulutuksen ja työllistymisen teemoissa</a:t>
            </a:r>
          </a:p>
          <a:p>
            <a:pPr marL="457200" lvl="1" indent="0">
              <a:buNone/>
            </a:pPr>
            <a:r>
              <a:rPr lang="fi-FI" b="1" dirty="0" smtClean="0">
                <a:solidFill>
                  <a:srgbClr val="E95596"/>
                </a:solidFill>
              </a:rPr>
              <a:t>2. Kysy neuvoa tai hakeudu ohjaukseen,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Mahdollisimman </a:t>
            </a:r>
            <a:r>
              <a:rPr lang="fi-FI" dirty="0"/>
              <a:t>matala kynnys, </a:t>
            </a:r>
            <a:r>
              <a:rPr lang="fi-FI" b="1" dirty="0">
                <a:solidFill>
                  <a:srgbClr val="E95596"/>
                </a:solidFill>
              </a:rPr>
              <a:t>kysymyksiä</a:t>
            </a:r>
            <a:r>
              <a:rPr lang="fi-FI" dirty="0"/>
              <a:t> </a:t>
            </a:r>
            <a:r>
              <a:rPr lang="fi-FI" dirty="0" smtClean="0"/>
              <a:t>voi </a:t>
            </a:r>
            <a:r>
              <a:rPr lang="fi-FI" dirty="0"/>
              <a:t>esittää myös </a:t>
            </a:r>
            <a:r>
              <a:rPr lang="fi-FI" dirty="0" smtClean="0"/>
              <a:t>anonyymisti</a:t>
            </a:r>
          </a:p>
          <a:p>
            <a:pPr lvl="2"/>
            <a:r>
              <a:rPr lang="fi-FI" dirty="0" smtClean="0"/>
              <a:t>Järjestelmässä tarjotaan mahdollisuus jatkokysymyksiin</a:t>
            </a:r>
          </a:p>
          <a:p>
            <a:pPr lvl="1"/>
            <a:r>
              <a:rPr lang="fi-FI" dirty="0" smtClean="0"/>
              <a:t>Rekisteröitynyt käyttäjä </a:t>
            </a:r>
            <a:r>
              <a:rPr lang="fi-FI" dirty="0"/>
              <a:t>voi saada </a:t>
            </a:r>
            <a:r>
              <a:rPr lang="fi-FI" dirty="0" smtClean="0"/>
              <a:t> </a:t>
            </a:r>
            <a:r>
              <a:rPr lang="fi-FI" b="1" dirty="0">
                <a:solidFill>
                  <a:srgbClr val="E95596"/>
                </a:solidFill>
              </a:rPr>
              <a:t>ohjausta</a:t>
            </a:r>
          </a:p>
          <a:p>
            <a:pPr lvl="2"/>
            <a:r>
              <a:rPr lang="fi-FI" dirty="0" smtClean="0"/>
              <a:t>Kokonaisvaltaisia pitkäkestoisempia </a:t>
            </a:r>
            <a:r>
              <a:rPr lang="fi-FI" dirty="0"/>
              <a:t>prosesseja</a:t>
            </a:r>
          </a:p>
          <a:p>
            <a:pPr lvl="2"/>
            <a:r>
              <a:rPr lang="fi-FI" dirty="0" smtClean="0"/>
              <a:t>Monialaisen ohjauksen mahdollisuus samassa työtilassa</a:t>
            </a:r>
            <a:r>
              <a:rPr lang="fi-FI" dirty="0"/>
              <a:t> – samaa asiakasta voi ohjata useampi asiantuntija</a:t>
            </a: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Verkko-ohjauksen kehittämisessä </a:t>
            </a:r>
            <a:br>
              <a:rPr lang="fi-FI" dirty="0" smtClean="0"/>
            </a:br>
            <a:r>
              <a:rPr lang="fi-FI" dirty="0" smtClean="0"/>
              <a:t>alkuvaiheen pääpaino </a:t>
            </a:r>
            <a:r>
              <a:rPr lang="fi-FI" b="1" dirty="0" smtClean="0"/>
              <a:t>ammatinvalinta- </a:t>
            </a:r>
            <a:r>
              <a:rPr lang="fi-FI" b="1" dirty="0"/>
              <a:t>ja </a:t>
            </a:r>
            <a:r>
              <a:rPr lang="fi-FI" b="1" dirty="0" smtClean="0"/>
              <a:t>uraohjauksessa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16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fi-FI" sz="8000" dirty="0" smtClean="0"/>
              <a:t>Kohtaamon verkkosivut </a:t>
            </a:r>
            <a:r>
              <a:rPr lang="fi-FI" sz="8000" b="1" dirty="0" smtClean="0"/>
              <a:t>kohtaamo.info</a:t>
            </a:r>
          </a:p>
          <a:p>
            <a:pPr>
              <a:lnSpc>
                <a:spcPct val="120000"/>
              </a:lnSpc>
            </a:pPr>
            <a:r>
              <a:rPr lang="fi-FI" sz="8000" dirty="0" smtClean="0"/>
              <a:t>Ohjaamojen valtakunnalliset sivut </a:t>
            </a:r>
            <a:r>
              <a:rPr lang="fi-FI" sz="8000" b="1" dirty="0" smtClean="0"/>
              <a:t>ohjaamot.fi</a:t>
            </a:r>
            <a:endParaRPr lang="fi-FI" sz="8000" b="1" dirty="0"/>
          </a:p>
          <a:p>
            <a:pPr>
              <a:lnSpc>
                <a:spcPct val="120000"/>
              </a:lnSpc>
            </a:pPr>
            <a:r>
              <a:rPr lang="fi-FI" sz="8000" dirty="0"/>
              <a:t>Facebookissa </a:t>
            </a:r>
            <a:r>
              <a:rPr lang="fi-FI" sz="8000" b="1" dirty="0" smtClean="0"/>
              <a:t>Kohtaamo </a:t>
            </a:r>
            <a:r>
              <a:rPr lang="fi-FI" sz="8000" dirty="0" smtClean="0"/>
              <a:t>ja</a:t>
            </a:r>
            <a:r>
              <a:rPr lang="fi-FI" sz="8000" b="1" dirty="0" smtClean="0"/>
              <a:t> Ohjaamot </a:t>
            </a:r>
            <a:r>
              <a:rPr lang="fi-FI" sz="8000" dirty="0" smtClean="0"/>
              <a:t>-sivut sekä </a:t>
            </a:r>
            <a:r>
              <a:rPr lang="fi-FI" sz="8000" b="1" dirty="0"/>
              <a:t>Ohjaamot puhuvat!</a:t>
            </a:r>
            <a:r>
              <a:rPr lang="fi-FI" sz="8000" dirty="0"/>
              <a:t> -</a:t>
            </a:r>
            <a:r>
              <a:rPr lang="fi-FI" sz="8000" dirty="0" smtClean="0"/>
              <a:t>ryhmä, Ohjaamoilla omat sivut</a:t>
            </a:r>
          </a:p>
          <a:p>
            <a:pPr>
              <a:lnSpc>
                <a:spcPct val="120000"/>
              </a:lnSpc>
            </a:pPr>
            <a:r>
              <a:rPr lang="fi-FI" sz="8000" dirty="0" err="1" smtClean="0"/>
              <a:t>Instagramissa</a:t>
            </a:r>
            <a:r>
              <a:rPr lang="fi-FI" sz="8000" dirty="0" smtClean="0"/>
              <a:t> </a:t>
            </a:r>
            <a:r>
              <a:rPr lang="fi-FI" sz="8000" b="1" dirty="0" smtClean="0"/>
              <a:t>Ohjaamot, Kohtaamo</a:t>
            </a:r>
            <a:r>
              <a:rPr lang="fi-FI" sz="8000" dirty="0" smtClean="0"/>
              <a:t> ja Ohjaamoiden omat tilit</a:t>
            </a:r>
            <a:endParaRPr lang="fi-FI" sz="8000" b="1" dirty="0" smtClean="0"/>
          </a:p>
          <a:p>
            <a:pPr>
              <a:lnSpc>
                <a:spcPct val="120000"/>
              </a:lnSpc>
            </a:pPr>
            <a:r>
              <a:rPr lang="fi-FI" sz="8000" dirty="0" smtClean="0"/>
              <a:t>YouTubessa </a:t>
            </a:r>
            <a:r>
              <a:rPr lang="fi-FI" sz="8000" b="1" dirty="0"/>
              <a:t>Kohtaamo </a:t>
            </a:r>
            <a:r>
              <a:rPr lang="fi-FI" sz="8000" b="1" dirty="0" smtClean="0"/>
              <a:t>hanke</a:t>
            </a:r>
            <a:r>
              <a:rPr lang="fi-FI" sz="8000" dirty="0"/>
              <a:t>, Ohjaamoiden omat </a:t>
            </a:r>
            <a:r>
              <a:rPr lang="fi-FI" sz="8000" dirty="0" smtClean="0"/>
              <a:t>tilit</a:t>
            </a:r>
            <a:endParaRPr lang="fi-FI" sz="8000" dirty="0"/>
          </a:p>
          <a:p>
            <a:pPr>
              <a:lnSpc>
                <a:spcPct val="120000"/>
              </a:lnSpc>
            </a:pPr>
            <a:r>
              <a:rPr lang="fi-FI" sz="8000" dirty="0"/>
              <a:t>Twitterissä </a:t>
            </a:r>
            <a:r>
              <a:rPr lang="fi-FI" sz="8000" b="1" dirty="0" smtClean="0"/>
              <a:t>@</a:t>
            </a:r>
            <a:r>
              <a:rPr lang="fi-FI" sz="8000" b="1" dirty="0" err="1" smtClean="0"/>
              <a:t>Kohtaamo_ESR</a:t>
            </a:r>
            <a:r>
              <a:rPr lang="fi-FI" sz="8000" b="1" dirty="0" smtClean="0"/>
              <a:t>, </a:t>
            </a:r>
            <a:r>
              <a:rPr lang="fi-FI" sz="8000" dirty="0" err="1" smtClean="0"/>
              <a:t>kohtaamolaisten</a:t>
            </a:r>
            <a:r>
              <a:rPr lang="fi-FI" sz="8000" dirty="0" smtClean="0"/>
              <a:t> henkilökohtaiset tilit ja Ohjaamoiden tilit</a:t>
            </a:r>
          </a:p>
          <a:p>
            <a:pPr>
              <a:lnSpc>
                <a:spcPct val="120000"/>
              </a:lnSpc>
            </a:pPr>
            <a:r>
              <a:rPr lang="fi-FI" sz="8000" dirty="0" err="1" smtClean="0"/>
              <a:t>Somessa</a:t>
            </a:r>
            <a:r>
              <a:rPr lang="fi-FI" sz="8000" dirty="0" smtClean="0"/>
              <a:t> </a:t>
            </a:r>
            <a:r>
              <a:rPr lang="fi-FI" sz="8000" dirty="0"/>
              <a:t>tunnisteina </a:t>
            </a:r>
            <a:r>
              <a:rPr lang="fi-FI" sz="8000" b="1" dirty="0"/>
              <a:t>#Ohjaamo</a:t>
            </a:r>
            <a:r>
              <a:rPr lang="fi-FI" sz="8000" dirty="0"/>
              <a:t>, </a:t>
            </a:r>
            <a:r>
              <a:rPr lang="fi-FI" sz="8000" b="1" dirty="0"/>
              <a:t>#</a:t>
            </a:r>
            <a:r>
              <a:rPr lang="fi-FI" sz="8000" b="1" dirty="0" err="1" smtClean="0"/>
              <a:t>Navigatorn</a:t>
            </a:r>
            <a:endParaRPr lang="fi-FI" sz="80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Lisää tietoa Ohjaamo-toiminnasta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8746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C3C26F43-2E4B-457C-AC97-D030BA655813}" vid="{AC149792-23A8-4CFB-A462-4C8F956FBF8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493</Words>
  <Application>Microsoft Office PowerPoint</Application>
  <PresentationFormat>Näytössä katseltava diaesitys (4:3)</PresentationFormat>
  <Paragraphs>63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Noto Sans Symbols</vt:lpstr>
      <vt:lpstr>Wingdings</vt:lpstr>
      <vt:lpstr>1_Office-teema</vt:lpstr>
      <vt:lpstr> Kohti Ohjaamo-toiminnan vakiinnuttamista</vt:lpstr>
      <vt:lpstr>Ohjaamo- toiminnan lähtökohtia</vt:lpstr>
      <vt:lpstr>Ohjaamot nyt – toukokuu 2018</vt:lpstr>
      <vt:lpstr>Ohjaamojen käyntimäärät vuonna 2017</vt:lpstr>
      <vt:lpstr>Ohjaamo-toiminnan vakiinnuttaminen</vt:lpstr>
      <vt:lpstr>Kohtaamo tukee Ohjaamoja ja kehittää  verkko-ohjausta</vt:lpstr>
      <vt:lpstr>Verkko-ohjauksen kehittämisessä  alkuvaiheen pääpaino ammatinvalinta- ja uraohjauksessa </vt:lpstr>
      <vt:lpstr>Lisää tietoa Ohjaamo-toiminnasta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Savonmäki Pasi</dc:creator>
  <cp:lastModifiedBy>Niemi-Pynttäri Merja</cp:lastModifiedBy>
  <cp:revision>7</cp:revision>
  <dcterms:created xsi:type="dcterms:W3CDTF">2018-06-14T13:13:37Z</dcterms:created>
  <dcterms:modified xsi:type="dcterms:W3CDTF">2018-06-27T06:50:42Z</dcterms:modified>
</cp:coreProperties>
</file>