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80" r:id="rId17"/>
    <p:sldId id="273" r:id="rId18"/>
    <p:sldId id="274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281" r:id="rId42"/>
    <p:sldId id="297" r:id="rId4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C28AE-F5E9-474D-B280-48E2B2034EB1}" v="72" dt="2025-11-30T15:34:13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C07A1-4908-F99B-EEED-58148F4B7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9C9FFD-7407-841C-9DA0-AF07DC82A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A3019C-0EFD-214D-635E-B6227829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30AE14-2F82-15D5-EDE5-F2A9C331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69C716-8362-B96D-D1D4-5CE73F9A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2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C6032-C196-F385-02C8-8EB62A7F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4189CAC-9E59-9804-ECC1-52128C6B1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A3CBC-9D45-23BE-6FEC-D49CE632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137BE5-8C9D-A6EE-2C70-AC38A595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9E44FA-E189-17B6-9386-94B026EB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6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62311FC-E82B-168E-39E8-1F7C1781A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661D77-12A4-FAD0-DBF8-F1F804DD0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AA60C1-8BE0-8DD6-756D-0E97B542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F7CF61-5593-A849-8462-E72387B9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EDF2A5-9EE4-07B4-EDF6-DDF8A7BE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0F2CC-0264-7A39-17FE-F65C81E6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FA836-733D-7ED7-0B30-07600635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1C3D7D-68F7-72B6-9537-F4E37D51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52B28D-3B09-3B58-57CD-1902603F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941946-4B9B-F30E-7BFE-CC408DDD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56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BA723-C114-19AE-31B1-4BCE98AE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733E7A-E321-48E7-3858-0FEDD37A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8CE281-04BE-3F16-EDA4-EEA157CE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E6F6F0-5AE2-4F90-C3CC-DD6998F0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D0E069-64AA-9D91-B2A6-848BF230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6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82A446-06FD-823A-1482-47BE5E18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34AD53-CF4A-E510-6CBC-BC5630031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81CE90-9CA1-F3D1-24DD-5D0525625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716635-02AA-271E-9097-1A602FFD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E966E3-CE2A-7636-2282-00BD3347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E7711C-6050-4673-6EB4-2CECE9BB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82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DAF4D2-AE4D-5464-70F2-9BBD0073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34E090-1A21-50A1-F6A3-39F4875B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8A47FA-C23E-F996-C860-55DD5B2D0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8DD11C-FF76-6A5F-AF2A-F28E7EE8B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D296C90-5D0D-BB7F-BD87-28718CD79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9E96C73-43CD-959E-E0A4-661280CC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E218402-248D-BE12-11BC-FABCF872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A97AC7-7714-0FA4-B760-4926A273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06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93C3B-36AF-6BAD-A7A6-37000A06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DE4421-460B-3292-2563-61663D9C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C30969-D84F-7537-2D46-61742011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8D65ED-F838-3130-776F-808E9854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69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49B8634-51AC-E1A0-EED0-0D2887C2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DFC2A6F-A4F0-1198-8ECC-EC219BC1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0A1132-0862-C755-5095-AD333680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43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36E83-F53D-61F0-783C-ADBFF3DB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CBCA71-FCD1-63A6-78B0-7FB60865D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3B3153-43EC-B5AE-EA31-3DE3E5981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3DA318-96D9-F5A9-BB87-C0EEAF23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450A1D-5590-8893-BE2C-856F16FE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55CACD-B5E0-07C5-3EA4-4C73ED7D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0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F8ED1D-09E2-A50E-FAC5-A5C9B7BA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536562A-5F54-B49F-2F9F-0DBDD0414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A3D9AC-AAFD-AA92-B9C4-ECDBB9A69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5F2D32-6835-BD74-C9BD-812FAF42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6BB1ACF-4089-B30A-2504-2B7A72DA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47F26E-AC76-A3A1-71BD-23867978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7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1499813-A7D6-6A8D-7063-750E7CC9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9558D5-6788-EA3C-CA29-FB8D26407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AF5EA5-3810-A956-77B3-0715163D6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BCB20D-5BDD-424F-809E-37756E8920AF}" type="datetimeFigureOut">
              <a:rPr lang="fi-FI" smtClean="0"/>
              <a:t>30.11.2025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7191F2-E5F3-B760-5A01-0713FD213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BB942D-AA2F-E703-A2B0-229FEFB3B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78BC50-F8AF-48C6-8C74-22D32CBD4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42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D3768C-B3F9-4761-C2A2-EA063AA40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Reliikit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1A8372-4486-AA4A-03F1-92682715C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 (Sekä kuolemaan suhtautuminen eri kulttuureissa)</a:t>
            </a:r>
          </a:p>
        </p:txBody>
      </p:sp>
    </p:spTree>
    <p:extLst>
      <p:ext uri="{BB962C8B-B14F-4D97-AF65-F5344CB8AC3E}">
        <p14:creationId xmlns:p14="http://schemas.microsoft.com/office/powerpoint/2010/main" val="49052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C62554-6DE2-1007-99FC-1B3791B4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Ghana: Ennen hautaamista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19B586-5C50-8793-2F52-7736F991F4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…vainaja asetetaan kuvaelmaan, joka myös kertoo siitä, mitä hän rakasti tehdä eläessään ja hänen kanssaan otetaan valkokuvia.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(Ja ortodoksiset hautajaiset tuntuvat muista suomalaisista oudoilta, kun arkku on avoin..)</a:t>
            </a:r>
          </a:p>
        </p:txBody>
      </p:sp>
      <p:pic>
        <p:nvPicPr>
          <p:cNvPr id="4098" name="Picture 2" descr="Kuvan kuvausta ei ole saatavilla.">
            <a:extLst>
              <a:ext uri="{FF2B5EF4-FFF2-40B4-BE49-F238E27FC236}">
                <a16:creationId xmlns:a16="http://schemas.microsoft.com/office/drawing/2014/main" id="{9178B648-414E-99A6-A97E-1D9B81A468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65" y="1825625"/>
            <a:ext cx="34810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3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hana's colourful fantasy coffins — in pictures">
            <a:extLst>
              <a:ext uri="{FF2B5EF4-FFF2-40B4-BE49-F238E27FC236}">
                <a16:creationId xmlns:a16="http://schemas.microsoft.com/office/drawing/2014/main" id="{94F79E7E-6D02-8233-841A-660AED34AA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14457"/>
          <a:stretch>
            <a:fillRect/>
          </a:stretch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A3FF33-A4BF-DC84-DC9F-F47E57C6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Ruumisarkut</a:t>
            </a:r>
            <a:r>
              <a:rPr lang="en-US" sz="2800" dirty="0"/>
              <a:t> </a:t>
            </a:r>
            <a:r>
              <a:rPr lang="en-US" sz="2800" dirty="0" err="1"/>
              <a:t>Ghanassa</a:t>
            </a:r>
            <a:endParaRPr lang="en-US" sz="2800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99FB0C-76BD-FB0C-E147-8640D52A6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 err="1"/>
              <a:t>Ghanalaiset</a:t>
            </a:r>
            <a:r>
              <a:rPr lang="en-US" sz="1700" dirty="0"/>
              <a:t> </a:t>
            </a:r>
            <a:r>
              <a:rPr lang="en-US" sz="1700" dirty="0" err="1"/>
              <a:t>ruumisarkut</a:t>
            </a:r>
            <a:r>
              <a:rPr lang="en-US" sz="1700" dirty="0"/>
              <a:t> </a:t>
            </a:r>
            <a:r>
              <a:rPr lang="en-US" sz="1700" dirty="0" err="1"/>
              <a:t>voivat</a:t>
            </a:r>
            <a:r>
              <a:rPr lang="en-US" sz="1700" dirty="0"/>
              <a:t> olla </a:t>
            </a:r>
            <a:r>
              <a:rPr lang="en-US" sz="1700" dirty="0" err="1"/>
              <a:t>todella</a:t>
            </a:r>
            <a:r>
              <a:rPr lang="en-US" sz="1700" dirty="0"/>
              <a:t> </a:t>
            </a:r>
            <a:r>
              <a:rPr lang="en-US" sz="1700" dirty="0" err="1"/>
              <a:t>villejä</a:t>
            </a:r>
            <a:r>
              <a:rPr lang="en-US" sz="1700" dirty="0"/>
              <a:t>… </a:t>
            </a:r>
          </a:p>
          <a:p>
            <a:r>
              <a:rPr lang="en-US" sz="1700" dirty="0" err="1"/>
              <a:t>Niiden</a:t>
            </a:r>
            <a:r>
              <a:rPr lang="en-US" sz="1700" dirty="0"/>
              <a:t> on </a:t>
            </a:r>
            <a:r>
              <a:rPr lang="en-US" sz="1700" dirty="0" err="1"/>
              <a:t>tarkoitus</a:t>
            </a:r>
            <a:r>
              <a:rPr lang="en-US" sz="1700" dirty="0"/>
              <a:t> </a:t>
            </a:r>
            <a:r>
              <a:rPr lang="en-US" sz="1700" dirty="0" err="1"/>
              <a:t>kuvastaa</a:t>
            </a:r>
            <a:r>
              <a:rPr lang="en-US" sz="1700" dirty="0"/>
              <a:t> </a:t>
            </a:r>
            <a:r>
              <a:rPr lang="en-US" sz="1700" dirty="0" err="1"/>
              <a:t>asioita</a:t>
            </a:r>
            <a:r>
              <a:rPr lang="en-US" sz="1700" dirty="0"/>
              <a:t>, </a:t>
            </a:r>
            <a:r>
              <a:rPr lang="en-US" sz="1700" dirty="0" err="1"/>
              <a:t>joista</a:t>
            </a:r>
            <a:r>
              <a:rPr lang="en-US" sz="1700" dirty="0"/>
              <a:t> </a:t>
            </a:r>
            <a:r>
              <a:rPr lang="en-US" sz="1700" dirty="0" err="1"/>
              <a:t>vainaja</a:t>
            </a:r>
            <a:r>
              <a:rPr lang="en-US" sz="1700" dirty="0"/>
              <a:t> </a:t>
            </a:r>
            <a:r>
              <a:rPr lang="en-US" sz="1700" dirty="0" err="1"/>
              <a:t>eläessään</a:t>
            </a:r>
            <a:r>
              <a:rPr lang="en-US" sz="1700" dirty="0"/>
              <a:t> </a:t>
            </a:r>
            <a:r>
              <a:rPr lang="en-US" sz="1700" dirty="0" err="1"/>
              <a:t>piti</a:t>
            </a:r>
            <a:r>
              <a:rPr lang="en-US" sz="1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181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ancing Pallbearers - Wikipedia">
            <a:extLst>
              <a:ext uri="{FF2B5EF4-FFF2-40B4-BE49-F238E27FC236}">
                <a16:creationId xmlns:a16="http://schemas.microsoft.com/office/drawing/2014/main" id="{7423503D-2CB5-2FA3-0C23-037DBAE8E5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7"/>
          <a:stretch>
            <a:fillRect/>
          </a:stretch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5" name="Freeform: Shape 308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F93DCD-C5DC-21E5-270E-22A0BAD6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Arkkutanssijat</a:t>
            </a:r>
            <a:endParaRPr lang="en-US" sz="2800" dirty="0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F49FE1-046F-A2EC-D4BB-DF710CF40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 err="1"/>
              <a:t>Tanssin</a:t>
            </a:r>
            <a:r>
              <a:rPr lang="en-US" sz="1700" dirty="0"/>
              <a:t> on </a:t>
            </a:r>
            <a:r>
              <a:rPr lang="en-US" sz="1700" dirty="0" err="1"/>
              <a:t>osittain</a:t>
            </a:r>
            <a:r>
              <a:rPr lang="en-US" sz="1700" dirty="0"/>
              <a:t> </a:t>
            </a:r>
            <a:r>
              <a:rPr lang="en-US" sz="1700" dirty="0" err="1"/>
              <a:t>tarkoitus</a:t>
            </a:r>
            <a:r>
              <a:rPr lang="en-US" sz="1700" dirty="0"/>
              <a:t> </a:t>
            </a:r>
            <a:r>
              <a:rPr lang="en-US" sz="1700" dirty="0" err="1"/>
              <a:t>helpottaa</a:t>
            </a:r>
            <a:r>
              <a:rPr lang="en-US" sz="1700" dirty="0"/>
              <a:t> </a:t>
            </a:r>
            <a:r>
              <a:rPr lang="en-US" sz="1700" dirty="0" err="1"/>
              <a:t>surua</a:t>
            </a:r>
            <a:r>
              <a:rPr lang="en-US" sz="1700" dirty="0"/>
              <a:t>. </a:t>
            </a:r>
          </a:p>
          <a:p>
            <a:endParaRPr lang="en-US" sz="1700" dirty="0"/>
          </a:p>
          <a:p>
            <a:r>
              <a:rPr lang="en-US" sz="1700" dirty="0" err="1"/>
              <a:t>Ortodoksisissa</a:t>
            </a:r>
            <a:r>
              <a:rPr lang="en-US" sz="1700" dirty="0"/>
              <a:t> </a:t>
            </a:r>
            <a:r>
              <a:rPr lang="en-US" sz="1700" dirty="0" err="1"/>
              <a:t>hautajaisissakin</a:t>
            </a:r>
            <a:r>
              <a:rPr lang="en-US" sz="1700" dirty="0"/>
              <a:t> pappi </a:t>
            </a:r>
            <a:r>
              <a:rPr lang="en-US" sz="1700" dirty="0" err="1"/>
              <a:t>pukeutuu</a:t>
            </a:r>
            <a:r>
              <a:rPr lang="en-US" sz="1700" dirty="0"/>
              <a:t> </a:t>
            </a:r>
            <a:r>
              <a:rPr lang="en-US" sz="1700" dirty="0" err="1"/>
              <a:t>valkoiseen</a:t>
            </a:r>
            <a:r>
              <a:rPr lang="en-US" sz="1700" dirty="0"/>
              <a:t> </a:t>
            </a:r>
            <a:r>
              <a:rPr lang="en-US" sz="1700" dirty="0" err="1"/>
              <a:t>väriin</a:t>
            </a:r>
            <a:r>
              <a:rPr lang="en-US" sz="1700" dirty="0"/>
              <a:t>: </a:t>
            </a:r>
            <a:r>
              <a:rPr lang="en-US" sz="1700" dirty="0" err="1"/>
              <a:t>kuolema</a:t>
            </a:r>
            <a:r>
              <a:rPr lang="en-US" sz="1700" dirty="0"/>
              <a:t> </a:t>
            </a:r>
            <a:r>
              <a:rPr lang="en-US" sz="1700" dirty="0" err="1"/>
              <a:t>ei</a:t>
            </a:r>
            <a:r>
              <a:rPr lang="en-US" sz="1700" dirty="0"/>
              <a:t> ole </a:t>
            </a:r>
            <a:r>
              <a:rPr lang="en-US" sz="1700" dirty="0" err="1"/>
              <a:t>pelkkää</a:t>
            </a:r>
            <a:r>
              <a:rPr lang="en-US" sz="1700" dirty="0"/>
              <a:t> </a:t>
            </a:r>
            <a:r>
              <a:rPr lang="en-US" sz="1700" dirty="0" err="1"/>
              <a:t>surua</a:t>
            </a:r>
            <a:r>
              <a:rPr lang="en-US" sz="1700" dirty="0"/>
              <a:t>: </a:t>
            </a:r>
            <a:r>
              <a:rPr lang="en-US" sz="1700" dirty="0" err="1"/>
              <a:t>vainajan</a:t>
            </a:r>
            <a:r>
              <a:rPr lang="en-US" sz="1700" dirty="0"/>
              <a:t> </a:t>
            </a:r>
            <a:r>
              <a:rPr lang="en-US" sz="1700" dirty="0" err="1"/>
              <a:t>elämä</a:t>
            </a:r>
            <a:r>
              <a:rPr lang="en-US" sz="1700" dirty="0"/>
              <a:t> </a:t>
            </a:r>
            <a:r>
              <a:rPr lang="en-US" sz="1700" dirty="0" err="1"/>
              <a:t>tuonpuoleisessa</a:t>
            </a:r>
            <a:r>
              <a:rPr lang="en-US" sz="1700" dirty="0"/>
              <a:t> </a:t>
            </a:r>
            <a:r>
              <a:rPr lang="en-US" sz="1700" dirty="0" err="1"/>
              <a:t>alkaa</a:t>
            </a:r>
            <a:r>
              <a:rPr lang="en-US" sz="1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622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077E9E-9EE6-2E23-F09E-0F995725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Indonesia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427993-1A65-C936-4453-CF188BC1AC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Täällä vainajat jopa otetaan esiin haudoistaan silloin tällöin. Heille vaihdetaan uudet vaatteet ja heidän kanssaan vietetään aikaa. </a:t>
            </a:r>
          </a:p>
          <a:p>
            <a:r>
              <a:rPr lang="fi-FI" dirty="0"/>
              <a:t>Hautaustavassa ruumis kuivuu muumiomaiseksi eikä maadu, kuten maahautauksessa.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EEE45F-BF4D-F652-9E80-903E1E75C7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318544"/>
            <a:ext cx="50800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3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23BC0B-D3E6-F36B-8ABF-A3DADD51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Meksikosta löytyy kylä, jossa vainajan luut pestään tai harjataan vuosittain rakkaudenosoituksena. (3v kuoleman jälkeen)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52AE337-B4F4-A6DA-DE38-4B0BBA2DCE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305844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F5B7AC4-6A9C-AB25-0A5C-B855BE345D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324894"/>
            <a:ext cx="508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1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44964D-1498-C700-D445-A2E3B9D9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Pula hautausmaista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40C30B-83FF-8623-59A9-39DB46178F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Miljoonakaupungeissa, mutta myös pienemmillä paikkakunnilla, voi tulla pulaa hautausmaista. </a:t>
            </a:r>
          </a:p>
          <a:p>
            <a:r>
              <a:rPr lang="fi-FI" dirty="0"/>
              <a:t>Suomessa samaan kohtaan voi haudata vainajan, kunhan edellisestä hautauksesta on kulunut vähintään 15 vuotta. </a:t>
            </a:r>
          </a:p>
          <a:p>
            <a:r>
              <a:rPr lang="fi-FI" dirty="0"/>
              <a:t>Tuolloinkaan edellinen vainaja ei ole maatunut täysin.( Esim. ihmisen luut maatuvat todella hitaasti.)</a:t>
            </a:r>
          </a:p>
        </p:txBody>
      </p:sp>
      <p:pic>
        <p:nvPicPr>
          <p:cNvPr id="8194" name="Picture 2" descr="The world's biggest cemetery, home to 6 million graves. Najaf Cemetery,  Iraq. (Built in 8th century) : r/HistoricalCapsule">
            <a:extLst>
              <a:ext uri="{FF2B5EF4-FFF2-40B4-BE49-F238E27FC236}">
                <a16:creationId xmlns:a16="http://schemas.microsoft.com/office/drawing/2014/main" id="{60A50FE3-3FA3-36B0-F49C-56537BBF1B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93285"/>
            <a:ext cx="5181600" cy="34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7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2CAC14-2D9E-553B-A620-4BFA1420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Muualla vanhan haudan käyttöönotto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6E1D75-DF0A-DC98-CD18-5FB8249E72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… voi tapahtua niin, että edellisen vainajan luut poistetaan haudasta ja tilalle laitetaan uusi vainaja. </a:t>
            </a:r>
          </a:p>
          <a:p>
            <a:endParaRPr lang="fi-FI" dirty="0"/>
          </a:p>
          <a:p>
            <a:r>
              <a:rPr lang="fi-FI" dirty="0"/>
              <a:t>Tällaista ei välttämättä tehdä enää monissa länsimaissa, mutta muualla maailmassa se on yhä tavallista.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0FBF8F-DFE4-EB02-3BAC-7A299234DD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90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AFFB7-C89C-5925-3A47-0BEBE458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hautausmaita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90A79-CD29-4200-A88C-7E59E56E5F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Monin paikoin arkkua ei laiteta maan multiin, kuten Suomessa. </a:t>
            </a:r>
          </a:p>
          <a:p>
            <a:r>
              <a:rPr lang="fi-FI" dirty="0"/>
              <a:t>Tällöin luiden poistaminen vanhasta haudasta on myös luontevampaa, kuin maatuneesta haudasta. </a:t>
            </a:r>
          </a:p>
        </p:txBody>
      </p:sp>
      <p:pic>
        <p:nvPicPr>
          <p:cNvPr id="12294" name="Picture 6" descr="Why New Orleans Cemeteries Are Above Ground — Red Sash Tours">
            <a:extLst>
              <a:ext uri="{FF2B5EF4-FFF2-40B4-BE49-F238E27FC236}">
                <a16:creationId xmlns:a16="http://schemas.microsoft.com/office/drawing/2014/main" id="{432B746C-70AB-B048-73EC-0FC02E6B92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7017"/>
            <a:ext cx="5181600" cy="32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7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4F346A-DCA3-CBF1-2A29-20C6C13F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13314" name="Picture 2" descr="Larger memorial image loading...">
            <a:extLst>
              <a:ext uri="{FF2B5EF4-FFF2-40B4-BE49-F238E27FC236}">
                <a16:creationId xmlns:a16="http://schemas.microsoft.com/office/drawing/2014/main" id="{2639B411-F63F-69F4-F3D4-EB847ECB531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xclusive | 'Rare' crypt next to Marilyn Monroe could cost whopping $400K |  New York Post">
            <a:extLst>
              <a:ext uri="{FF2B5EF4-FFF2-40B4-BE49-F238E27FC236}">
                <a16:creationId xmlns:a16="http://schemas.microsoft.com/office/drawing/2014/main" id="{24F2E5BB-8CEF-09C6-5DE7-8E0A5FCF83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6253"/>
            <a:ext cx="5181600" cy="34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9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BF88FF-3A2E-FE22-4F51-2BA2C9EE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Katakombit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05748B-2771-DA90-BB45-379FFF3EE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Esimerkiksi</a:t>
            </a:r>
            <a:r>
              <a:rPr lang="en-US" sz="2400" dirty="0"/>
              <a:t> </a:t>
            </a:r>
            <a:r>
              <a:rPr lang="en-US" sz="2400" dirty="0" err="1"/>
              <a:t>Pariisin</a:t>
            </a:r>
            <a:r>
              <a:rPr lang="en-US" sz="2400" dirty="0"/>
              <a:t> ja </a:t>
            </a:r>
            <a:r>
              <a:rPr lang="en-US" sz="2400" dirty="0" err="1"/>
              <a:t>Rooman</a:t>
            </a:r>
            <a:r>
              <a:rPr lang="en-US" sz="2400" dirty="0"/>
              <a:t> </a:t>
            </a:r>
            <a:r>
              <a:rPr lang="en-US" sz="2400" dirty="0" err="1"/>
              <a:t>kaupunkien</a:t>
            </a:r>
            <a:r>
              <a:rPr lang="en-US" sz="2400" dirty="0"/>
              <a:t> </a:t>
            </a:r>
            <a:r>
              <a:rPr lang="en-US" sz="2400" dirty="0" err="1"/>
              <a:t>alta</a:t>
            </a:r>
            <a:r>
              <a:rPr lang="en-US" sz="2400" dirty="0"/>
              <a:t> </a:t>
            </a:r>
            <a:r>
              <a:rPr lang="en-US" sz="2400" dirty="0" err="1"/>
              <a:t>löytyy</a:t>
            </a:r>
            <a:r>
              <a:rPr lang="en-US" sz="2400" dirty="0"/>
              <a:t> </a:t>
            </a:r>
            <a:r>
              <a:rPr lang="en-US" sz="2400" dirty="0" err="1"/>
              <a:t>maanalaisia</a:t>
            </a:r>
            <a:r>
              <a:rPr lang="en-US" sz="2400" dirty="0"/>
              <a:t> </a:t>
            </a:r>
            <a:r>
              <a:rPr lang="en-US" sz="2400" dirty="0" err="1"/>
              <a:t>hautaluolastoja</a:t>
            </a:r>
            <a:r>
              <a:rPr lang="en-US" sz="2400" dirty="0"/>
              <a:t>. 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B2D675D-A14E-1B18-5E90-DFCFB2A7F6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0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Valamolainen Jumalanäidin ikoni, ikonin alaosa jossa Neitsyt Marian viitanpala ">
            <a:extLst>
              <a:ext uri="{FF2B5EF4-FFF2-40B4-BE49-F238E27FC236}">
                <a16:creationId xmlns:a16="http://schemas.microsoft.com/office/drawing/2014/main" id="{5EAE9ED6-9BA1-F6C8-F1C9-AD408201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r="704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1E4848-2FDB-2A6A-7C28-0BCCA62E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/>
              <a:t>Mikä on reliikki?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020EAE-2589-33EC-57B6-DE889F1E2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2000" dirty="0"/>
              <a:t>Reliikki on pyhäinjäännös</a:t>
            </a:r>
          </a:p>
          <a:p>
            <a:endParaRPr lang="fi-FI" sz="2000" dirty="0"/>
          </a:p>
          <a:p>
            <a:r>
              <a:rPr lang="fi-FI" sz="2000" dirty="0"/>
              <a:t>Pyhältä ihmiseltä jälkeen jäänyt aineellinen asia, kuten esine, vaate tai ruumiinosa. </a:t>
            </a:r>
          </a:p>
          <a:p>
            <a:endParaRPr lang="fi-FI" sz="2000" dirty="0"/>
          </a:p>
          <a:p>
            <a:r>
              <a:rPr lang="fi-FI" sz="2000" dirty="0"/>
              <a:t>(Kuvassa pieni pala Neitsyt Marian viittaa ikoniin kiinnitettynä)</a:t>
            </a:r>
          </a:p>
        </p:txBody>
      </p:sp>
    </p:spTree>
    <p:extLst>
      <p:ext uri="{BB962C8B-B14F-4D97-AF65-F5344CB8AC3E}">
        <p14:creationId xmlns:p14="http://schemas.microsoft.com/office/powerpoint/2010/main" val="324187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179CE-71BE-8CF5-408C-7A774814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Välimeren alueella ja katakombeissa oli tavallista ottaa hauta uuteen käyttöön niin, että edellisen vainajan luut otettiin pois ja aseteltiin ne pienempään tilaan.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E7510C-0F96-69FB-7EE1-EB0AF36B9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31512" cy="4351338"/>
          </a:xfrm>
        </p:spPr>
        <p:txBody>
          <a:bodyPr/>
          <a:lstStyle/>
          <a:p>
            <a:r>
              <a:rPr lang="fi-FI" dirty="0"/>
              <a:t>Luuarkku</a:t>
            </a:r>
          </a:p>
          <a:p>
            <a:r>
              <a:rPr lang="fi-FI" dirty="0"/>
              <a:t>Luut hyllyyn (Ainakin pääkallo ja suuret reisiluut)</a:t>
            </a:r>
          </a:p>
          <a:p>
            <a:r>
              <a:rPr lang="fi-FI" dirty="0"/>
              <a:t>Kuvassa Pariisin katakombi, jonne on tuotu luita hautausmailta.</a:t>
            </a:r>
          </a:p>
        </p:txBody>
      </p:sp>
      <p:pic>
        <p:nvPicPr>
          <p:cNvPr id="10244" name="Picture 4" descr="Pariisin hyytävin nähtävyys - katakombit, joissa lepää miljoonia vainajia">
            <a:extLst>
              <a:ext uri="{FF2B5EF4-FFF2-40B4-BE49-F238E27FC236}">
                <a16:creationId xmlns:a16="http://schemas.microsoft.com/office/drawing/2014/main" id="{86CB2E10-CFFC-D8F5-B1CF-E352C2C3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53" y="2159128"/>
            <a:ext cx="65163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28521770-C478-2165-D314-5020696C0F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71" y="1416493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0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Rectangle 1127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B776B93-BE1C-2E51-05A3-B687771EBA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" b="2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A62D94C-ACDF-7E4A-970A-73764204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Myös</a:t>
            </a:r>
            <a:r>
              <a:rPr lang="en-US" sz="4000" dirty="0"/>
              <a:t> </a:t>
            </a:r>
            <a:r>
              <a:rPr lang="en-US" sz="4000" dirty="0" err="1"/>
              <a:t>Athoksen</a:t>
            </a:r>
            <a:r>
              <a:rPr lang="en-US" sz="4000" dirty="0"/>
              <a:t> </a:t>
            </a:r>
            <a:r>
              <a:rPr lang="en-US" sz="4000" dirty="0" err="1"/>
              <a:t>luostarissa</a:t>
            </a:r>
            <a:r>
              <a:rPr lang="en-US" sz="4000" dirty="0"/>
              <a:t> on </a:t>
            </a:r>
            <a:r>
              <a:rPr lang="en-US" sz="4000" dirty="0" err="1"/>
              <a:t>luuhuoneita</a:t>
            </a:r>
            <a:r>
              <a:rPr lang="en-US" sz="4000" dirty="0"/>
              <a:t>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7A94B-0F63-AD3D-A4FF-C7E4BB6D5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Luut ja </a:t>
            </a:r>
            <a:r>
              <a:rPr lang="en-US" sz="2000" dirty="0" err="1"/>
              <a:t>kallot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luostarin</a:t>
            </a:r>
            <a:r>
              <a:rPr lang="en-US" sz="2000" dirty="0"/>
              <a:t> </a:t>
            </a:r>
            <a:r>
              <a:rPr lang="en-US" sz="2000" dirty="0" err="1"/>
              <a:t>kuolleiden</a:t>
            </a:r>
            <a:r>
              <a:rPr lang="en-US" sz="2000" dirty="0"/>
              <a:t> </a:t>
            </a:r>
            <a:r>
              <a:rPr lang="en-US" sz="2000" dirty="0" err="1"/>
              <a:t>munkkien</a:t>
            </a:r>
            <a:r>
              <a:rPr lang="en-US" sz="2000" dirty="0"/>
              <a:t> </a:t>
            </a:r>
            <a:r>
              <a:rPr lang="en-US" sz="2000" dirty="0" err="1"/>
              <a:t>luita</a:t>
            </a:r>
            <a:endParaRPr lang="en-US" sz="2000" dirty="0"/>
          </a:p>
          <a:p>
            <a:r>
              <a:rPr lang="en-US" sz="2000" dirty="0" err="1"/>
              <a:t>Näissä</a:t>
            </a:r>
            <a:r>
              <a:rPr lang="en-US" sz="2000" dirty="0"/>
              <a:t> </a:t>
            </a:r>
            <a:r>
              <a:rPr lang="en-US" sz="2000" dirty="0" err="1"/>
              <a:t>huoneissa</a:t>
            </a:r>
            <a:r>
              <a:rPr lang="en-US" sz="2000" dirty="0"/>
              <a:t> </a:t>
            </a:r>
            <a:r>
              <a:rPr lang="en-US" sz="2000" dirty="0" err="1"/>
              <a:t>munkit</a:t>
            </a:r>
            <a:r>
              <a:rPr lang="en-US" sz="2000" dirty="0"/>
              <a:t> </a:t>
            </a:r>
            <a:r>
              <a:rPr lang="en-US" sz="2000" dirty="0" err="1"/>
              <a:t>käytävät</a:t>
            </a:r>
            <a:r>
              <a:rPr lang="en-US" sz="2000" dirty="0"/>
              <a:t> </a:t>
            </a:r>
            <a:r>
              <a:rPr lang="en-US" sz="2000" dirty="0" err="1"/>
              <a:t>rukoilemassa</a:t>
            </a:r>
            <a:r>
              <a:rPr lang="en-US" sz="2000" dirty="0"/>
              <a:t>. </a:t>
            </a:r>
          </a:p>
          <a:p>
            <a:r>
              <a:rPr lang="en-US" sz="2000" dirty="0"/>
              <a:t>Se on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muistutus</a:t>
            </a:r>
            <a:r>
              <a:rPr lang="en-US" sz="2000" dirty="0"/>
              <a:t> </a:t>
            </a:r>
            <a:r>
              <a:rPr lang="en-US" sz="2000" dirty="0" err="1"/>
              <a:t>omasta</a:t>
            </a:r>
            <a:r>
              <a:rPr lang="en-US" sz="2000" dirty="0"/>
              <a:t> </a:t>
            </a:r>
            <a:r>
              <a:rPr lang="en-US" sz="2000" dirty="0" err="1"/>
              <a:t>kuolevaisuudesta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35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1B011C-8FC3-7F56-D157-14085968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Ihmisen jäännöksiin koskeminen ei siis ole lainkaan tavatonta muualla maailmassa.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545D45-1A81-F166-4E8E-E2A7F9A85D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Palataan vielä katakombeihin</a:t>
            </a:r>
          </a:p>
          <a:p>
            <a:r>
              <a:rPr lang="fi-FI" dirty="0"/>
              <a:t>Vainojen aikaan kristityt kokoontuivat salaa katakombeihin pitämään jumalanpalveluksia. </a:t>
            </a:r>
          </a:p>
          <a:p>
            <a:r>
              <a:rPr lang="fi-FI" dirty="0"/>
              <a:t>Ehtoollinen pyhitettiin usein jonkun marttyyrin arkun päällä.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C937089-D50B-BFDE-3E22-720FF351B3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29" y="1825625"/>
            <a:ext cx="43241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9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The Crucifixion of Saint Peter, 1601 by Caravaggio">
            <a:extLst>
              <a:ext uri="{FF2B5EF4-FFF2-40B4-BE49-F238E27FC236}">
                <a16:creationId xmlns:a16="http://schemas.microsoft.com/office/drawing/2014/main" id="{5CC898F9-E255-3183-CE48-AB36B5058C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7" b="19160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D083CA-CC76-8977-0BC6-8A378A45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4E5997-03E3-509B-D1EC-CA0D6D786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Marttyyrien kokemia kärsimyksiä muistettiin. </a:t>
            </a:r>
          </a:p>
          <a:p>
            <a:r>
              <a:rPr lang="en-US" sz="2000"/>
              <a:t>He olivat esimerkkeinä muille äärimmäisestä uskosta: He mieluummin kuolivat, kuin luopuivat uskostaan Jeesukseen!</a:t>
            </a:r>
          </a:p>
          <a:p>
            <a:r>
              <a:rPr lang="en-US" sz="2000"/>
              <a:t>Heitä kunnioitettiin suuresti. </a:t>
            </a:r>
          </a:p>
        </p:txBody>
      </p:sp>
    </p:spTree>
    <p:extLst>
      <p:ext uri="{BB962C8B-B14F-4D97-AF65-F5344CB8AC3E}">
        <p14:creationId xmlns:p14="http://schemas.microsoft.com/office/powerpoint/2010/main" val="47611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E22331-DB71-BCA8-39DD-5D3C861C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Marttyyrien lisäksi myös muita esimerkillisiä henkilöitä ryhdyttiin muistamaan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6727CD-B07E-EDB6-912E-0F15475E95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Aluksi tavallinen kansa muisti ja ihaili näitä ihmisiä. </a:t>
            </a:r>
          </a:p>
          <a:p>
            <a:r>
              <a:rPr lang="fi-FI" dirty="0"/>
              <a:t>Myöhemmin kirkko ryhtyi myös nostamaan näitä ihmisiä esiin: </a:t>
            </a:r>
          </a:p>
          <a:p>
            <a:r>
              <a:rPr lang="fi-FI" dirty="0"/>
              <a:t>Heille annettiin arvonimi </a:t>
            </a:r>
            <a:r>
              <a:rPr lang="fi-FI" b="1" dirty="0"/>
              <a:t>pyhä. </a:t>
            </a:r>
          </a:p>
          <a:p>
            <a:r>
              <a:rPr lang="fi-FI" dirty="0"/>
              <a:t>Pyhä ihminen on sellainen, joka on omistanut elämänsä Jumalalle. </a:t>
            </a:r>
          </a:p>
          <a:p>
            <a:r>
              <a:rPr lang="fi-FI" dirty="0"/>
              <a:t>Pyhyys tulee Jumalalta: Jumala on toiminut maailmassa pyhien ihmisten kautta. </a:t>
            </a:r>
          </a:p>
          <a:p>
            <a:endParaRPr lang="fi-FI" dirty="0"/>
          </a:p>
        </p:txBody>
      </p:sp>
      <p:pic>
        <p:nvPicPr>
          <p:cNvPr id="16388" name="Picture 4" descr="Pyhä Basileios Suuri Ortodoksisen luostarielämän isänä | Kaikkien  Athosvuoren Pyhien Perintösäätiö">
            <a:extLst>
              <a:ext uri="{FF2B5EF4-FFF2-40B4-BE49-F238E27FC236}">
                <a16:creationId xmlns:a16="http://schemas.microsoft.com/office/drawing/2014/main" id="{D92DA8B2-8049-2801-D67E-1DD0D97E6C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54" y="1825625"/>
            <a:ext cx="2552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Jäännös: Pyhän Johannes Kastajan kallo, joka tuotiin takaisin vuonna 1206 neljänneltä ristiretkeltä Konstantinopoliin, Amiensin katedraalin sakristin pettäjä. tekijältä Unknown artist">
            <a:extLst>
              <a:ext uri="{FF2B5EF4-FFF2-40B4-BE49-F238E27FC236}">
                <a16:creationId xmlns:a16="http://schemas.microsoft.com/office/drawing/2014/main" id="{E36CB368-BBE5-AAAD-CA66-F9CE85F864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b="19995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7C8DA8-66BD-B9F4-8BCE-3F209A42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Siksi myös pyhien ihmisten luita ja jäänteitä kohdeltiin eri tavalla kuin muiden kuolleiden.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DBE045-101D-2F68-FBB3-0A7394E29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Pyhien</a:t>
            </a:r>
            <a:r>
              <a:rPr lang="en-US" sz="2000" dirty="0"/>
              <a:t> </a:t>
            </a:r>
            <a:r>
              <a:rPr lang="en-US" sz="2000" dirty="0" err="1"/>
              <a:t>ihmisten</a:t>
            </a:r>
            <a:r>
              <a:rPr lang="en-US" sz="2000" dirty="0"/>
              <a:t> </a:t>
            </a:r>
            <a:r>
              <a:rPr lang="en-US" sz="2000" dirty="0" err="1"/>
              <a:t>luista</a:t>
            </a:r>
            <a:r>
              <a:rPr lang="en-US" sz="2000" dirty="0"/>
              <a:t> </a:t>
            </a:r>
            <a:r>
              <a:rPr lang="en-US" sz="2000" dirty="0" err="1"/>
              <a:t>tuli</a:t>
            </a:r>
            <a:r>
              <a:rPr lang="en-US" sz="2000" dirty="0"/>
              <a:t> </a:t>
            </a:r>
            <a:r>
              <a:rPr lang="en-US" sz="2000" dirty="0" err="1"/>
              <a:t>reliikkejä</a:t>
            </a:r>
            <a:r>
              <a:rPr lang="en-US" sz="2000" dirty="0"/>
              <a:t>, </a:t>
            </a:r>
            <a:r>
              <a:rPr lang="en-US" sz="2000" dirty="0" err="1"/>
              <a:t>joita</a:t>
            </a:r>
            <a:r>
              <a:rPr lang="en-US" sz="2000" dirty="0"/>
              <a:t> </a:t>
            </a:r>
            <a:r>
              <a:rPr lang="en-US" sz="2000" dirty="0" err="1"/>
              <a:t>tuotiin</a:t>
            </a:r>
            <a:r>
              <a:rPr lang="en-US" sz="2000" dirty="0"/>
              <a:t> </a:t>
            </a:r>
            <a:r>
              <a:rPr lang="en-US" sz="2000" dirty="0" err="1"/>
              <a:t>kirkkoihin</a:t>
            </a:r>
            <a:r>
              <a:rPr lang="en-US" sz="2000" dirty="0"/>
              <a:t> </a:t>
            </a:r>
            <a:r>
              <a:rPr lang="en-US" sz="2000" dirty="0" err="1"/>
              <a:t>ihmisten</a:t>
            </a:r>
            <a:r>
              <a:rPr lang="en-US" sz="2000" dirty="0"/>
              <a:t> </a:t>
            </a:r>
            <a:r>
              <a:rPr lang="en-US" sz="2000" dirty="0" err="1"/>
              <a:t>nähtäväksi</a:t>
            </a:r>
            <a:r>
              <a:rPr lang="en-US" sz="2000" dirty="0"/>
              <a:t> ja </a:t>
            </a:r>
            <a:r>
              <a:rPr lang="en-US" sz="2000" dirty="0" err="1"/>
              <a:t>kunnioitettavaksi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Jumala</a:t>
            </a:r>
            <a:r>
              <a:rPr lang="en-US" sz="2000" dirty="0"/>
              <a:t> on </a:t>
            </a:r>
            <a:r>
              <a:rPr lang="en-US" sz="2000" dirty="0" err="1"/>
              <a:t>toiminut</a:t>
            </a:r>
            <a:r>
              <a:rPr lang="en-US" sz="2000" dirty="0"/>
              <a:t> </a:t>
            </a:r>
            <a:r>
              <a:rPr lang="en-US" sz="2000" dirty="0" err="1"/>
              <a:t>näiden</a:t>
            </a:r>
            <a:r>
              <a:rPr lang="en-US" sz="2000" dirty="0"/>
              <a:t> </a:t>
            </a:r>
            <a:r>
              <a:rPr lang="en-US" sz="2000" dirty="0" err="1"/>
              <a:t>luiden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Pyhän</a:t>
            </a:r>
            <a:r>
              <a:rPr lang="en-US" sz="2000" dirty="0"/>
              <a:t> </a:t>
            </a:r>
            <a:r>
              <a:rPr lang="en-US" sz="2000" dirty="0" err="1"/>
              <a:t>ihmisen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luiden</a:t>
            </a:r>
            <a:r>
              <a:rPr lang="en-US" sz="2000" dirty="0"/>
              <a:t> </a:t>
            </a:r>
            <a:r>
              <a:rPr lang="en-US" sz="2000" dirty="0" err="1"/>
              <a:t>paloja</a:t>
            </a:r>
            <a:r>
              <a:rPr lang="en-US" sz="2000" dirty="0"/>
              <a:t> </a:t>
            </a:r>
            <a:r>
              <a:rPr lang="en-US" sz="2000" dirty="0" err="1"/>
              <a:t>vietiin</a:t>
            </a:r>
            <a:r>
              <a:rPr lang="en-US" sz="2000" dirty="0"/>
              <a:t> </a:t>
            </a:r>
            <a:r>
              <a:rPr lang="en-US" sz="2000" dirty="0" err="1"/>
              <a:t>moniin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paikkoihin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Kuvassa</a:t>
            </a:r>
            <a:r>
              <a:rPr lang="en-US" sz="2000" dirty="0"/>
              <a:t> Johannes </a:t>
            </a:r>
            <a:r>
              <a:rPr lang="en-US" sz="2000" dirty="0" err="1"/>
              <a:t>Kastajan</a:t>
            </a:r>
            <a:r>
              <a:rPr lang="en-US" sz="2000" dirty="0"/>
              <a:t> </a:t>
            </a:r>
            <a:r>
              <a:rPr lang="en-US" sz="2000" dirty="0" err="1"/>
              <a:t>pää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1052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DC5CFC-19E2-A045-92EE-93B0BD0F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Reliikkiä ei palvota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8F896D-890C-D42D-0B8A-3D4BF0F4CF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Sitä kunnioitetaan</a:t>
            </a:r>
          </a:p>
          <a:p>
            <a:r>
              <a:rPr lang="fi-FI" dirty="0"/>
              <a:t>Samalla kunnioitetaan Jumalaa.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77A00A-950D-E7DF-89BE-8DE5FB2204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610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39B805F-D25F-740E-9DE7-42C57112FF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1B2901-AB50-D977-92B1-9E0BAD6F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Reliikit nykyään ortodoksikirkossa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C10807-FDE5-B8FC-B46D-EFEDD3DF9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Tapa pyhittää ehtoollinen marttyyrin haudan päällä näkyy nykyaikana siten, että ortodoksisten kirkkojen alttaripöydän sisällä on pala reliikkiä. </a:t>
            </a:r>
          </a:p>
        </p:txBody>
      </p:sp>
    </p:spTree>
    <p:extLst>
      <p:ext uri="{BB962C8B-B14F-4D97-AF65-F5344CB8AC3E}">
        <p14:creationId xmlns:p14="http://schemas.microsoft.com/office/powerpoint/2010/main" val="4086893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1153B1-A727-097A-B89F-F7550BB6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Kun joku kanonisoidaan…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F543E9-8D6B-7D7F-CB8A-0931A9AEC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…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dirty="0" err="1"/>
              <a:t>todetaan</a:t>
            </a:r>
            <a:r>
              <a:rPr lang="en-US" sz="2000" dirty="0"/>
              <a:t> </a:t>
            </a:r>
            <a:r>
              <a:rPr lang="en-US" sz="2000" dirty="0" err="1"/>
              <a:t>pyhäksi</a:t>
            </a:r>
            <a:r>
              <a:rPr lang="en-US" sz="2000" dirty="0"/>
              <a:t>, </a:t>
            </a:r>
            <a:r>
              <a:rPr lang="en-US" sz="2000" dirty="0" err="1"/>
              <a:t>hän</a:t>
            </a:r>
            <a:r>
              <a:rPr lang="en-US" sz="2000" dirty="0"/>
              <a:t> </a:t>
            </a:r>
            <a:r>
              <a:rPr lang="en-US" sz="2000" dirty="0" err="1"/>
              <a:t>saa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Pyhän</a:t>
            </a:r>
            <a:r>
              <a:rPr lang="en-US" sz="2000" dirty="0"/>
              <a:t> </a:t>
            </a:r>
            <a:r>
              <a:rPr lang="en-US" sz="2000" dirty="0" err="1"/>
              <a:t>arvonimen</a:t>
            </a:r>
            <a:endParaRPr lang="en-US" sz="2000" dirty="0"/>
          </a:p>
          <a:p>
            <a:r>
              <a:rPr lang="en-US" sz="2000" dirty="0" err="1"/>
              <a:t>Ikonin</a:t>
            </a:r>
            <a:endParaRPr lang="en-US" sz="2000" dirty="0"/>
          </a:p>
          <a:p>
            <a:r>
              <a:rPr lang="en-US" sz="2000" dirty="0" err="1"/>
              <a:t>Muistopäivän</a:t>
            </a:r>
            <a:r>
              <a:rPr lang="en-US" sz="2000" dirty="0"/>
              <a:t> </a:t>
            </a:r>
            <a:r>
              <a:rPr lang="en-US" sz="2000" dirty="0" err="1"/>
              <a:t>kalenteriin</a:t>
            </a:r>
            <a:endParaRPr lang="en-US" sz="2000" dirty="0"/>
          </a:p>
          <a:p>
            <a:r>
              <a:rPr lang="en-US" sz="2000" dirty="0" err="1"/>
              <a:t>Jumalanpalvelustekstit</a:t>
            </a:r>
            <a:endParaRPr lang="en-US" sz="2000" dirty="0"/>
          </a:p>
          <a:p>
            <a:r>
              <a:rPr lang="en-US" sz="2000" dirty="0" err="1"/>
              <a:t>Elämäkerran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dirty="0" err="1"/>
              <a:t>hagiografian</a:t>
            </a:r>
            <a:endParaRPr lang="en-US" sz="2000" dirty="0"/>
          </a:p>
          <a:p>
            <a:r>
              <a:rPr lang="en-US" sz="2000" dirty="0" err="1"/>
              <a:t>Mahdollisen</a:t>
            </a:r>
            <a:r>
              <a:rPr lang="en-US" sz="2000" dirty="0"/>
              <a:t> </a:t>
            </a:r>
            <a:r>
              <a:rPr lang="en-US" sz="2000" dirty="0" err="1"/>
              <a:t>reliikkien</a:t>
            </a:r>
            <a:r>
              <a:rPr lang="en-US" sz="2000" dirty="0"/>
              <a:t> </a:t>
            </a:r>
            <a:r>
              <a:rPr lang="en-US" sz="2000" dirty="0" err="1"/>
              <a:t>noston</a:t>
            </a:r>
            <a:endParaRPr lang="en-US" sz="2000" dirty="0"/>
          </a:p>
        </p:txBody>
      </p:sp>
      <p:pic>
        <p:nvPicPr>
          <p:cNvPr id="21506" name="Picture 2" descr="Johannes Karhapään potrettikuva">
            <a:extLst>
              <a:ext uri="{FF2B5EF4-FFF2-40B4-BE49-F238E27FC236}">
                <a16:creationId xmlns:a16="http://schemas.microsoft.com/office/drawing/2014/main" id="{3EF82605-6CA1-481A-352B-E42DF944BF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865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83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4A32162-D4C2-8635-F0E2-C83FBCD9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Johannes Karhapää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E690FF-4818-3473-D09E-3BA8E2BF5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Sai nimen: </a:t>
            </a:r>
          </a:p>
          <a:p>
            <a:r>
              <a:rPr lang="en-US" sz="2000"/>
              <a:t>Pyhä marttyyri ja tunnustaja Johannes Sonkajanrantalainen</a:t>
            </a:r>
          </a:p>
          <a:p>
            <a:r>
              <a:rPr lang="en-US" sz="2000"/>
              <a:t>Muistopäivä 8.3. </a:t>
            </a:r>
          </a:p>
          <a:p>
            <a:r>
              <a:rPr lang="en-US" sz="2000"/>
              <a:t>Reliikkejä ei nosteta</a:t>
            </a:r>
          </a:p>
        </p:txBody>
      </p:sp>
      <p:pic>
        <p:nvPicPr>
          <p:cNvPr id="22530" name="Picture 2" descr="Pyhän ikoni">
            <a:extLst>
              <a:ext uri="{FF2B5EF4-FFF2-40B4-BE49-F238E27FC236}">
                <a16:creationId xmlns:a16="http://schemas.microsoft.com/office/drawing/2014/main" id="{DDEE10E6-7DB0-FA5E-C5EE-B2BE7947D4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5298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3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4426E8-4DBA-B339-1207-D98E15A2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Ruumiinosa??!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014EF9-8CED-77E7-AF67-63007BC93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2461" cy="4351338"/>
          </a:xfrm>
        </p:spPr>
        <p:txBody>
          <a:bodyPr/>
          <a:lstStyle/>
          <a:p>
            <a:r>
              <a:rPr lang="fi-FI" dirty="0"/>
              <a:t>Kyllä. Tämä tuntuu suomalaisittain omituiselta asialta, sillä meidän hautaustapamme on sellainen, ettei vainajan ruumiiseen kosketa enää hautaamisen jälkeen. </a:t>
            </a:r>
          </a:p>
          <a:p>
            <a:endParaRPr lang="fi-FI" dirty="0"/>
          </a:p>
        </p:txBody>
      </p:sp>
      <p:pic>
        <p:nvPicPr>
          <p:cNvPr id="5" name="Kuva 4" descr="Kuva, joka sisältää kohteen hautajaiset, laatikko, kontti, kukka&#10;&#10;Tekoälyllä luotu sisältö voi olla virheellistä.">
            <a:extLst>
              <a:ext uri="{FF2B5EF4-FFF2-40B4-BE49-F238E27FC236}">
                <a16:creationId xmlns:a16="http://schemas.microsoft.com/office/drawing/2014/main" id="{20394E84-AE6A-F670-BF78-7C4E3B66B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47" y="1421296"/>
            <a:ext cx="6173114" cy="49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F9DB15-05FB-E2B9-3B68-824AB02E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Johannes Sonkajanrantalaisen reliikkejä ei nosteta, koska…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770CFD-696B-B740-5408-5082C51C5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Hänet on haudattu sukuhautaan, ei voida olla varmoja, mitä luut ovat hänen</a:t>
            </a:r>
          </a:p>
          <a:p>
            <a:r>
              <a:rPr lang="en-US" sz="2000"/>
              <a:t>Hautauksesta on kulunut aikaa yli 100 vuotta. Haudasta ei välttämättä edes löydy jäänteitä. </a:t>
            </a:r>
          </a:p>
        </p:txBody>
      </p:sp>
      <p:pic>
        <p:nvPicPr>
          <p:cNvPr id="23554" name="Picture 2" descr="Kuvan kuvausta ei ole saatavilla.">
            <a:extLst>
              <a:ext uri="{FF2B5EF4-FFF2-40B4-BE49-F238E27FC236}">
                <a16:creationId xmlns:a16="http://schemas.microsoft.com/office/drawing/2014/main" id="{6564A465-450A-7CF6-3D68-ACEB03D516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4719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29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A0285E-BD04-649B-CCCA-385C9064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Johannes </a:t>
            </a:r>
            <a:r>
              <a:rPr lang="en-US" sz="5000" dirty="0" err="1"/>
              <a:t>Valamolaisen</a:t>
            </a:r>
            <a:r>
              <a:rPr lang="en-US" sz="5000" dirty="0"/>
              <a:t> </a:t>
            </a:r>
            <a:r>
              <a:rPr lang="en-US" sz="5000" dirty="0" err="1"/>
              <a:t>reliikit</a:t>
            </a:r>
            <a:r>
              <a:rPr lang="en-US" sz="5000" dirty="0"/>
              <a:t> </a:t>
            </a:r>
            <a:r>
              <a:rPr lang="en-US" sz="5000" dirty="0" err="1"/>
              <a:t>nostettiin</a:t>
            </a:r>
            <a:r>
              <a:rPr lang="en-US" sz="5000" dirty="0"/>
              <a:t>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076E3F-AD77-839B-7475-E1B0F6CB5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Tämä</a:t>
            </a:r>
            <a:r>
              <a:rPr lang="en-US" sz="2400" dirty="0"/>
              <a:t> </a:t>
            </a:r>
            <a:r>
              <a:rPr lang="en-US" sz="2400" dirty="0" err="1"/>
              <a:t>oli</a:t>
            </a:r>
            <a:r>
              <a:rPr lang="en-US" sz="2400" dirty="0"/>
              <a:t> </a:t>
            </a:r>
            <a:r>
              <a:rPr lang="en-US" sz="2400" dirty="0" err="1"/>
              <a:t>ensimmäinen</a:t>
            </a:r>
            <a:r>
              <a:rPr lang="en-US" sz="2400" dirty="0"/>
              <a:t> </a:t>
            </a:r>
            <a:r>
              <a:rPr lang="en-US" sz="2400" dirty="0" err="1"/>
              <a:t>kerta</a:t>
            </a:r>
            <a:r>
              <a:rPr lang="en-US" sz="2400" dirty="0"/>
              <a:t> </a:t>
            </a:r>
            <a:r>
              <a:rPr lang="en-US" sz="2400" dirty="0" err="1"/>
              <a:t>Suomessa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Hautaamisesta</a:t>
            </a:r>
            <a:r>
              <a:rPr lang="en-US" sz="2400" dirty="0"/>
              <a:t> </a:t>
            </a:r>
            <a:r>
              <a:rPr lang="en-US" sz="2400" dirty="0" err="1"/>
              <a:t>oli</a:t>
            </a:r>
            <a:r>
              <a:rPr lang="en-US" sz="2400" dirty="0"/>
              <a:t> </a:t>
            </a:r>
            <a:r>
              <a:rPr lang="en-US" sz="2400" dirty="0" err="1"/>
              <a:t>kulunut</a:t>
            </a:r>
            <a:r>
              <a:rPr lang="en-US" sz="2400" dirty="0"/>
              <a:t> </a:t>
            </a:r>
            <a:r>
              <a:rPr lang="en-US" sz="2400" dirty="0" err="1"/>
              <a:t>yli</a:t>
            </a:r>
            <a:r>
              <a:rPr lang="en-US" sz="2400" dirty="0"/>
              <a:t> 60 </a:t>
            </a:r>
            <a:r>
              <a:rPr lang="en-US" sz="2400" dirty="0" err="1"/>
              <a:t>vuotta</a:t>
            </a:r>
            <a:r>
              <a:rPr lang="en-US" sz="2400" dirty="0"/>
              <a:t>. </a:t>
            </a:r>
          </a:p>
        </p:txBody>
      </p:sp>
      <p:sp>
        <p:nvSpPr>
          <p:cNvPr id="2458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46E2FFE-EB33-63EC-753A-4C4625D54E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4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560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BC3462E3-20C7-2A22-434B-53468E8392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 b="11522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79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7" name="Rectangle 2766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197EE61-80AF-213D-4238-191072CA9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0" b="13360"/>
          <a:stretch>
            <a:fillRect/>
          </a:stretch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8" name="Rectangle 2766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878E3A-27A2-ECA1-9BA1-D7851372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Luut pestiin </a:t>
            </a:r>
          </a:p>
        </p:txBody>
      </p:sp>
      <p:sp>
        <p:nvSpPr>
          <p:cNvPr id="27666" name="Rectangle 2766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90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Rectangle 266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0C2D0D-4BE6-BC6F-D304-361EC5F3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fi-FI" sz="5400" dirty="0"/>
          </a:p>
        </p:txBody>
      </p:sp>
      <p:sp>
        <p:nvSpPr>
          <p:cNvPr id="266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0" name="Content Placeholder 26629">
            <a:extLst>
              <a:ext uri="{FF2B5EF4-FFF2-40B4-BE49-F238E27FC236}">
                <a16:creationId xmlns:a16="http://schemas.microsoft.com/office/drawing/2014/main" id="{8AB89F88-7DBA-0981-9C86-28393E20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000" dirty="0"/>
              <a:t>Luut pestään veden ja </a:t>
            </a:r>
            <a:r>
              <a:rPr lang="fi-FI" dirty="0"/>
              <a:t>valkoviinin sekoituksessa. </a:t>
            </a:r>
          </a:p>
          <a:p>
            <a:pPr marL="0" indent="0">
              <a:buNone/>
            </a:pPr>
            <a:r>
              <a:rPr lang="fi-FI" dirty="0"/>
              <a:t>Valkoviiniä käytetään sen takia, etteivät luut tummuisi. Sitten ne vielä huuhdellaan veden ja ruusuveden sekoituksella. Luut kuivataan ja asetellaan pyhäinjäännösarkkuun.</a:t>
            </a:r>
            <a:endParaRPr lang="en-US" sz="2200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FBCD1F47-5B82-9D6E-FC91-7D52CB7F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r="1346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0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86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E1D5B55D-DCE9-859A-C86A-A5DAEC4BE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87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2970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02CA5471-550D-C142-D57D-CA9F1E86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1743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7" name="Rectangle 2970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B8A9A9-58F8-0F05-6665-3DBBC8D9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dirty="0"/>
              <a:t>Esinereliikki</a:t>
            </a:r>
          </a:p>
        </p:txBody>
      </p:sp>
      <p:sp>
        <p:nvSpPr>
          <p:cNvPr id="29702" name="Content Placeholder 29701">
            <a:extLst>
              <a:ext uri="{FF2B5EF4-FFF2-40B4-BE49-F238E27FC236}">
                <a16:creationId xmlns:a16="http://schemas.microsoft.com/office/drawing/2014/main" id="{09B8E973-B030-D0E2-651E-54C10EE4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018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7" name="Rectangle 3072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22" name="Picture 2" descr="Pyhittäjä Johannes Valamolaisen reliikit siirrettiin luostarin pääkirkkoon  – Kuopion ja Karjalan hiippakunta">
            <a:extLst>
              <a:ext uri="{FF2B5EF4-FFF2-40B4-BE49-F238E27FC236}">
                <a16:creationId xmlns:a16="http://schemas.microsoft.com/office/drawing/2014/main" id="{6C42BD84-FD60-D15A-6113-4A985AA71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Rectangle 3072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689C7C-4B53-943F-CB97-C20893A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Reliikit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asetettiin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reliikkiarkkuun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Valamon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luostarin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pääkirkkoon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995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50374-8FA7-2B47-1579-299999BF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reliikkejä: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699FE7-D7AD-5BF4-97DA-3E70441C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Valamon luostarissa pyhäinjäännöksiä on pitkälle yli 200, vanhimmat jo alkukirkon ajoilta.</a:t>
            </a:r>
          </a:p>
          <a:p>
            <a:r>
              <a:rPr lang="fi-FI" dirty="0"/>
              <a:t>Valamon luostarin vanhimmat pyhäinjäännökset ovat alkukirkon ajoilta. Niin sanottuun Uuteen reliikkilippaaseen kiinnitettiin 75 vanhaa reliikkiä. Lippaassa on myös palanen pyhää ristiä sekä </a:t>
            </a:r>
            <a:r>
              <a:rPr lang="fi-FI" b="1" dirty="0"/>
              <a:t>Johannes Kastajan</a:t>
            </a:r>
            <a:r>
              <a:rPr lang="fi-FI" dirty="0"/>
              <a:t> ja </a:t>
            </a:r>
            <a:r>
              <a:rPr lang="fi-FI" dirty="0" err="1"/>
              <a:t>apostoleiden</a:t>
            </a:r>
            <a:r>
              <a:rPr lang="fi-FI" dirty="0"/>
              <a:t> reliikit.</a:t>
            </a:r>
          </a:p>
          <a:p>
            <a:r>
              <a:rPr lang="fi-FI" dirty="0"/>
              <a:t>Laatokan Valamon munkit tekivät pyhiinvaellusmatkoja Pyhään maahan ja toivat sieltä tuliaisina reliikkejä.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933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alamon uusi reliikkilipas. ">
            <a:extLst>
              <a:ext uri="{FF2B5EF4-FFF2-40B4-BE49-F238E27FC236}">
                <a16:creationId xmlns:a16="http://schemas.microsoft.com/office/drawing/2014/main" id="{BC07607E-725F-205D-9CF1-294890600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A7F45D-BC75-6971-2F5B-71A15F25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254391"/>
            <a:ext cx="8867012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Valamon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reliikkilipas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8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5F89D-98FE-22F7-ADD5-B077F6C5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Toisaalla asia voi olla toisin.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1E986F-FBB4-FA96-BB39-BD87D11A25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Monin paikoin ihmiset eivät pelkää koskea kuolleeseen, toisin kuin meillä Suomessa, jossa kuolema on lähes piilossa.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979501-5856-961B-00AC-161E8B482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9652" y="250666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pic>
        <p:nvPicPr>
          <p:cNvPr id="7170" name="Picture 2" descr="Hautajaiset - Ähtärin seurakunta">
            <a:extLst>
              <a:ext uri="{FF2B5EF4-FFF2-40B4-BE49-F238E27FC236}">
                <a16:creationId xmlns:a16="http://schemas.microsoft.com/office/drawing/2014/main" id="{8BD33E15-CBCF-94C4-E930-F851365E6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52412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00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ACF492-2FE0-6BDF-7867-9C145A66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Luterilainen kirkko: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D94D5C-7D52-B1BF-B359-EF4D3A91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Otteita Ylen artikkelista: </a:t>
            </a:r>
          </a:p>
          <a:p>
            <a:r>
              <a:rPr lang="fi-FI" dirty="0"/>
              <a:t>”Kaikuna katoliselta ajalta on myös Suomen luterilaisella kirkolla hallussaan pyhäinjäännöksiä. Turun tuomiokirkosta 1920-luvulla löytynyt lähes sadan pyhäinjäännöksen kokoelma oli aikanaan kansainvälinen sensaatio.</a:t>
            </a:r>
          </a:p>
          <a:p>
            <a:r>
              <a:rPr lang="fi-FI" dirty="0"/>
              <a:t>Suurin osa katolisuuteen liittyvistä pyhimyskultin ilmentymistä kun oli tuhottu reformaation aikana 1500-luvulla.</a:t>
            </a:r>
          </a:p>
          <a:p>
            <a:r>
              <a:rPr lang="fi-FI" dirty="0"/>
              <a:t>Suomen luterilaisella kirkolla on hallussaan muun muassa niin sanottu Pyhän </a:t>
            </a:r>
            <a:r>
              <a:rPr lang="fi-FI" b="1" dirty="0"/>
              <a:t>Birgitan</a:t>
            </a:r>
            <a:r>
              <a:rPr lang="fi-FI" dirty="0"/>
              <a:t> kalotti, </a:t>
            </a:r>
            <a:r>
              <a:rPr lang="fi-FI" b="1" dirty="0"/>
              <a:t>Getsemanen</a:t>
            </a:r>
            <a:r>
              <a:rPr lang="fi-FI" dirty="0"/>
              <a:t> kivet sekä pääkallo, jonka on uskottu kuuluneen Pyhälle </a:t>
            </a:r>
            <a:r>
              <a:rPr lang="fi-FI" b="1" dirty="0"/>
              <a:t>Henrikille.</a:t>
            </a:r>
            <a:endParaRPr lang="fi-FI" dirty="0"/>
          </a:p>
          <a:p>
            <a:r>
              <a:rPr lang="fi-FI" dirty="0"/>
              <a:t>Turun reliikkejä on jo vuosien ajan tutkittu poikkitieteellisin menetelmin. Pyhän Henrikin pääkallona pidetty kallo on ajoitettu 1100-luvulle.”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01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AFE4B2-69D6-5BDA-DAF5-B42A915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Katolisessa kirkossa ajateltiin reliikkien voivan auttaa vähentämään kiirastulessa vietettävää aikaa.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B6F6F5-8CCB-A790-95D3-85B1DD699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0927"/>
            <a:ext cx="5181600" cy="392603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Reliikkejä ryhdyttiin myös myymään ja keräilemään. </a:t>
            </a:r>
          </a:p>
          <a:p>
            <a:r>
              <a:rPr lang="fi-FI" dirty="0"/>
              <a:t>Ja aivan oikein: markkinoilla alkoi liikkua myös väärennöksiä… </a:t>
            </a:r>
          </a:p>
          <a:p>
            <a:r>
              <a:rPr lang="fi-FI" dirty="0"/>
              <a:t>Kun katolisen kirkon pyhäinjäännöksiä on tutkittu nykyaikaisin menetelmin, monet niistä on osoitettu epäaidoiksi…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995E2DD-BB47-FAA2-DA4A-C94DF5CE21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18" y="2250927"/>
            <a:ext cx="4254593" cy="28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80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6D6388-BA38-6FAF-6BFD-5C51D399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Vaikka reliikin aitoudesta ei voi mennä takuuseen….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91945-DE5A-9B6B-D2B9-7469DFB79C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Se ei estä meitä kunnioittamasta pyhää ihmistä </a:t>
            </a:r>
            <a:r>
              <a:rPr lang="fi-FI"/>
              <a:t>tai Jumalaa.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916D94-9053-07C5-4B9D-3BA5717434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0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7EB928-77B4-BED3-778A-F436AD95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Kuolema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CD813C-C9EB-E9CF-B13D-F0CD35AFA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Ihminen voi kuolla sairaalassa, jossa sairaalan henkilökunta tai hautaustoimiston väki pesee hänet ja laittaa arkkuun. </a:t>
            </a:r>
          </a:p>
          <a:p>
            <a:r>
              <a:rPr lang="fi-FI" dirty="0"/>
              <a:t>Luterilaisessa perinteessä arkku on kiinni hautajaisissa. </a:t>
            </a:r>
          </a:p>
          <a:p>
            <a:r>
              <a:rPr lang="fi-FI" dirty="0"/>
              <a:t>Kuollutta ihmistä ei siis tule kohdanneeksi lainkaan. </a:t>
            </a:r>
          </a:p>
          <a:p>
            <a:r>
              <a:rPr lang="fi-FI" dirty="0"/>
              <a:t>Mutta tutustutaanpa erilaisiin hautaustapoihin eri kulttuureissa.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7C6FCD-9740-4795-3727-0E7BC4A298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42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5A01D7-B158-8317-125A-780BC0F2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hautaustapoja: Tiibet: Ilmahautaus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89F554-DB45-0047-EF9A-9C0C5305A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0" dirty="0">
                <a:effectLst/>
              </a:rPr>
              <a:t>Tiibetiläisessä ilmahautauksessa vainajan ruumiista hankkiudutaan eroon tarjoamalla se haaskalintujen syötäväksi. </a:t>
            </a:r>
          </a:p>
          <a:p>
            <a:r>
              <a:rPr lang="fi-FI" b="0" dirty="0">
                <a:effectLst/>
              </a:rPr>
              <a:t>Ilmahautauksen eli </a:t>
            </a:r>
            <a:r>
              <a:rPr lang="fi-FI" b="0" i="1" dirty="0" err="1">
                <a:effectLst/>
              </a:rPr>
              <a:t>jhatorin</a:t>
            </a:r>
            <a:r>
              <a:rPr lang="fi-FI" b="0" dirty="0">
                <a:effectLst/>
              </a:rPr>
              <a:t> suorittavia ammattilaisia kutsutaan “ruumiinrikkojiksi”. He paloittelevat vainajan kehon ja murskaavat luut jauhoksi. </a:t>
            </a:r>
          </a:p>
          <a:p>
            <a:r>
              <a:rPr lang="fi-FI" b="0" dirty="0">
                <a:effectLst/>
              </a:rPr>
              <a:t>Korppikotkat ovat haaskalintuja, joita Tiibetissä kutsutaan myös </a:t>
            </a:r>
            <a:r>
              <a:rPr lang="fi-FI" b="0" dirty="0" err="1">
                <a:effectLst/>
              </a:rPr>
              <a:t>dakineiksi</a:t>
            </a:r>
            <a:r>
              <a:rPr lang="fi-FI" b="0" dirty="0">
                <a:effectLst/>
              </a:rPr>
              <a:t>: mytologisiksi olennoiksi, joiden tehtäviin kuuluu sielun kuljettaminen kohti seuraavaa jälleensyntymää. </a:t>
            </a:r>
            <a:endParaRPr lang="fi-FI" dirty="0"/>
          </a:p>
        </p:txBody>
      </p:sp>
      <p:pic>
        <p:nvPicPr>
          <p:cNvPr id="6" name="Sisällön paikkamerkki 5" descr="Kuva, joka sisältää kohteen petolintu, lintu, haaskalintu, piha-&#10;&#10;Tekoälyllä luotu sisältö voi olla virheellistä.">
            <a:extLst>
              <a:ext uri="{FF2B5EF4-FFF2-40B4-BE49-F238E27FC236}">
                <a16:creationId xmlns:a16="http://schemas.microsoft.com/office/drawing/2014/main" id="{7C49E851-CF12-3414-BD7D-54924A72A7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540565"/>
            <a:ext cx="4636398" cy="4636398"/>
          </a:xfrm>
        </p:spPr>
      </p:pic>
    </p:spTree>
    <p:extLst>
      <p:ext uri="{BB962C8B-B14F-4D97-AF65-F5344CB8AC3E}">
        <p14:creationId xmlns:p14="http://schemas.microsoft.com/office/powerpoint/2010/main" val="361167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piha-, puu, rakennus, kasvi&#10;&#10;Tekoälyllä luotu sisältö voi olla virheellistä.">
            <a:extLst>
              <a:ext uri="{FF2B5EF4-FFF2-40B4-BE49-F238E27FC236}">
                <a16:creationId xmlns:a16="http://schemas.microsoft.com/office/drawing/2014/main" id="{0E71A99B-DB58-B80F-2773-441FDEDE7B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" b="2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331E727-9052-2357-E9FB-C09D3462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Filippiinit: roikkuva hautausmaa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D225C6-55EA-6F77-1324-167A5515F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korkeammalla</a:t>
            </a:r>
            <a:r>
              <a:rPr lang="en-US" sz="2000" dirty="0"/>
              <a:t> </a:t>
            </a:r>
            <a:r>
              <a:rPr lang="en-US" sz="2000" dirty="0" err="1"/>
              <a:t>arkku</a:t>
            </a:r>
            <a:r>
              <a:rPr lang="en-US" sz="2000" dirty="0"/>
              <a:t> on </a:t>
            </a:r>
            <a:r>
              <a:rPr lang="en-US" sz="2000" dirty="0" err="1"/>
              <a:t>maasta</a:t>
            </a:r>
            <a:r>
              <a:rPr lang="en-US" sz="2000" dirty="0"/>
              <a:t>, </a:t>
            </a:r>
            <a:r>
              <a:rPr lang="en-US" sz="2000" dirty="0" err="1"/>
              <a:t>sitä</a:t>
            </a:r>
            <a:r>
              <a:rPr lang="en-US" sz="2000" dirty="0"/>
              <a:t> </a:t>
            </a:r>
            <a:r>
              <a:rPr lang="en-US" sz="2000" dirty="0" err="1"/>
              <a:t>paremmat</a:t>
            </a:r>
            <a:r>
              <a:rPr lang="en-US" sz="2000" dirty="0"/>
              <a:t> </a:t>
            </a:r>
            <a:r>
              <a:rPr lang="en-US" sz="2000" dirty="0" err="1"/>
              <a:t>todennäköisyydet</a:t>
            </a:r>
            <a:r>
              <a:rPr lang="en-US" sz="2000" dirty="0"/>
              <a:t> on </a:t>
            </a:r>
            <a:r>
              <a:rPr lang="en-US" sz="2000" dirty="0" err="1"/>
              <a:t>saavuttaa</a:t>
            </a:r>
            <a:r>
              <a:rPr lang="en-US" sz="2000" dirty="0"/>
              <a:t> </a:t>
            </a:r>
            <a:r>
              <a:rPr lang="en-US" sz="2000" dirty="0" err="1"/>
              <a:t>korkeampi</a:t>
            </a:r>
            <a:r>
              <a:rPr lang="en-US" sz="2000" dirty="0"/>
              <a:t> </a:t>
            </a:r>
            <a:r>
              <a:rPr lang="en-US" sz="2000" dirty="0" err="1"/>
              <a:t>tila</a:t>
            </a:r>
            <a:r>
              <a:rPr lang="en-US" sz="2000" dirty="0"/>
              <a:t> </a:t>
            </a:r>
            <a:r>
              <a:rPr lang="en-US" sz="2000" dirty="0" err="1"/>
              <a:t>tuonpuoleisessa</a:t>
            </a:r>
            <a:r>
              <a:rPr lang="en-US" sz="2000" dirty="0"/>
              <a:t> </a:t>
            </a:r>
            <a:r>
              <a:rPr lang="en-US" sz="2000" dirty="0" err="1"/>
              <a:t>elämässä</a:t>
            </a:r>
            <a:r>
              <a:rPr lang="en-US" sz="2000" dirty="0"/>
              <a:t>. 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Aikaa</a:t>
            </a:r>
            <a:r>
              <a:rPr lang="en-US" sz="2000" dirty="0"/>
              <a:t> </a:t>
            </a:r>
            <a:r>
              <a:rPr lang="en-US" sz="2000" dirty="0" err="1"/>
              <a:t>myöten</a:t>
            </a:r>
            <a:r>
              <a:rPr lang="en-US" sz="2000" dirty="0"/>
              <a:t> </a:t>
            </a:r>
            <a:r>
              <a:rPr lang="en-US" sz="2000" dirty="0" err="1"/>
              <a:t>arkut</a:t>
            </a:r>
            <a:r>
              <a:rPr lang="en-US" sz="2000" dirty="0"/>
              <a:t> </a:t>
            </a:r>
            <a:r>
              <a:rPr lang="en-US" sz="2000" dirty="0" err="1"/>
              <a:t>kyllä</a:t>
            </a:r>
            <a:r>
              <a:rPr lang="en-US" sz="2000" dirty="0"/>
              <a:t> </a:t>
            </a:r>
            <a:r>
              <a:rPr lang="en-US" sz="2000" dirty="0" err="1"/>
              <a:t>putoavat</a:t>
            </a:r>
            <a:r>
              <a:rPr lang="en-US" sz="2000" dirty="0"/>
              <a:t> </a:t>
            </a:r>
            <a:r>
              <a:rPr lang="en-US" sz="2000" dirty="0" err="1"/>
              <a:t>paikaltaan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734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0A37E-9344-F15E-FFC8-C91C7514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Hautaaminen sikiöasennossa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234C4D-4D93-0782-6FF1-A57F1C9C6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Kuvan arkku on aikuiselle ihmiselle tehty. </a:t>
            </a:r>
          </a:p>
          <a:p>
            <a:r>
              <a:rPr lang="fi-FI" dirty="0"/>
              <a:t>Ihminen saapuu maailmaan sikiöasennossa ja monissa kulttuureissa myös haudataan samassa asennossa</a:t>
            </a:r>
          </a:p>
          <a:p>
            <a:r>
              <a:rPr lang="fi-FI" dirty="0"/>
              <a:t>(tämä myös Filippiineiltä) </a:t>
            </a:r>
          </a:p>
        </p:txBody>
      </p:sp>
      <p:pic>
        <p:nvPicPr>
          <p:cNvPr id="6" name="Sisällön paikkamerkki 5" descr="Kuva, joka sisältää kohteen maa, kukkaruukku, huonekasvi, kasvi&#10;&#10;Tekoälyllä luotu sisältö voi olla virheellistä.">
            <a:extLst>
              <a:ext uri="{FF2B5EF4-FFF2-40B4-BE49-F238E27FC236}">
                <a16:creationId xmlns:a16="http://schemas.microsoft.com/office/drawing/2014/main" id="{313D5031-EE1C-E984-5965-06E4AF0B4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598"/>
            <a:ext cx="5181600" cy="3237392"/>
          </a:xfrm>
        </p:spPr>
      </p:pic>
    </p:spTree>
    <p:extLst>
      <p:ext uri="{BB962C8B-B14F-4D97-AF65-F5344CB8AC3E}">
        <p14:creationId xmlns:p14="http://schemas.microsoft.com/office/powerpoint/2010/main" val="411634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068A2-FADF-0E7D-331A-FB861D3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Hautajaisissa vainaja istuu tuolissa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79F434-8CEA-ED22-45AC-8E4A80EC6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Hänen seurassaan vietetään aikaa. </a:t>
            </a:r>
          </a:p>
          <a:p>
            <a:r>
              <a:rPr lang="fi-FI" dirty="0"/>
              <a:t>Tämä sama tapa löytyy myös Ghanassa.</a:t>
            </a:r>
          </a:p>
        </p:txBody>
      </p:sp>
      <p:pic>
        <p:nvPicPr>
          <p:cNvPr id="6" name="Sisällön paikkamerkki 5" descr="Kuva, joka sisältää kohteen piha-, vaate, mies, henkilö&#10;&#10;Tekoälyllä luotu sisältö voi olla virheellistä.">
            <a:extLst>
              <a:ext uri="{FF2B5EF4-FFF2-40B4-BE49-F238E27FC236}">
                <a16:creationId xmlns:a16="http://schemas.microsoft.com/office/drawing/2014/main" id="{0E5763FB-E3D5-ADF4-AB12-007035F4E0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8985"/>
            <a:ext cx="5181600" cy="4104618"/>
          </a:xfrm>
        </p:spPr>
      </p:pic>
    </p:spTree>
    <p:extLst>
      <p:ext uri="{BB962C8B-B14F-4D97-AF65-F5344CB8AC3E}">
        <p14:creationId xmlns:p14="http://schemas.microsoft.com/office/powerpoint/2010/main" val="214291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1127</Words>
  <Application>Microsoft Office PowerPoint</Application>
  <PresentationFormat>Laajakuva</PresentationFormat>
  <Paragraphs>141</Paragraphs>
  <Slides>42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Office-teema</vt:lpstr>
      <vt:lpstr>Reliikit </vt:lpstr>
      <vt:lpstr>Mikä on reliikki?</vt:lpstr>
      <vt:lpstr>Ruumiinosa??!</vt:lpstr>
      <vt:lpstr>Toisaalla asia voi olla toisin.</vt:lpstr>
      <vt:lpstr>Kuolema Suomessa</vt:lpstr>
      <vt:lpstr>Erilaisia hautaustapoja: Tiibet: Ilmahautaus</vt:lpstr>
      <vt:lpstr>Filippiinit: roikkuva hautausmaa</vt:lpstr>
      <vt:lpstr>Hautaaminen sikiöasennossa</vt:lpstr>
      <vt:lpstr>Hautajaisissa vainaja istuu tuolissa</vt:lpstr>
      <vt:lpstr>Ghana: Ennen hautaamista</vt:lpstr>
      <vt:lpstr>Ruumisarkut Ghanassa</vt:lpstr>
      <vt:lpstr>Arkkutanssijat</vt:lpstr>
      <vt:lpstr>Indonesia</vt:lpstr>
      <vt:lpstr>Meksikosta löytyy kylä, jossa vainajan luut pestään tai harjataan vuosittain rakkaudenosoituksena. (3v kuoleman jälkeen)</vt:lpstr>
      <vt:lpstr>Pula hautausmaista</vt:lpstr>
      <vt:lpstr>Muualla vanhan haudan käyttöönotto</vt:lpstr>
      <vt:lpstr>Erilaisia hautausmaita</vt:lpstr>
      <vt:lpstr> </vt:lpstr>
      <vt:lpstr>Katakombit</vt:lpstr>
      <vt:lpstr>Välimeren alueella ja katakombeissa oli tavallista ottaa hauta uuteen käyttöön niin, että edellisen vainajan luut otettiin pois ja aseteltiin ne pienempään tilaan. </vt:lpstr>
      <vt:lpstr>Myös Athoksen luostarissa on luuhuoneita. </vt:lpstr>
      <vt:lpstr>Ihmisen jäännöksiin koskeminen ei siis ole lainkaan tavatonta muualla maailmassa. </vt:lpstr>
      <vt:lpstr> </vt:lpstr>
      <vt:lpstr>Marttyyrien lisäksi myös muita esimerkillisiä henkilöitä ryhdyttiin muistamaan </vt:lpstr>
      <vt:lpstr>Siksi myös pyhien ihmisten luita ja jäänteitä kohdeltiin eri tavalla kuin muiden kuolleiden. </vt:lpstr>
      <vt:lpstr>Reliikkiä ei palvota</vt:lpstr>
      <vt:lpstr>Reliikit nykyään ortodoksikirkossa</vt:lpstr>
      <vt:lpstr>Kun joku kanonisoidaan…</vt:lpstr>
      <vt:lpstr>Johannes Karhapää</vt:lpstr>
      <vt:lpstr>Johannes Sonkajanrantalaisen reliikkejä ei nosteta, koska…</vt:lpstr>
      <vt:lpstr>Johannes Valamolaisen reliikit nostettiin. </vt:lpstr>
      <vt:lpstr>PowerPoint-esitys</vt:lpstr>
      <vt:lpstr>Luut pestiin </vt:lpstr>
      <vt:lpstr>PowerPoint-esitys</vt:lpstr>
      <vt:lpstr>PowerPoint-esitys</vt:lpstr>
      <vt:lpstr>Esinereliikki</vt:lpstr>
      <vt:lpstr>Reliikit asetettiin reliikkiarkkuun Valamon luostarin pääkirkkoon. </vt:lpstr>
      <vt:lpstr>Muita reliikkejä:</vt:lpstr>
      <vt:lpstr>Valamon reliikkilipas</vt:lpstr>
      <vt:lpstr>Luterilainen kirkko: </vt:lpstr>
      <vt:lpstr>Katolisessa kirkossa ajateltiin reliikkien voivan auttaa vähentämään kiirastulessa vietettävää aikaa. </vt:lpstr>
      <vt:lpstr>Vaikka reliikin aitoudesta ei voi mennä takuuseen….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Vuomajoki Kirsi</dc:creator>
  <cp:lastModifiedBy>Vuomajoki Kirsi</cp:lastModifiedBy>
  <cp:revision>2</cp:revision>
  <dcterms:created xsi:type="dcterms:W3CDTF">2025-11-30T10:32:53Z</dcterms:created>
  <dcterms:modified xsi:type="dcterms:W3CDTF">2025-11-30T15:37:18Z</dcterms:modified>
</cp:coreProperties>
</file>