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82" r:id="rId5"/>
    <p:sldId id="280" r:id="rId6"/>
    <p:sldId id="260" r:id="rId7"/>
    <p:sldId id="261" r:id="rId8"/>
    <p:sldId id="268" r:id="rId9"/>
    <p:sldId id="269" r:id="rId10"/>
    <p:sldId id="270" r:id="rId11"/>
    <p:sldId id="271" r:id="rId12"/>
    <p:sldId id="272" r:id="rId13"/>
    <p:sldId id="262" r:id="rId14"/>
    <p:sldId id="263" r:id="rId15"/>
    <p:sldId id="264" r:id="rId16"/>
    <p:sldId id="265" r:id="rId17"/>
    <p:sldId id="266" r:id="rId18"/>
    <p:sldId id="273" r:id="rId19"/>
    <p:sldId id="267" r:id="rId20"/>
    <p:sldId id="274" r:id="rId21"/>
    <p:sldId id="275" r:id="rId22"/>
    <p:sldId id="276" r:id="rId23"/>
    <p:sldId id="284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B1A846-830E-48DF-AC65-19BEEC046100}" v="59" dt="2024-09-11T08:22:56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D0AFE-4C22-4740-BC6A-536974FE233B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D26C9-BAB6-45A3-B3D5-F883ADA741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060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n kuvan paikkamerkki 1">
            <a:extLst>
              <a:ext uri="{FF2B5EF4-FFF2-40B4-BE49-F238E27FC236}">
                <a16:creationId xmlns:a16="http://schemas.microsoft.com/office/drawing/2014/main" id="{6418DAC7-3946-183F-7472-AA99827DCB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Huomautusten paikkamerkki 2">
            <a:extLst>
              <a:ext uri="{FF2B5EF4-FFF2-40B4-BE49-F238E27FC236}">
                <a16:creationId xmlns:a16="http://schemas.microsoft.com/office/drawing/2014/main" id="{8640DB09-37E4-9DFC-B1E6-07BC76AC88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7172" name="Dian numeron paikkamerkki 3">
            <a:extLst>
              <a:ext uri="{FF2B5EF4-FFF2-40B4-BE49-F238E27FC236}">
                <a16:creationId xmlns:a16="http://schemas.microsoft.com/office/drawing/2014/main" id="{6C2DB969-8F5D-4ADA-BD88-F98D92B00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210943E-7A7A-477C-8F2B-0AEC201392FF}" type="slidenum">
              <a:rPr lang="fi-FI" altLang="fi-FI"/>
              <a:pPr/>
              <a:t>7</a:t>
            </a:fld>
            <a:endParaRPr lang="fi-FI" alt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9626B8-12C4-4316-D934-D1017B3F5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6081B2-07A9-5E3F-935C-2A17414A8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674A20-D38E-FEDE-2FA4-C3F13448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6BD9D-CACD-B59E-80D0-79F0C3AC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BDAF12B-E1EB-45A5-53FA-AF024393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71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ED780F-8C5F-0680-46FA-2674FB31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61484B9-516F-BD1E-C2B1-830035150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671BBF-B34F-2F6E-62B3-D5EAEE42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8F754D6-8878-A44E-5076-A525726F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18B6FD-CC24-1B72-9D2E-BD7B0C35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458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75303E3-2480-6DA1-F9A6-2A72DC064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C681F09-1E14-4DBF-B54F-70AF474D8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C7964A7-BD11-B8D3-B962-162806033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A2B799-D05D-BC4D-3057-80D0EA91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3ECA00B-F7B8-D3D3-06F6-DF5A20F5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20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E388B4-A7CF-1D24-BFA4-83006953A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635B5B-76E4-A596-DDA0-763EC30AF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9B3606-6C4A-93D2-DBE2-AA49A7FB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326D238-AB0F-4B63-BB37-85792C46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EF93ED3-6634-B654-03A9-1ECC6C60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00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3B215E-DD25-2A69-E736-A02B6331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7CF9272-FD65-718B-4195-8A841C26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A86D6CB-295E-6D10-68A4-DEE8AAF9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3DD6FA-536F-CD7E-64AC-C0432E76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756D51-15B9-9528-6FF3-78E56661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303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FB18E6-7D92-8EB4-6992-88B72629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DDB06A-103B-2DF0-4E0F-F69311B26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E5ABB23-4EFE-5EED-1C8E-B32EF046E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985C902-C280-0F89-4BBC-890F22B2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3CAC05E-428E-9EF3-368E-2A416478E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01F9AFB-F3C2-FA02-A3ED-3428FC27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956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1F0CF9-7F68-A977-FF29-7C76A129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584594-D35F-D19D-DC17-A3434139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57CB3F0-3CE6-A09B-6C7B-2973D4CD9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C1A7170-922B-6255-1808-BFA6A3F5A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FE4A225-2BD8-91AD-7BB0-7BEC02574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5EDF57E-0EC1-110C-AB5D-3740015D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0F0CA22-AE89-A0D7-41AA-5C06203EA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FE4D685-95D4-A7BF-23A1-16D6697A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844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837D94-DEE1-E006-3588-2D702CE7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DDBA9BC-3001-70CB-9D83-E153E606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E2D6A55-43CE-4ECB-6F81-908A4B97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5BD7964-9FFF-1E52-BCBA-7A8D1844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007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3DB9B55-FD59-C8C9-EEB3-43909DBE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15D40D-FAED-89C6-F7BD-DAD532DA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BB9B8D4-DE4A-9603-32BF-E09A33CF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62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CE1CE7-E3DE-A5AA-A47D-C14D8EE8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CA8E31-52FA-4047-78DE-D5A245CA9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4B356DB-AFF8-4DBE-1E93-975CF7984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00152EB-5C6A-BFCE-1F96-BF2B6683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9057F36-F6AD-A3B5-4993-7E05B3B7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1F66BE9-04A9-600B-C927-C1E07705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278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8438D5-7244-AC43-5FFE-B4B5378B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ECD30AB-A2FC-5D93-698A-7A95E2E1E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90FE8C9-D775-763B-6914-7ADA901D6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BD0943F-466F-9B0A-9ABE-46A92B91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46DD563-1233-146B-6113-37996529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CA28D06-A905-1F53-7478-BA1FB07E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005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C2DFD8E-554D-08FD-C9B0-F79B0BEB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4634DB3-088B-3076-7863-1F6122E40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D57AE7-307A-DE84-65C7-5EE3EDFD6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DB227-8567-4F96-9F02-D71C84635B5D}" type="datetimeFigureOut">
              <a:rPr lang="fi-FI" smtClean="0"/>
              <a:t>11.9.2024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DA4898-8D38-AADA-4BAD-CB3D1E70D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319C837-F10A-D871-C318-5F7EBB10E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AF205E-C18E-4465-8846-6D307ECA06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090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a/a7/Eug%C3%A8ne_Delacroix_-_La_libert%C3%A9_guidant_le_peuple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a/ae/Blake_ancient_of_days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c/Frankenstein.1831.inside-cover.jpg" TargetMode="External"/><Relationship Id="rId2" Type="http://schemas.openxmlformats.org/officeDocument/2006/relationships/hyperlink" Target="http://fi.wikipedia.org/wiki/Tiedosto:Frankenstein.1831.inside-cover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upload.wikimedia.org/wikipedia/commons/d/d8/Gallen-Kallela_The_defence_of_the_Sampo.pn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upload.wikimedia.org/wikipedia/commons/9/93/Gustave_Courbet_018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.3 Romantiikka – Tila, kuva, aatteet">
            <a:extLst>
              <a:ext uri="{FF2B5EF4-FFF2-40B4-BE49-F238E27FC236}">
                <a16:creationId xmlns:a16="http://schemas.microsoft.com/office/drawing/2014/main" id="{994EEEA1-E1C4-3EC6-9CEF-E0E5F3CBD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5" b="1282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2FD65A-97F3-B6CF-47D0-EDB587CBE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fi-FI" sz="4800"/>
              <a:t>HI4 tieteiden ja taiteiden voittokulku 1800-luvulla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26B61D1-3151-B770-95FF-8EEF81A79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93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tsikko 1">
            <a:extLst>
              <a:ext uri="{FF2B5EF4-FFF2-40B4-BE49-F238E27FC236}">
                <a16:creationId xmlns:a16="http://schemas.microsoft.com/office/drawing/2014/main" id="{1B87A4DF-3586-295D-CEA1-95D65C0C0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i="1"/>
              <a:t>Uusklassismi:</a:t>
            </a:r>
            <a:r>
              <a:rPr lang="fi-FI" altLang="fi-FI"/>
              <a:t> </a:t>
            </a:r>
            <a:r>
              <a:rPr lang="fi-FI" altLang="fi-FI" b="1"/>
              <a:t>Iisakin kirkko, 1818-1858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A75D3BCD-017B-8CA9-1F87-CA255FB5D0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6" y="1557339"/>
            <a:ext cx="6913563" cy="5184775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8CE0672-9686-CB76-0E91-F37020271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188914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i="1"/>
              <a:t>Romantiikka: </a:t>
            </a:r>
            <a:r>
              <a:rPr lang="fi-FI" altLang="fi-FI" b="1"/>
              <a:t>Eugene</a:t>
            </a:r>
            <a:r>
              <a:rPr lang="fi-FI" altLang="fi-FI" i="1"/>
              <a:t> </a:t>
            </a:r>
            <a:r>
              <a:rPr lang="fi-FI" altLang="fi-FI" b="1"/>
              <a:t>Delacroix; Vapaus johtaa kansaa, 1830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CE21B41-3D7C-58BB-F640-7243EA5FD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1268" name="Picture 5" descr="Tiedosto:Eugène Delacroix - La liberté guidant le peuple.jpg">
            <a:hlinkClick r:id="rId2"/>
            <a:extLst>
              <a:ext uri="{FF2B5EF4-FFF2-40B4-BE49-F238E27FC236}">
                <a16:creationId xmlns:a16="http://schemas.microsoft.com/office/drawing/2014/main" id="{5E8E5EA6-CBBF-515A-F2BC-D08709A32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484314"/>
            <a:ext cx="65420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6F24CD3-AA08-B783-08C4-B443F6762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279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3200" i="1"/>
              <a:t>Romantiikka: </a:t>
            </a:r>
            <a:r>
              <a:rPr lang="fi-FI" altLang="fi-FI" sz="3200" b="1"/>
              <a:t>William Blake: Eurooppa, Ennustus (Ancient of Days), 1794 ja etsaus teoksesta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55155DA-0CAC-D47E-4FBF-2570684A6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2292" name="Picture 5" descr="Tiedosto:Blake ancient of days.jpg">
            <a:hlinkClick r:id="rId2"/>
            <a:extLst>
              <a:ext uri="{FF2B5EF4-FFF2-40B4-BE49-F238E27FC236}">
                <a16:creationId xmlns:a16="http://schemas.microsoft.com/office/drawing/2014/main" id="{E632384E-52AF-0CB2-2D03-0739C967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600201"/>
            <a:ext cx="3529012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E33E0EE-0C2C-A614-D779-718545D63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i-FI" altLang="fi-FI" sz="4000">
                <a:hlinkClick r:id="rId2" tooltip="Suurenna"/>
              </a:rPr>
              <a:t> </a:t>
            </a:r>
            <a:br>
              <a:rPr lang="fi-FI" altLang="fi-FI" sz="4000"/>
            </a:br>
            <a:r>
              <a:rPr lang="fi-FI" altLang="fi-FI" sz="3200" i="1"/>
              <a:t>Romantiikka:</a:t>
            </a:r>
            <a:r>
              <a:rPr lang="fi-FI" altLang="fi-FI" sz="3200"/>
              <a:t> </a:t>
            </a:r>
            <a:r>
              <a:rPr lang="fi-FI" altLang="fi-FI" sz="3200" b="1"/>
              <a:t>Mary Shelley; "Frankenstein” (1818)</a:t>
            </a:r>
            <a:r>
              <a:rPr lang="fi-FI" altLang="fi-FI" sz="3200"/>
              <a:t>. Vuoden 1831 laitoksen kuvitusta. Victor Frankenstein luo hirviön, joka karkaa tekijältään.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9E24469-0762-8BA2-51FF-88D6BE441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3316" name="Picture 5" descr="Tiedosto:Frankenstein.1831.inside-cover.jpg">
            <a:hlinkClick r:id="rId3"/>
            <a:extLst>
              <a:ext uri="{FF2B5EF4-FFF2-40B4-BE49-F238E27FC236}">
                <a16:creationId xmlns:a16="http://schemas.microsoft.com/office/drawing/2014/main" id="{F368F4CC-2AA9-FDC7-7384-C0A84009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417639"/>
            <a:ext cx="324008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38BDF12-ECD0-17AA-2C2D-D8C993B96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7813"/>
            <a:ext cx="8507413" cy="12811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3200" i="1"/>
              <a:t>Romantiikka: </a:t>
            </a:r>
            <a:r>
              <a:rPr lang="fi-FI" altLang="fi-FI" sz="3200" b="1"/>
              <a:t>Bram Stoker; Dracula, 1897. Dracula on transilvanialainen kreivi, joka elää ihmisverellä.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920528F-8802-CE0B-ECF2-1030FFDF4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4340" name="Picture 5" descr="Dracula is all his toothy glory....">
            <a:extLst>
              <a:ext uri="{FF2B5EF4-FFF2-40B4-BE49-F238E27FC236}">
                <a16:creationId xmlns:a16="http://schemas.microsoft.com/office/drawing/2014/main" id="{69A78F28-7D30-EECE-3646-3914AE7FD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558926"/>
            <a:ext cx="45354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312FDBE-CE5E-F55B-DF2D-87B681CB4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7814"/>
            <a:ext cx="8507413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3200" i="1"/>
              <a:t>Romantiikka:</a:t>
            </a:r>
            <a:r>
              <a:rPr lang="fi-FI" altLang="fi-FI" sz="3200"/>
              <a:t> </a:t>
            </a:r>
            <a:r>
              <a:rPr lang="fi-FI" altLang="fi-FI" sz="3200" b="1"/>
              <a:t>Aksel Gallen-Kallela; Sammon puolustus, 1896. </a:t>
            </a:r>
            <a:r>
              <a:rPr lang="fi-FI" altLang="fi-FI" sz="3200"/>
              <a:t>Väinämöinen puolustaa Sampoa Louhelta ja tämän miehiltä.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8DCB5BD-07DB-EEFC-91AD-D1B1CEA2D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5364" name="Picture 5" descr="Tiedosto:Gallen-Kallela The defence of the Sampo.png">
            <a:hlinkClick r:id="rId2"/>
            <a:extLst>
              <a:ext uri="{FF2B5EF4-FFF2-40B4-BE49-F238E27FC236}">
                <a16:creationId xmlns:a16="http://schemas.microsoft.com/office/drawing/2014/main" id="{4ED8731C-AA48-E037-6626-09FD26FF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484313"/>
            <a:ext cx="547846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63C616B-EE36-86DC-B47C-1A7C01DD1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Realismi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5DBEA3A-7F25-8426-BA49-D3E278DE9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b="1"/>
              <a:t>3. Realismi </a:t>
            </a:r>
            <a:r>
              <a:rPr lang="fi-FI" altLang="fi-FI"/>
              <a:t>(1800-l. loppu) syntyi kuvaamaan elämää mahdollisimman </a:t>
            </a:r>
            <a:r>
              <a:rPr lang="fi-FI" altLang="fi-FI" i="1"/>
              <a:t>todenmukaisesti</a:t>
            </a:r>
          </a:p>
          <a:p>
            <a:pPr eaLnBrk="1" hangingPunct="1"/>
            <a:r>
              <a:rPr lang="fi-FI" altLang="fi-FI"/>
              <a:t>Arkielämässä kuvattiin myös työläisten kurjat olot ja naisten huono asema</a:t>
            </a:r>
          </a:p>
          <a:p>
            <a:pPr eaLnBrk="1" hangingPunct="1"/>
            <a:r>
              <a:rPr lang="fi-FI" altLang="fi-FI"/>
              <a:t>Realisteja esim. kirjailijat </a:t>
            </a:r>
            <a:r>
              <a:rPr lang="fi-FI" altLang="fi-FI" i="1"/>
              <a:t>Dickens, Dostojevski, Tolstoi, A. Kivi, M. Canth</a:t>
            </a:r>
          </a:p>
          <a:p>
            <a:pPr eaLnBrk="1" hangingPunct="1"/>
            <a:r>
              <a:rPr lang="fi-FI" altLang="fi-FI"/>
              <a:t>Maalaustaiteessa esim. </a:t>
            </a:r>
            <a:r>
              <a:rPr lang="fi-FI" altLang="fi-FI" i="1"/>
              <a:t>Ilja Repin, Gustave Courpet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44647E5-461C-EB0E-D682-F97BBDCE8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1206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3200" i="1"/>
              <a:t>Realismi:</a:t>
            </a:r>
            <a:r>
              <a:rPr lang="fi-FI" altLang="fi-FI" sz="3200" b="1"/>
              <a:t> Gustave Courpet; Kivenhakkaaja, 1849-50</a:t>
            </a:r>
            <a:r>
              <a:rPr lang="fi-FI" altLang="fi-FI" sz="3200"/>
              <a:t>. Hän kuvasi yhteiskunnallisia epäkohtia ja elämän raadollisuutta.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34032FA-28F4-938B-43D9-E8CE05730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7412" name="Picture 5" descr="Tiedosto:Gustave Courbet 018.jpg">
            <a:hlinkClick r:id="rId2"/>
            <a:extLst>
              <a:ext uri="{FF2B5EF4-FFF2-40B4-BE49-F238E27FC236}">
                <a16:creationId xmlns:a16="http://schemas.microsoft.com/office/drawing/2014/main" id="{2E58D731-7214-F2B6-6FF0-DEE75304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541464"/>
            <a:ext cx="8288337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tsikko 1">
            <a:extLst>
              <a:ext uri="{FF2B5EF4-FFF2-40B4-BE49-F238E27FC236}">
                <a16:creationId xmlns:a16="http://schemas.microsoft.com/office/drawing/2014/main" id="{B81C8C61-ABBF-4ECF-0497-8C601E22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6" y="277814"/>
            <a:ext cx="8893175" cy="1279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3200" i="1"/>
              <a:t>Realismi</a:t>
            </a:r>
            <a:r>
              <a:rPr lang="fi-FI" altLang="fi-FI" sz="3200"/>
              <a:t>: </a:t>
            </a:r>
            <a:r>
              <a:rPr lang="fi-FI" altLang="fi-FI" sz="3200" b="1"/>
              <a:t>Ilja Repin; Volgan lautturit, 1870-73</a:t>
            </a:r>
            <a:r>
              <a:rPr lang="fi-FI" altLang="fi-FI" sz="3200"/>
              <a:t>. Lautturit vetävät purjelaivaa ylävirtaan kuumassa säässä. 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613AF161-4B99-3011-0951-194024F499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256" y="1340793"/>
            <a:ext cx="11322122" cy="5239393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66E51F7-C96D-264E-4C5E-97640AD1F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205" y="2534167"/>
            <a:ext cx="3138377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b="1" dirty="0"/>
              <a:t>Eero Järnefelt 1893: Raatajat rahanalaiset (kaski)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9A2555F-6F2E-0226-0938-465E3291C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17980"/>
            <a:ext cx="863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tsikko 1">
            <a:extLst>
              <a:ext uri="{FF2B5EF4-FFF2-40B4-BE49-F238E27FC236}">
                <a16:creationId xmlns:a16="http://schemas.microsoft.com/office/drawing/2014/main" id="{CF801031-A772-5A4B-025B-CBBDC1EE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Tieteen kehitys 1800-luvun lopulla</a:t>
            </a:r>
          </a:p>
        </p:txBody>
      </p:sp>
      <p:sp>
        <p:nvSpPr>
          <p:cNvPr id="24579" name="Sisällön paikkamerkki 2">
            <a:extLst>
              <a:ext uri="{FF2B5EF4-FFF2-40B4-BE49-F238E27FC236}">
                <a16:creationId xmlns:a16="http://schemas.microsoft.com/office/drawing/2014/main" id="{C15B109A-AE2F-4C49-C331-FDC32D54F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b="1" dirty="0"/>
              <a:t>Kemia</a:t>
            </a:r>
            <a:r>
              <a:rPr lang="fi-FI" altLang="fi-FI" dirty="0"/>
              <a:t>: alkuainetaulukot, atomiteoria</a:t>
            </a:r>
          </a:p>
          <a:p>
            <a:r>
              <a:rPr lang="fi-FI" altLang="fi-FI" b="1" dirty="0"/>
              <a:t>Lääketiede</a:t>
            </a:r>
            <a:r>
              <a:rPr lang="fi-FI" altLang="fi-FI" dirty="0"/>
              <a:t>: mikrobit (erit. bakteerit), desinfiointi, rokotukset. röntgenkuvaus</a:t>
            </a:r>
          </a:p>
          <a:p>
            <a:r>
              <a:rPr lang="fi-FI" altLang="fi-FI" b="1" dirty="0"/>
              <a:t>Fysiikka</a:t>
            </a:r>
            <a:r>
              <a:rPr lang="fi-FI" altLang="fi-FI" dirty="0"/>
              <a:t>: sähköoppi</a:t>
            </a:r>
          </a:p>
          <a:p>
            <a:r>
              <a:rPr lang="fi-FI" altLang="fi-FI" b="1" dirty="0"/>
              <a:t>Biologia</a:t>
            </a:r>
            <a:r>
              <a:rPr lang="fi-FI" altLang="fi-FI" dirty="0"/>
              <a:t>: Darwinin evoluutioteoria </a:t>
            </a:r>
            <a:r>
              <a:rPr lang="fi-FI" altLang="fi-FI" dirty="0">
                <a:sym typeface="Wingdings" panose="05000000000000000000" pitchFamily="2" charset="2"/>
              </a:rPr>
              <a:t> kirkon vastustus, sovellettiin ns. kulttuuridarwinismiksi, jossa toiset rodut nähtiin vahvempina</a:t>
            </a:r>
          </a:p>
          <a:p>
            <a:r>
              <a:rPr lang="fi-FI" altLang="fi-FI" b="1" dirty="0">
                <a:sym typeface="Wingdings" panose="05000000000000000000" pitchFamily="2" charset="2"/>
              </a:rPr>
              <a:t>Sosiologia</a:t>
            </a:r>
            <a:r>
              <a:rPr lang="fi-FI" altLang="fi-FI" dirty="0">
                <a:sym typeface="Wingdings" panose="05000000000000000000" pitchFamily="2" charset="2"/>
              </a:rPr>
              <a:t>: tutki ihmisten käyttäytymistä yhteiskunnassa (yksilönä osana yhteisöä)</a:t>
            </a:r>
            <a:endParaRPr lang="fi-FI" altLang="fi-FI" dirty="0"/>
          </a:p>
          <a:p>
            <a:endParaRPr lang="fi-FI" alt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>
            <a:extLst>
              <a:ext uri="{FF2B5EF4-FFF2-40B4-BE49-F238E27FC236}">
                <a16:creationId xmlns:a16="http://schemas.microsoft.com/office/drawing/2014/main" id="{8B91490C-030A-ED3F-A925-D34A9021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Impressionismi ja ekspressionismi (1800-900-l. vaihde)</a:t>
            </a:r>
          </a:p>
        </p:txBody>
      </p:sp>
      <p:sp>
        <p:nvSpPr>
          <p:cNvPr id="20483" name="Sisällön paikkamerkki 2">
            <a:extLst>
              <a:ext uri="{FF2B5EF4-FFF2-40B4-BE49-F238E27FC236}">
                <a16:creationId xmlns:a16="http://schemas.microsoft.com/office/drawing/2014/main" id="{76F4D76A-D5E5-24AE-AECE-F85BD3BDB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b="1"/>
              <a:t>4. Impressionismi</a:t>
            </a:r>
            <a:r>
              <a:rPr lang="fi-FI" altLang="fi-FI"/>
              <a:t> pyrki vangitsemaan </a:t>
            </a:r>
            <a:r>
              <a:rPr lang="fi-FI" altLang="fi-FI" i="1"/>
              <a:t>hetken vaikutelman </a:t>
            </a:r>
            <a:r>
              <a:rPr lang="fi-FI" altLang="fi-FI"/>
              <a:t>jokapäiväisestä elämästä, ei tarkkoja ääriviivoja, mm. </a:t>
            </a:r>
            <a:r>
              <a:rPr lang="fi-FI" altLang="fi-FI" i="1"/>
              <a:t>Monet, Renoir</a:t>
            </a:r>
            <a:endParaRPr lang="fi-FI" altLang="fi-FI"/>
          </a:p>
          <a:p>
            <a:r>
              <a:rPr lang="fi-FI" altLang="fi-FI" b="1"/>
              <a:t>5. Ekspressionismi</a:t>
            </a:r>
            <a:r>
              <a:rPr lang="fi-FI" altLang="fi-FI"/>
              <a:t> pyrki kuvaamaan </a:t>
            </a:r>
            <a:r>
              <a:rPr lang="fi-FI" altLang="fi-FI" i="1"/>
              <a:t>sisäisen tunteen </a:t>
            </a:r>
            <a:r>
              <a:rPr lang="fi-FI" altLang="fi-FI"/>
              <a:t>jostakin kohteesta (käytettiin voimakkaita siveltimenvetoja ja liioiteltiin kuvattavaa aihetta), mm. </a:t>
            </a:r>
            <a:r>
              <a:rPr lang="fi-FI" altLang="fi-FI" i="1"/>
              <a:t>van Gogh, Matisse, Munch</a:t>
            </a:r>
          </a:p>
          <a:p>
            <a:endParaRPr lang="fi-FI" altLang="fi-FI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tsikko 1">
            <a:extLst>
              <a:ext uri="{FF2B5EF4-FFF2-40B4-BE49-F238E27FC236}">
                <a16:creationId xmlns:a16="http://schemas.microsoft.com/office/drawing/2014/main" id="{3706136E-4875-A128-0953-2116153C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fi-FI" sz="3200" i="1"/>
              <a:t>Impressionismi:</a:t>
            </a:r>
            <a:r>
              <a:rPr lang="it-IT" altLang="fi-FI" sz="3200"/>
              <a:t> </a:t>
            </a:r>
            <a:r>
              <a:rPr lang="it-IT" altLang="fi-FI" sz="3200" b="1"/>
              <a:t>Claude Monet; Impressio, auringonnousu, 1872.</a:t>
            </a:r>
            <a:endParaRPr lang="fi-FI" altLang="fi-FI" sz="3200" b="1"/>
          </a:p>
        </p:txBody>
      </p:sp>
      <p:pic>
        <p:nvPicPr>
          <p:cNvPr id="21507" name="Sisällön paikkamerkki 3">
            <a:extLst>
              <a:ext uri="{FF2B5EF4-FFF2-40B4-BE49-F238E27FC236}">
                <a16:creationId xmlns:a16="http://schemas.microsoft.com/office/drawing/2014/main" id="{C02F035E-1590-B896-B946-380105A4A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7964" y="1628776"/>
            <a:ext cx="6696075" cy="51482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Otsikko 1">
            <a:extLst>
              <a:ext uri="{FF2B5EF4-FFF2-40B4-BE49-F238E27FC236}">
                <a16:creationId xmlns:a16="http://schemas.microsoft.com/office/drawing/2014/main" id="{C4E1BDF0-B770-3860-B000-530C3FD7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fi-FI" sz="4000" i="1" dirty="0" err="1"/>
              <a:t>Ekspressionismi</a:t>
            </a:r>
            <a:r>
              <a:rPr lang="en-US" altLang="fi-FI" sz="4000" i="1" dirty="0"/>
              <a:t>:</a:t>
            </a:r>
            <a:r>
              <a:rPr lang="en-US" altLang="fi-FI" sz="4000" dirty="0"/>
              <a:t> </a:t>
            </a:r>
            <a:r>
              <a:rPr lang="en-US" altLang="fi-FI" sz="4000" b="1" dirty="0"/>
              <a:t>Edvard Much, </a:t>
            </a:r>
            <a:r>
              <a:rPr lang="en-US" altLang="fi-FI" sz="4000" b="1" dirty="0" err="1"/>
              <a:t>Huuto</a:t>
            </a:r>
            <a:r>
              <a:rPr lang="en-US" altLang="fi-FI" sz="4000" b="1" dirty="0"/>
              <a:t> (1893)</a:t>
            </a:r>
            <a:endParaRPr lang="en-US" altLang="fi-FI" sz="4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22A9E0-DA97-4650-7D25-05D914A3F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r="2" b="9483"/>
          <a:stretch/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Slide Background">
            <a:extLst>
              <a:ext uri="{FF2B5EF4-FFF2-40B4-BE49-F238E27FC236}">
                <a16:creationId xmlns:a16="http://schemas.microsoft.com/office/drawing/2014/main" id="{AA857166-A416-4C5E-8AA9-5D5D1E13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0"/>
            <a:ext cx="4617491" cy="6858000"/>
          </a:xfrm>
          <a:prstGeom prst="rect">
            <a:avLst/>
          </a:prstGeom>
          <a:ln>
            <a:noFill/>
          </a:ln>
          <a:effectLst>
            <a:outerShdw blurRad="203200" dist="88900" dir="2154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-1"/>
            <a:ext cx="4617491" cy="5136739"/>
          </a:xfrm>
          <a:prstGeom prst="rect">
            <a:avLst/>
          </a:prstGeom>
          <a:ln>
            <a:noFill/>
          </a:ln>
          <a:effectLst>
            <a:outerShdw blurRad="177800" dist="1016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2ED6C3D-6D3A-830D-D3CA-B66A34DE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87" y="617921"/>
            <a:ext cx="3482041" cy="3988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S. 153 tehtävä 4</a:t>
            </a:r>
          </a:p>
        </p:txBody>
      </p:sp>
      <p:pic>
        <p:nvPicPr>
          <p:cNvPr id="2052" name="Picture 4" descr="Waterloo Bridge, 1903 by Claude Monet">
            <a:extLst>
              <a:ext uri="{FF2B5EF4-FFF2-40B4-BE49-F238E27FC236}">
                <a16:creationId xmlns:a16="http://schemas.microsoft.com/office/drawing/2014/main" id="{84F34976-0C75-5DED-F2C8-5343C2DC44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9145" y="1420709"/>
            <a:ext cx="6409958" cy="410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5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840420-E8A4-C415-29C6-3D92E90B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466C17-C12B-7EEB-24A0-FB913D262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i-FI" dirty="0"/>
              <a:t>Lue kappale 14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Tee tehtävät 3 ja 4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Pilakuvatehtävä </a:t>
            </a:r>
            <a:r>
              <a:rPr lang="fi-FI" dirty="0" err="1"/>
              <a:t>pedanetistä</a:t>
            </a:r>
            <a:endParaRPr lang="fi-FI" dirty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0" indent="0">
              <a:buNone/>
            </a:pPr>
            <a:r>
              <a:rPr lang="fi-FI" dirty="0"/>
              <a:t>Aikaa 25min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b="1" dirty="0"/>
              <a:t>Positivismi:</a:t>
            </a:r>
            <a:r>
              <a:rPr lang="fi-FI" dirty="0"/>
              <a:t> tiede ja sen kehitys eivät koskaan lakkaa ja luovat täydellisen yhteiskunnan ja ihmisen</a:t>
            </a:r>
          </a:p>
        </p:txBody>
      </p:sp>
    </p:spTree>
    <p:extLst>
      <p:ext uri="{BB962C8B-B14F-4D97-AF65-F5344CB8AC3E}">
        <p14:creationId xmlns:p14="http://schemas.microsoft.com/office/powerpoint/2010/main" val="47048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58827C-B934-45B9-6F41-09C05139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Charles Robert Darwin (1809-1882). British naturalist. Author of The Origin  of Species, 1859. Caricature of Darwin depicted as a monkey. Watercolour  painting by Francisco - Album alb1473104">
            <a:extLst>
              <a:ext uri="{FF2B5EF4-FFF2-40B4-BE49-F238E27FC236}">
                <a16:creationId xmlns:a16="http://schemas.microsoft.com/office/drawing/2014/main" id="{6AAEA83B-6113-8D97-3B7A-A3826990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06" y="1027906"/>
            <a:ext cx="17049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les Darwin Caricature, 1874 T-Shirt by Science Source - Pixels">
            <a:extLst>
              <a:ext uri="{FF2B5EF4-FFF2-40B4-BE49-F238E27FC236}">
                <a16:creationId xmlns:a16="http://schemas.microsoft.com/office/drawing/2014/main" id="{FDBD2EAB-60C1-03D1-2F51-0919459ADD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084" y="347312"/>
            <a:ext cx="2031776" cy="365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graved caricature of Darwin's evolution theory">
            <a:extLst>
              <a:ext uri="{FF2B5EF4-FFF2-40B4-BE49-F238E27FC236}">
                <a16:creationId xmlns:a16="http://schemas.microsoft.com/office/drawing/2014/main" id="{141E77D4-FF78-33D6-B26B-CACEF3FE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3" y="2294128"/>
            <a:ext cx="6390389" cy="43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60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BF4D60-5EB9-B120-0ACD-EDA89079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Taitotehtävä – tunnista käsitteet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A4FDF2-B6E4-0648-D449-AB78BCD0D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Ehtiikö?</a:t>
            </a:r>
          </a:p>
        </p:txBody>
      </p:sp>
    </p:spTree>
    <p:extLst>
      <p:ext uri="{BB962C8B-B14F-4D97-AF65-F5344CB8AC3E}">
        <p14:creationId xmlns:p14="http://schemas.microsoft.com/office/powerpoint/2010/main" val="6930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3370D91-B637-1442-4E74-B8875539F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1800-luvun taide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A3104D7-4094-4839-7FFE-D314B9854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1800-luvulla taiteen kulutus kasvoi teollistumisen, vaurastuvan porvariston, lukutaidon kasvun ja kaupungistumisen myötä</a:t>
            </a:r>
          </a:p>
          <a:p>
            <a:pPr eaLnBrk="1" hangingPunct="1"/>
            <a:r>
              <a:rPr lang="fi-FI" altLang="fi-FI" dirty="0"/>
              <a:t>Taiteessa ei enää hallinnut yksi kirkon/aateliston sanelema tyylisuunta vaan tyylisuuntia tuli monia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52E6E3-AF16-F4F2-7D3D-5D55F51FC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03262"/>
          </a:xfrm>
        </p:spPr>
        <p:txBody>
          <a:bodyPr/>
          <a:lstStyle/>
          <a:p>
            <a:pPr eaLnBrk="1" hangingPunct="1"/>
            <a:r>
              <a:rPr lang="fi-FI" altLang="fi-FI"/>
              <a:t>1800-luvun taide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42966AE-8D7F-5288-DB7A-9E8BF5DE16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1933" y="1484313"/>
            <a:ext cx="11096089" cy="4646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altLang="fi-FI" sz="2400" b="1" dirty="0"/>
              <a:t>1. Uusklassismi</a:t>
            </a:r>
            <a:r>
              <a:rPr lang="fi-FI" altLang="fi-FI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400" b="1" dirty="0"/>
              <a:t>2. Romantiikka</a:t>
            </a:r>
            <a:r>
              <a:rPr lang="fi-FI" altLang="fi-FI" sz="2400" dirty="0"/>
              <a:t> (1800-l. alku) korosti yksilön </a:t>
            </a:r>
            <a:r>
              <a:rPr lang="fi-FI" altLang="fi-FI" sz="2400" i="1" dirty="0"/>
              <a:t>tunteita</a:t>
            </a:r>
            <a:r>
              <a:rPr lang="fi-FI" altLang="fi-FI" sz="2400" dirty="0"/>
              <a:t>: rakkaus, pelot ym.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400" dirty="0"/>
              <a:t>1800-luvun lopulla ns. </a:t>
            </a:r>
            <a:r>
              <a:rPr lang="fi-FI" altLang="fi-FI" sz="2400" b="1" dirty="0"/>
              <a:t>kansallisromantiikka</a:t>
            </a:r>
            <a:r>
              <a:rPr lang="fi-FI" altLang="fi-FI" sz="2400" dirty="0"/>
              <a:t> eli </a:t>
            </a:r>
            <a:r>
              <a:rPr lang="fi-FI" altLang="fi-FI" sz="2400" i="1" dirty="0"/>
              <a:t>oman kansan ihannointi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400" dirty="0"/>
              <a:t>Romantiikan kuuluisia kirjailijoita olivat esim. </a:t>
            </a:r>
            <a:r>
              <a:rPr lang="fi-FI" altLang="fi-FI" sz="2400" i="1" dirty="0"/>
              <a:t>J.W. Goethe, Edgar Allan Poe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400" dirty="0"/>
              <a:t>Tunnettuja säveltäjiä olivat esim. </a:t>
            </a:r>
            <a:r>
              <a:rPr lang="fi-FI" altLang="fi-FI" sz="2400" i="1" dirty="0"/>
              <a:t>Wagner </a:t>
            </a:r>
            <a:r>
              <a:rPr lang="fi-FI" altLang="fi-FI" sz="2400" dirty="0"/>
              <a:t>ja taidemaalareita </a:t>
            </a:r>
            <a:r>
              <a:rPr lang="fi-FI" altLang="fi-FI" sz="2400" dirty="0" err="1"/>
              <a:t>Delacroix</a:t>
            </a:r>
            <a:r>
              <a:rPr lang="fi-FI" altLang="fi-FI" sz="2400" dirty="0"/>
              <a:t> ja de </a:t>
            </a:r>
            <a:r>
              <a:rPr lang="fi-FI" altLang="fi-FI" sz="2400" dirty="0" err="1"/>
              <a:t>Goya</a:t>
            </a:r>
            <a:endParaRPr lang="fi-FI" altLang="fi-FI" sz="2400" dirty="0"/>
          </a:p>
          <a:p>
            <a:pPr eaLnBrk="1" hangingPunct="1">
              <a:lnSpc>
                <a:spcPct val="90000"/>
              </a:lnSpc>
            </a:pPr>
            <a:endParaRPr lang="fi-FI" alt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tsikko 1">
            <a:extLst>
              <a:ext uri="{FF2B5EF4-FFF2-40B4-BE49-F238E27FC236}">
                <a16:creationId xmlns:a16="http://schemas.microsoft.com/office/drawing/2014/main" id="{C78F5101-AC3B-75AF-FFAD-5AFC5DF5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7814"/>
            <a:ext cx="8651875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2800" i="1"/>
              <a:t>Uusklassismi</a:t>
            </a:r>
            <a:r>
              <a:rPr lang="fi-FI" altLang="fi-FI" sz="2800"/>
              <a:t>: </a:t>
            </a:r>
            <a:r>
              <a:rPr lang="fi-FI" altLang="fi-FI" sz="2800" b="1"/>
              <a:t>Jacques-Louis David: Horatiuksen vala (1748): </a:t>
            </a:r>
            <a:r>
              <a:rPr lang="fi-FI" altLang="fi-FI" sz="2800"/>
              <a:t>Myytin mukaan Horatiuksen veljekset taistelivat Rooman puolesta Alba Longan kaupunkia vastaan.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74B7AE60-C787-B9C2-5FDA-2ABD3DE4DC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0" y="1557339"/>
            <a:ext cx="6624638" cy="513397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tsikko 1">
            <a:extLst>
              <a:ext uri="{FF2B5EF4-FFF2-40B4-BE49-F238E27FC236}">
                <a16:creationId xmlns:a16="http://schemas.microsoft.com/office/drawing/2014/main" id="{A88001A4-CF32-2558-FA75-FA1AF6F4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i="1"/>
              <a:t>Uusklassismi:</a:t>
            </a:r>
            <a:r>
              <a:rPr lang="fi-FI" altLang="fi-FI"/>
              <a:t> </a:t>
            </a:r>
            <a:r>
              <a:rPr lang="fi-FI" altLang="fi-FI" b="1"/>
              <a:t>British Museum (1827-57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1A3E054D-0F18-4414-DD17-645ED780B5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0475" y="1557338"/>
            <a:ext cx="7131050" cy="511175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477</Words>
  <Application>Microsoft Office PowerPoint</Application>
  <PresentationFormat>Laajakuva</PresentationFormat>
  <Paragraphs>49</Paragraphs>
  <Slides>23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Wingdings</vt:lpstr>
      <vt:lpstr>Office-teema</vt:lpstr>
      <vt:lpstr>HI4 tieteiden ja taiteiden voittokulku 1800-luvulla</vt:lpstr>
      <vt:lpstr>Tieteen kehitys 1800-luvun lopulla</vt:lpstr>
      <vt:lpstr>Tehtäviä</vt:lpstr>
      <vt:lpstr>PowerPoint-esitys</vt:lpstr>
      <vt:lpstr>Taitotehtävä – tunnista käsitteet</vt:lpstr>
      <vt:lpstr>1800-luvun taide</vt:lpstr>
      <vt:lpstr>1800-luvun taide</vt:lpstr>
      <vt:lpstr>Uusklassismi: Jacques-Louis David: Horatiuksen vala (1748): Myytin mukaan Horatiuksen veljekset taistelivat Rooman puolesta Alba Longan kaupunkia vastaan.</vt:lpstr>
      <vt:lpstr>Uusklassismi: British Museum (1827-57</vt:lpstr>
      <vt:lpstr>Uusklassismi: Iisakin kirkko, 1818-1858</vt:lpstr>
      <vt:lpstr>Romantiikka: Eugene Delacroix; Vapaus johtaa kansaa, 1830</vt:lpstr>
      <vt:lpstr>Romantiikka: William Blake: Eurooppa, Ennustus (Ancient of Days), 1794 ja etsaus teoksesta</vt:lpstr>
      <vt:lpstr>  Romantiikka: Mary Shelley; "Frankenstein” (1818). Vuoden 1831 laitoksen kuvitusta. Victor Frankenstein luo hirviön, joka karkaa tekijältään. </vt:lpstr>
      <vt:lpstr>Romantiikka: Bram Stoker; Dracula, 1897. Dracula on transilvanialainen kreivi, joka elää ihmisverellä.</vt:lpstr>
      <vt:lpstr>Romantiikka: Aksel Gallen-Kallela; Sammon puolustus, 1896. Väinämöinen puolustaa Sampoa Louhelta ja tämän miehiltä.</vt:lpstr>
      <vt:lpstr>Realismi</vt:lpstr>
      <vt:lpstr>Realismi: Gustave Courpet; Kivenhakkaaja, 1849-50. Hän kuvasi yhteiskunnallisia epäkohtia ja elämän raadollisuutta.</vt:lpstr>
      <vt:lpstr>Realismi: Ilja Repin; Volgan lautturit, 1870-73. Lautturit vetävät purjelaivaa ylävirtaan kuumassa säässä. </vt:lpstr>
      <vt:lpstr>Eero Järnefelt 1893: Raatajat rahanalaiset (kaski)</vt:lpstr>
      <vt:lpstr>Impressionismi ja ekspressionismi (1800-900-l. vaihde)</vt:lpstr>
      <vt:lpstr>Impressionismi: Claude Monet; Impressio, auringonnousu, 1872.</vt:lpstr>
      <vt:lpstr>Ekspressionismi: Edvard Much, Huuto (1893)</vt:lpstr>
      <vt:lpstr>S. 153 tehtävä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Niilo Jurvanen</dc:creator>
  <cp:lastModifiedBy>Niilo Jurvanen</cp:lastModifiedBy>
  <cp:revision>2</cp:revision>
  <dcterms:created xsi:type="dcterms:W3CDTF">2024-09-06T07:17:19Z</dcterms:created>
  <dcterms:modified xsi:type="dcterms:W3CDTF">2024-09-11T08:26:03Z</dcterms:modified>
</cp:coreProperties>
</file>