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9"/>
  </p:notesMasterIdLst>
  <p:sldIdLst>
    <p:sldId id="267" r:id="rId5"/>
    <p:sldId id="363" r:id="rId6"/>
    <p:sldId id="364" r:id="rId7"/>
    <p:sldId id="287" r:id="rId8"/>
    <p:sldId id="340" r:id="rId9"/>
    <p:sldId id="313" r:id="rId10"/>
    <p:sldId id="358" r:id="rId11"/>
    <p:sldId id="359" r:id="rId12"/>
    <p:sldId id="360" r:id="rId13"/>
    <p:sldId id="365" r:id="rId14"/>
    <p:sldId id="366" r:id="rId15"/>
    <p:sldId id="367" r:id="rId16"/>
    <p:sldId id="361" r:id="rId17"/>
    <p:sldId id="305"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3325" autoAdjust="0"/>
  </p:normalViewPr>
  <p:slideViewPr>
    <p:cSldViewPr snapToGrid="0">
      <p:cViewPr varScale="1">
        <p:scale>
          <a:sx n="62" d="100"/>
          <a:sy n="62" d="100"/>
        </p:scale>
        <p:origin x="828"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9CCB36-8324-4545-A9A6-E93B8779A686}" type="datetimeFigureOut">
              <a:rPr lang="fi-FI" smtClean="0"/>
              <a:t>20.3.2022</a:t>
            </a:fld>
            <a:endParaRPr lang="fi-FI"/>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3E986F-ED8D-4C79-BA5D-36713AA5C3FE}" type="slidenum">
              <a:rPr lang="fi-FI" smtClean="0"/>
              <a:t>‹#›</a:t>
            </a:fld>
            <a:endParaRPr lang="fi-FI"/>
          </a:p>
        </p:txBody>
      </p:sp>
    </p:spTree>
    <p:extLst>
      <p:ext uri="{BB962C8B-B14F-4D97-AF65-F5344CB8AC3E}">
        <p14:creationId xmlns:p14="http://schemas.microsoft.com/office/powerpoint/2010/main" val="14166780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
        <p:nvSpPr>
          <p:cNvPr id="4" name="Slide Number Placeholder 3"/>
          <p:cNvSpPr>
            <a:spLocks noGrp="1"/>
          </p:cNvSpPr>
          <p:nvPr>
            <p:ph type="sldNum" sz="quarter" idx="10"/>
          </p:nvPr>
        </p:nvSpPr>
        <p:spPr/>
        <p:txBody>
          <a:bodyPr/>
          <a:lstStyle/>
          <a:p>
            <a:fld id="{C2901F0F-C361-4D0C-8629-946B10FC4909}" type="slidenum">
              <a:rPr lang="fi-FI" smtClean="0"/>
              <a:t>1</a:t>
            </a:fld>
            <a:endParaRPr lang="fi-FI"/>
          </a:p>
        </p:txBody>
      </p:sp>
    </p:spTree>
    <p:extLst>
      <p:ext uri="{BB962C8B-B14F-4D97-AF65-F5344CB8AC3E}">
        <p14:creationId xmlns:p14="http://schemas.microsoft.com/office/powerpoint/2010/main" val="19665968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endParaRPr lang="en-US" dirty="0"/>
          </a:p>
        </p:txBody>
      </p:sp>
      <p:sp>
        <p:nvSpPr>
          <p:cNvPr id="4" name="Dian numeron paikkamerkki 3"/>
          <p:cNvSpPr>
            <a:spLocks noGrp="1"/>
          </p:cNvSpPr>
          <p:nvPr>
            <p:ph type="sldNum" sz="quarter" idx="10"/>
          </p:nvPr>
        </p:nvSpPr>
        <p:spPr/>
        <p:txBody>
          <a:bodyPr/>
          <a:lstStyle/>
          <a:p>
            <a:fld id="{7873215A-366C-4170-B2F9-8DB5EDBF0973}" type="slidenum">
              <a:rPr lang="en-US" smtClean="0"/>
              <a:pPr/>
              <a:t>5</a:t>
            </a:fld>
            <a:endParaRPr lang="en-US"/>
          </a:p>
        </p:txBody>
      </p:sp>
    </p:spTree>
    <p:extLst>
      <p:ext uri="{BB962C8B-B14F-4D97-AF65-F5344CB8AC3E}">
        <p14:creationId xmlns:p14="http://schemas.microsoft.com/office/powerpoint/2010/main" val="13389601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fi-FI"/>
              <a:t>Muokkaa perustyyl. napsautt.</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FCF07D99-4435-453F-87A2-9B3321DAFDBB}" type="datetimeFigureOut">
              <a:rPr lang="fi-FI" smtClean="0"/>
              <a:t>20.3.2022</a:t>
            </a:fld>
            <a:endParaRPr lang="fi-FI"/>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fi-FI"/>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0925DA31-A6EF-42BC-A8F0-F68A61CFAC40}" type="slidenum">
              <a:rPr lang="fi-FI" smtClean="0"/>
              <a:t>‹#›</a:t>
            </a:fld>
            <a:endParaRPr lang="fi-FI"/>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155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Vertical Text Placeholder 2"/>
          <p:cNvSpPr>
            <a:spLocks noGrp="1"/>
          </p:cNvSpPr>
          <p:nvPr>
            <p:ph type="body" orient="vert" idx="1"/>
          </p:nvPr>
        </p:nvSpPr>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FCF07D99-4435-453F-87A2-9B3321DAFDBB}" type="datetimeFigureOut">
              <a:rPr lang="fi-FI" smtClean="0"/>
              <a:t>20.3.2022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0925DA31-A6EF-42BC-A8F0-F68A61CFAC40}" type="slidenum">
              <a:rPr lang="fi-FI" smtClean="0"/>
              <a:t>‹#›</a:t>
            </a:fld>
            <a:endParaRPr lang="fi-FI"/>
          </a:p>
        </p:txBody>
      </p:sp>
    </p:spTree>
    <p:extLst>
      <p:ext uri="{BB962C8B-B14F-4D97-AF65-F5344CB8AC3E}">
        <p14:creationId xmlns:p14="http://schemas.microsoft.com/office/powerpoint/2010/main" val="4206642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fi-FI"/>
              <a:t>Muokkaa perustyyl. napsautt.</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FCF07D99-4435-453F-87A2-9B3321DAFDBB}" type="datetimeFigureOut">
              <a:rPr lang="fi-FI" smtClean="0"/>
              <a:t>20.3.2022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0925DA31-A6EF-42BC-A8F0-F68A61CFAC40}" type="slidenum">
              <a:rPr lang="fi-FI" smtClean="0"/>
              <a:t>‹#›</a:t>
            </a:fld>
            <a:endParaRPr lang="fi-FI"/>
          </a:p>
        </p:txBody>
      </p:sp>
    </p:spTree>
    <p:extLst>
      <p:ext uri="{BB962C8B-B14F-4D97-AF65-F5344CB8AC3E}">
        <p14:creationId xmlns:p14="http://schemas.microsoft.com/office/powerpoint/2010/main" val="22986586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Content Placeholder 2"/>
          <p:cNvSpPr>
            <a:spLocks noGrp="1"/>
          </p:cNvSpPr>
          <p:nvPr>
            <p:ph idx="1"/>
          </p:nvPr>
        </p:nvSpPr>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FCF07D99-4435-453F-87A2-9B3321DAFDBB}" type="datetimeFigureOut">
              <a:rPr lang="fi-FI" smtClean="0"/>
              <a:t>20.3.2022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0925DA31-A6EF-42BC-A8F0-F68A61CFAC40}" type="slidenum">
              <a:rPr lang="fi-FI" smtClean="0"/>
              <a:t>‹#›</a:t>
            </a:fld>
            <a:endParaRPr lang="fi-FI"/>
          </a:p>
        </p:txBody>
      </p:sp>
    </p:spTree>
    <p:extLst>
      <p:ext uri="{BB962C8B-B14F-4D97-AF65-F5344CB8AC3E}">
        <p14:creationId xmlns:p14="http://schemas.microsoft.com/office/powerpoint/2010/main" val="6563403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fi-FI"/>
              <a:t>Muokkaa perustyyl. napsautt.</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FCF07D99-4435-453F-87A2-9B3321DAFDBB}" type="datetimeFigureOut">
              <a:rPr lang="fi-FI" smtClean="0"/>
              <a:t>20.3.2022</a:t>
            </a:fld>
            <a:endParaRPr lang="fi-FI"/>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fi-FI"/>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0925DA31-A6EF-42BC-A8F0-F68A61CFAC40}" type="slidenum">
              <a:rPr lang="fi-FI" smtClean="0"/>
              <a:t>‹#›</a:t>
            </a:fld>
            <a:endParaRPr lang="fi-FI"/>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203314352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FCF07D99-4435-453F-87A2-9B3321DAFDBB}" type="datetimeFigureOut">
              <a:rPr lang="fi-FI" smtClean="0"/>
              <a:t>20.3.2022</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0925DA31-A6EF-42BC-A8F0-F68A61CFAC40}" type="slidenum">
              <a:rPr lang="fi-FI" smtClean="0"/>
              <a:t>‹#›</a:t>
            </a:fld>
            <a:endParaRPr lang="fi-FI"/>
          </a:p>
        </p:txBody>
      </p:sp>
    </p:spTree>
    <p:extLst>
      <p:ext uri="{BB962C8B-B14F-4D97-AF65-F5344CB8AC3E}">
        <p14:creationId xmlns:p14="http://schemas.microsoft.com/office/powerpoint/2010/main" val="3734252523"/>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fi-FI"/>
              <a:t>Muokkaa perustyyl. napsautt.</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4" name="Content Placeholder 3"/>
          <p:cNvSpPr>
            <a:spLocks noGrp="1"/>
          </p:cNvSpPr>
          <p:nvPr>
            <p:ph sz="half" idx="2"/>
          </p:nvPr>
        </p:nvSpPr>
        <p:spPr>
          <a:xfrm>
            <a:off x="1257300" y="2909102"/>
            <a:ext cx="4800600" cy="299639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6" name="Content Placeholder 5"/>
          <p:cNvSpPr>
            <a:spLocks noGrp="1"/>
          </p:cNvSpPr>
          <p:nvPr>
            <p:ph sz="quarter" idx="4"/>
          </p:nvPr>
        </p:nvSpPr>
        <p:spPr>
          <a:xfrm>
            <a:off x="6633864" y="2909102"/>
            <a:ext cx="4800600" cy="299639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FCF07D99-4435-453F-87A2-9B3321DAFDBB}" type="datetimeFigureOut">
              <a:rPr lang="fi-FI" smtClean="0"/>
              <a:t>20.3.2022</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0925DA31-A6EF-42BC-A8F0-F68A61CFAC40}" type="slidenum">
              <a:rPr lang="fi-FI" smtClean="0"/>
              <a:t>‹#›</a:t>
            </a:fld>
            <a:endParaRPr lang="fi-FI"/>
          </a:p>
        </p:txBody>
      </p:sp>
    </p:spTree>
    <p:extLst>
      <p:ext uri="{BB962C8B-B14F-4D97-AF65-F5344CB8AC3E}">
        <p14:creationId xmlns:p14="http://schemas.microsoft.com/office/powerpoint/2010/main" val="4172890905"/>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Date Placeholder 2"/>
          <p:cNvSpPr>
            <a:spLocks noGrp="1"/>
          </p:cNvSpPr>
          <p:nvPr>
            <p:ph type="dt" sz="half" idx="10"/>
          </p:nvPr>
        </p:nvSpPr>
        <p:spPr/>
        <p:txBody>
          <a:bodyPr/>
          <a:lstStyle/>
          <a:p>
            <a:fld id="{FCF07D99-4435-453F-87A2-9B3321DAFDBB}" type="datetimeFigureOut">
              <a:rPr lang="fi-FI" smtClean="0"/>
              <a:t>20.3.2022</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0925DA31-A6EF-42BC-A8F0-F68A61CFAC40}" type="slidenum">
              <a:rPr lang="fi-FI" smtClean="0"/>
              <a:t>‹#›</a:t>
            </a:fld>
            <a:endParaRPr lang="fi-FI"/>
          </a:p>
        </p:txBody>
      </p:sp>
    </p:spTree>
    <p:extLst>
      <p:ext uri="{BB962C8B-B14F-4D97-AF65-F5344CB8AC3E}">
        <p14:creationId xmlns:p14="http://schemas.microsoft.com/office/powerpoint/2010/main" val="1916595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F07D99-4435-453F-87A2-9B3321DAFDBB}" type="datetimeFigureOut">
              <a:rPr lang="fi-FI" smtClean="0"/>
              <a:t>20.3.2022</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0925DA31-A6EF-42BC-A8F0-F68A61CFAC40}" type="slidenum">
              <a:rPr lang="fi-FI" smtClean="0"/>
              <a:t>‹#›</a:t>
            </a:fld>
            <a:endParaRPr lang="fi-FI"/>
          </a:p>
        </p:txBody>
      </p:sp>
    </p:spTree>
    <p:extLst>
      <p:ext uri="{BB962C8B-B14F-4D97-AF65-F5344CB8AC3E}">
        <p14:creationId xmlns:p14="http://schemas.microsoft.com/office/powerpoint/2010/main" val="36510489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tsikollinen sisältö">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fi-FI"/>
              <a:t>Muokkaa perustyyl. napsautt.</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a:t>
            </a:r>
          </a:p>
        </p:txBody>
      </p:sp>
      <p:sp>
        <p:nvSpPr>
          <p:cNvPr id="5" name="Date Placeholder 4"/>
          <p:cNvSpPr>
            <a:spLocks noGrp="1"/>
          </p:cNvSpPr>
          <p:nvPr>
            <p:ph type="dt" sz="half" idx="10"/>
          </p:nvPr>
        </p:nvSpPr>
        <p:spPr>
          <a:xfrm>
            <a:off x="765051" y="6375679"/>
            <a:ext cx="1233355" cy="348462"/>
          </a:xfrm>
        </p:spPr>
        <p:txBody>
          <a:bodyPr/>
          <a:lstStyle/>
          <a:p>
            <a:fld id="{FCF07D99-4435-453F-87A2-9B3321DAFDBB}" type="datetimeFigureOut">
              <a:rPr lang="fi-FI" smtClean="0"/>
              <a:t>20.3.2022</a:t>
            </a:fld>
            <a:endParaRPr lang="fi-FI"/>
          </a:p>
        </p:txBody>
      </p:sp>
      <p:sp>
        <p:nvSpPr>
          <p:cNvPr id="6" name="Footer Placeholder 5"/>
          <p:cNvSpPr>
            <a:spLocks noGrp="1"/>
          </p:cNvSpPr>
          <p:nvPr>
            <p:ph type="ftr" sz="quarter" idx="11"/>
          </p:nvPr>
        </p:nvSpPr>
        <p:spPr>
          <a:xfrm>
            <a:off x="2103620" y="6375679"/>
            <a:ext cx="3482179" cy="345796"/>
          </a:xfrm>
        </p:spPr>
        <p:txBody>
          <a:bodyPr/>
          <a:lstStyle/>
          <a:p>
            <a:endParaRPr lang="fi-FI"/>
          </a:p>
        </p:txBody>
      </p:sp>
      <p:sp>
        <p:nvSpPr>
          <p:cNvPr id="7" name="Slide Number Placeholder 6"/>
          <p:cNvSpPr>
            <a:spLocks noGrp="1"/>
          </p:cNvSpPr>
          <p:nvPr>
            <p:ph type="sldNum" sz="quarter" idx="12"/>
          </p:nvPr>
        </p:nvSpPr>
        <p:spPr>
          <a:xfrm>
            <a:off x="5691014" y="6375679"/>
            <a:ext cx="1232456" cy="345796"/>
          </a:xfrm>
        </p:spPr>
        <p:txBody>
          <a:bodyPr/>
          <a:lstStyle/>
          <a:p>
            <a:fld id="{0925DA31-A6EF-42BC-A8F0-F68A61CFAC40}" type="slidenum">
              <a:rPr lang="fi-FI" smtClean="0"/>
              <a:t>‹#›</a:t>
            </a:fld>
            <a:endParaRPr lang="fi-FI"/>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513351007"/>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tsikollinen kuva">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fi-FI"/>
              <a:t>Muokkaa perustyyl. napsautt.</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a:t>
            </a:r>
          </a:p>
        </p:txBody>
      </p:sp>
      <p:sp>
        <p:nvSpPr>
          <p:cNvPr id="5" name="Date Placeholder 4"/>
          <p:cNvSpPr>
            <a:spLocks noGrp="1"/>
          </p:cNvSpPr>
          <p:nvPr>
            <p:ph type="dt" sz="half" idx="10"/>
          </p:nvPr>
        </p:nvSpPr>
        <p:spPr>
          <a:xfrm>
            <a:off x="765950" y="6375679"/>
            <a:ext cx="1232456" cy="348462"/>
          </a:xfrm>
        </p:spPr>
        <p:txBody>
          <a:bodyPr/>
          <a:lstStyle/>
          <a:p>
            <a:fld id="{FCF07D99-4435-453F-87A2-9B3321DAFDBB}" type="datetimeFigureOut">
              <a:rPr lang="fi-FI" smtClean="0"/>
              <a:t>20.3.2022</a:t>
            </a:fld>
            <a:endParaRPr lang="fi-FI"/>
          </a:p>
        </p:txBody>
      </p:sp>
      <p:sp>
        <p:nvSpPr>
          <p:cNvPr id="6" name="Footer Placeholder 5"/>
          <p:cNvSpPr>
            <a:spLocks noGrp="1"/>
          </p:cNvSpPr>
          <p:nvPr>
            <p:ph type="ftr" sz="quarter" idx="11"/>
          </p:nvPr>
        </p:nvSpPr>
        <p:spPr>
          <a:xfrm>
            <a:off x="2103621" y="6375679"/>
            <a:ext cx="3482178" cy="345796"/>
          </a:xfrm>
        </p:spPr>
        <p:txBody>
          <a:bodyPr/>
          <a:lstStyle/>
          <a:p>
            <a:endParaRPr lang="fi-FI"/>
          </a:p>
        </p:txBody>
      </p:sp>
      <p:sp>
        <p:nvSpPr>
          <p:cNvPr id="7" name="Slide Number Placeholder 6"/>
          <p:cNvSpPr>
            <a:spLocks noGrp="1"/>
          </p:cNvSpPr>
          <p:nvPr>
            <p:ph type="sldNum" sz="quarter" idx="12"/>
          </p:nvPr>
        </p:nvSpPr>
        <p:spPr>
          <a:xfrm>
            <a:off x="5687568" y="6375679"/>
            <a:ext cx="1234440" cy="345796"/>
          </a:xfrm>
        </p:spPr>
        <p:txBody>
          <a:bodyPr/>
          <a:lstStyle/>
          <a:p>
            <a:fld id="{0925DA31-A6EF-42BC-A8F0-F68A61CFAC40}" type="slidenum">
              <a:rPr lang="fi-FI" smtClean="0"/>
              <a:t>‹#›</a:t>
            </a:fld>
            <a:endParaRPr lang="fi-FI"/>
          </a:p>
        </p:txBody>
      </p:sp>
    </p:spTree>
    <p:extLst>
      <p:ext uri="{BB962C8B-B14F-4D97-AF65-F5344CB8AC3E}">
        <p14:creationId xmlns:p14="http://schemas.microsoft.com/office/powerpoint/2010/main" val="9959703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fi-FI"/>
              <a:t>Muokkaa perustyyl. napsautt.</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FCF07D99-4435-453F-87A2-9B3321DAFDBB}" type="datetimeFigureOut">
              <a:rPr lang="fi-FI" smtClean="0"/>
              <a:t>20.3.2022</a:t>
            </a:fld>
            <a:endParaRPr lang="fi-FI"/>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fi-FI"/>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0925DA31-A6EF-42BC-A8F0-F68A61CFAC40}" type="slidenum">
              <a:rPr lang="fi-FI" smtClean="0"/>
              <a:t>‹#›</a:t>
            </a:fld>
            <a:endParaRPr lang="fi-FI"/>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616813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peda.net/id/5fd300a0aab"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Grp="1" noChangeArrowheads="1"/>
          </p:cNvSpPr>
          <p:nvPr>
            <p:ph type="ctrTitle"/>
          </p:nvPr>
        </p:nvSpPr>
        <p:spPr>
          <a:xfrm>
            <a:off x="2207568" y="2051315"/>
            <a:ext cx="7772400" cy="1829761"/>
          </a:xfrm>
        </p:spPr>
        <p:txBody>
          <a:bodyPr>
            <a:normAutofit/>
            <a:scene3d>
              <a:camera prst="orthographicFront"/>
              <a:lightRig rig="soft" dir="t"/>
            </a:scene3d>
            <a:sp3d prstMaterial="softEdge">
              <a:bevelT w="25400" h="25400"/>
            </a:sp3d>
          </a:bodyPr>
          <a:lstStyle/>
          <a:p>
            <a:pPr>
              <a:defRPr/>
            </a:pPr>
            <a:r>
              <a:rPr lang="fi-FI" sz="4000" b="1" dirty="0"/>
              <a:t>Kandiviestintä, ohjatut vertaisryhmät</a:t>
            </a:r>
            <a:endParaRPr lang="en-US" sz="4000" b="1" dirty="0"/>
          </a:p>
        </p:txBody>
      </p:sp>
      <p:sp>
        <p:nvSpPr>
          <p:cNvPr id="9219" name="Rectangle 3"/>
          <p:cNvSpPr>
            <a:spLocks noGrp="1" noChangeArrowheads="1"/>
          </p:cNvSpPr>
          <p:nvPr>
            <p:ph type="subTitle" idx="1"/>
          </p:nvPr>
        </p:nvSpPr>
        <p:spPr>
          <a:xfrm>
            <a:off x="2279576" y="3717032"/>
            <a:ext cx="7628384" cy="1512168"/>
          </a:xfrm>
        </p:spPr>
        <p:txBody>
          <a:bodyPr>
            <a:normAutofit/>
          </a:bodyPr>
          <a:lstStyle/>
          <a:p>
            <a:endParaRPr lang="fi-FI" dirty="0"/>
          </a:p>
          <a:p>
            <a:r>
              <a:rPr lang="fi-FI" dirty="0"/>
              <a:t>kevät</a:t>
            </a:r>
            <a:r>
              <a:rPr lang="fi-FI" b="1" dirty="0"/>
              <a:t> 2022</a:t>
            </a:r>
          </a:p>
          <a:p>
            <a:r>
              <a:rPr lang="fi-FI" dirty="0"/>
              <a:t>Tekstipalautteen antaminen ja vastaanottaminen</a:t>
            </a:r>
          </a:p>
          <a:p>
            <a:endParaRPr lang="en-US" dirty="0"/>
          </a:p>
        </p:txBody>
      </p:sp>
    </p:spTree>
    <p:extLst>
      <p:ext uri="{BB962C8B-B14F-4D97-AF65-F5344CB8AC3E}">
        <p14:creationId xmlns:p14="http://schemas.microsoft.com/office/powerpoint/2010/main" val="7776273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52B2A-9977-4366-96FD-FCB145622D33}"/>
              </a:ext>
            </a:extLst>
          </p:cNvPr>
          <p:cNvSpPr>
            <a:spLocks noGrp="1"/>
          </p:cNvSpPr>
          <p:nvPr>
            <p:ph type="title"/>
          </p:nvPr>
        </p:nvSpPr>
        <p:spPr/>
        <p:txBody>
          <a:bodyPr/>
          <a:lstStyle/>
          <a:p>
            <a:r>
              <a:rPr lang="fi-FI" dirty="0"/>
              <a:t>Lähdeviitteet:</a:t>
            </a:r>
          </a:p>
        </p:txBody>
      </p:sp>
      <p:sp>
        <p:nvSpPr>
          <p:cNvPr id="3" name="Content Placeholder 2">
            <a:extLst>
              <a:ext uri="{FF2B5EF4-FFF2-40B4-BE49-F238E27FC236}">
                <a16:creationId xmlns:a16="http://schemas.microsoft.com/office/drawing/2014/main" id="{BF89B61C-6A02-4F7B-A8FD-E43813A4855E}"/>
              </a:ext>
            </a:extLst>
          </p:cNvPr>
          <p:cNvSpPr>
            <a:spLocks noGrp="1"/>
          </p:cNvSpPr>
          <p:nvPr>
            <p:ph idx="1"/>
          </p:nvPr>
        </p:nvSpPr>
        <p:spPr>
          <a:xfrm>
            <a:off x="1251678" y="1448657"/>
            <a:ext cx="10178322" cy="4430936"/>
          </a:xfrm>
        </p:spPr>
        <p:txBody>
          <a:bodyPr>
            <a:normAutofit/>
          </a:bodyPr>
          <a:lstStyle/>
          <a:p>
            <a:pPr marL="0" indent="0">
              <a:buNone/>
            </a:pPr>
            <a:r>
              <a:rPr lang="fi-FI" dirty="0"/>
              <a:t>Hyvässä viittauskäytännössä ilmaistaan selkeästi ja yksilöidysti, mistä lähteestä tai lähteistä kukin tieto, havainto tai tulkinta on peräisin. Yksiselitteisin ja suositeltavin käytäntö on se, että lähdeviite ilmaistaan ensimmäisessä virkkeessä, jossa lähteestä hankittua tietoa referoidaan (Hirsjärvi ym., 2007). </a:t>
            </a:r>
          </a:p>
          <a:p>
            <a:pPr marL="457200" lvl="1" indent="0">
              <a:buNone/>
            </a:pPr>
            <a:r>
              <a:rPr lang="fi-FI" i="1" dirty="0"/>
              <a:t>Aiempi tutkimus on osoittanut, kuinka sukupuoli ja tunteet kietoutuvat toisiinsa kasva-</a:t>
            </a:r>
            <a:r>
              <a:rPr lang="fi-FI" i="1" dirty="0" err="1"/>
              <a:t>tuksen</a:t>
            </a:r>
            <a:r>
              <a:rPr lang="fi-FI" i="1" dirty="0"/>
              <a:t> käytännöissä (Crawford ym., 1992; </a:t>
            </a:r>
            <a:r>
              <a:rPr lang="fi-FI" i="1" dirty="0" err="1"/>
              <a:t>Davies</a:t>
            </a:r>
            <a:r>
              <a:rPr lang="fi-FI" i="1" dirty="0"/>
              <a:t> ym., 2001). Ymmärrämme tunteet tässä artikkelissa sekä yksilöllisinä kokemuksina että vuorovaikutuksessa ja kulttuurisesti ra-</a:t>
            </a:r>
            <a:r>
              <a:rPr lang="fi-FI" i="1" dirty="0" err="1"/>
              <a:t>kentuvina</a:t>
            </a:r>
            <a:r>
              <a:rPr lang="fi-FI" i="1" dirty="0"/>
              <a:t> (</a:t>
            </a:r>
            <a:r>
              <a:rPr lang="fi-FI" i="1" dirty="0" err="1"/>
              <a:t>Hargreaves</a:t>
            </a:r>
            <a:r>
              <a:rPr lang="fi-FI" i="1" dirty="0"/>
              <a:t>, 2000; </a:t>
            </a:r>
            <a:r>
              <a:rPr lang="fi-FI" i="1" dirty="0" err="1"/>
              <a:t>Zembylas</a:t>
            </a:r>
            <a:r>
              <a:rPr lang="fi-FI" i="1" dirty="0"/>
              <a:t>, 2007a, 2007b). Tunteita tuotetaan vuorovaikutus-suhteissa, erilaisissa tilanteissa ja kohtaamisissa. Tunteisiin liittyy poliittinen ulottuvuus: erilaisissa tilanteissa, paikoissa ja suhteissa toisten tunteiden kokeminen ja ilmaiseminen voi olla hyväksytympää kuin toisten tunteiden (</a:t>
            </a:r>
            <a:r>
              <a:rPr lang="fi-FI" i="1" dirty="0" err="1"/>
              <a:t>Boler</a:t>
            </a:r>
            <a:r>
              <a:rPr lang="fi-FI" i="1" dirty="0"/>
              <a:t>, 1999; </a:t>
            </a:r>
            <a:r>
              <a:rPr lang="fi-FI" i="1" dirty="0" err="1"/>
              <a:t>Zembylas</a:t>
            </a:r>
            <a:r>
              <a:rPr lang="fi-FI" i="1" dirty="0"/>
              <a:t>, 2007b). Puhutaan emotionaalisista säännöistä, jotka määrittävät kulttuurisesti tunteiden ilmaisua ja </a:t>
            </a:r>
            <a:r>
              <a:rPr lang="fi-FI" i="1" dirty="0" err="1"/>
              <a:t>osoit-tamista</a:t>
            </a:r>
            <a:r>
              <a:rPr lang="fi-FI" i="1" dirty="0"/>
              <a:t> (</a:t>
            </a:r>
            <a:r>
              <a:rPr lang="fi-FI" i="1" dirty="0" err="1"/>
              <a:t>Zembylas</a:t>
            </a:r>
            <a:r>
              <a:rPr lang="fi-FI" i="1" dirty="0"/>
              <a:t>, 2007a). </a:t>
            </a:r>
          </a:p>
        </p:txBody>
      </p:sp>
    </p:spTree>
    <p:extLst>
      <p:ext uri="{BB962C8B-B14F-4D97-AF65-F5344CB8AC3E}">
        <p14:creationId xmlns:p14="http://schemas.microsoft.com/office/powerpoint/2010/main" val="11065660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DF5634-8AB7-4F71-AF4C-D346AF8F6FF3}"/>
              </a:ext>
            </a:extLst>
          </p:cNvPr>
          <p:cNvSpPr>
            <a:spLocks noGrp="1"/>
          </p:cNvSpPr>
          <p:nvPr>
            <p:ph type="title"/>
          </p:nvPr>
        </p:nvSpPr>
        <p:spPr/>
        <p:txBody>
          <a:bodyPr/>
          <a:lstStyle/>
          <a:p>
            <a:r>
              <a:rPr lang="fi-FI" dirty="0"/>
              <a:t>Sama lähde käytössä useammassa virkkeessä:</a:t>
            </a:r>
          </a:p>
        </p:txBody>
      </p:sp>
      <p:sp>
        <p:nvSpPr>
          <p:cNvPr id="3" name="Content Placeholder 2">
            <a:extLst>
              <a:ext uri="{FF2B5EF4-FFF2-40B4-BE49-F238E27FC236}">
                <a16:creationId xmlns:a16="http://schemas.microsoft.com/office/drawing/2014/main" id="{76AA5C8E-33BE-4449-BB60-C671D807B643}"/>
              </a:ext>
            </a:extLst>
          </p:cNvPr>
          <p:cNvSpPr>
            <a:spLocks noGrp="1"/>
          </p:cNvSpPr>
          <p:nvPr>
            <p:ph idx="1"/>
          </p:nvPr>
        </p:nvSpPr>
        <p:spPr/>
        <p:txBody>
          <a:bodyPr>
            <a:normAutofit fontScale="92500" lnSpcReduction="20000"/>
          </a:bodyPr>
          <a:lstStyle/>
          <a:p>
            <a:pPr marL="0" indent="0">
              <a:buNone/>
            </a:pPr>
            <a:r>
              <a:rPr lang="fi-FI" dirty="0"/>
              <a:t>Mahdolliset seuraavat viittaukset samaan lähteeseen samassa tekstikappaleessa ilmaistaan siten, että lukija voi päätellä saman lähteen olevan edelleen käytössä. Jäljessä on kaksi esimerkkiä, joista ensimmäinen on kirjoittajavetoinen ja toinen sisältövetoinen:   </a:t>
            </a:r>
          </a:p>
          <a:p>
            <a:pPr marL="457200" lvl="1" indent="0">
              <a:buNone/>
            </a:pPr>
            <a:r>
              <a:rPr lang="fi-FI" i="1" dirty="0"/>
              <a:t>Toimintakulttuuriltaan erilaisten koulujen digipedagogisia käytäntöjä tutkineet de </a:t>
            </a:r>
            <a:r>
              <a:rPr lang="fi-FI" i="1" dirty="0" err="1"/>
              <a:t>Koster</a:t>
            </a:r>
            <a:r>
              <a:rPr lang="fi-FI" i="1" dirty="0"/>
              <a:t> ym. (2012) havaitsivat, että digitaalisia teknologioita käytettiin pääsääntöisesti linjassa </a:t>
            </a:r>
            <a:r>
              <a:rPr lang="fi-FI" i="1" dirty="0" err="1"/>
              <a:t>va-kiintuneiden</a:t>
            </a:r>
            <a:r>
              <a:rPr lang="fi-FI" i="1" dirty="0"/>
              <a:t> toimintatapojen kanssa: Niissä kouluissa, joissa suosittiin opettajajohtoisia aktiviteetteja, digitaalisia teknologioita käytettiin opettajajohtoisesti. Niissä kouluissa, joilla oli pitkä traditio projektiluontoisten ja avoimien tehtävien teettämisessä, digitaaliset tekno-</a:t>
            </a:r>
            <a:r>
              <a:rPr lang="fi-FI" i="1" dirty="0" err="1"/>
              <a:t>logiat</a:t>
            </a:r>
            <a:r>
              <a:rPr lang="fi-FI" i="1" dirty="0"/>
              <a:t> integroitiin osaksi tämän kaltaista työskentelyä.</a:t>
            </a:r>
          </a:p>
          <a:p>
            <a:pPr marL="457200" lvl="1" indent="0">
              <a:buNone/>
            </a:pPr>
            <a:r>
              <a:rPr lang="fi-FI" i="1" dirty="0"/>
              <a:t>Toimintakulttuuriltaan erilaisten koulujen digipedagogisia käytäntöjen tutkimuksessa (de </a:t>
            </a:r>
            <a:r>
              <a:rPr lang="fi-FI" i="1" dirty="0" err="1"/>
              <a:t>Koster</a:t>
            </a:r>
            <a:r>
              <a:rPr lang="fi-FI" i="1" dirty="0"/>
              <a:t> ym., 2012) on havaittu, että digitaalisia teknologioita käytetään pääsääntöisesti </a:t>
            </a:r>
            <a:r>
              <a:rPr lang="fi-FI" i="1" dirty="0" err="1"/>
              <a:t>lin-jassa</a:t>
            </a:r>
            <a:r>
              <a:rPr lang="fi-FI" i="1" dirty="0"/>
              <a:t> vakiintuneiden toimintatapojen kanssa: Niissä kouluissa, joissa suosittiin opettaja-johtoisia aktiviteetteja, digitaalisia teknologioita käytettiin opettajajohtoisesti. Niissä </a:t>
            </a:r>
            <a:r>
              <a:rPr lang="fi-FI" i="1" dirty="0" err="1"/>
              <a:t>kou</a:t>
            </a:r>
            <a:r>
              <a:rPr lang="fi-FI" i="1" dirty="0"/>
              <a:t>-luissa, joilla oli pitkä traditio projektiluontoisten ja avoimien tehtävien teettämisessä, digi-</a:t>
            </a:r>
            <a:r>
              <a:rPr lang="fi-FI" i="1" dirty="0" err="1"/>
              <a:t>taaliset</a:t>
            </a:r>
            <a:r>
              <a:rPr lang="fi-FI" i="1" dirty="0"/>
              <a:t> teknologiat integroitiin osaksi tämän kaltaista työskentelyä.</a:t>
            </a:r>
          </a:p>
          <a:p>
            <a:endParaRPr lang="fi-FI" dirty="0"/>
          </a:p>
        </p:txBody>
      </p:sp>
    </p:spTree>
    <p:extLst>
      <p:ext uri="{BB962C8B-B14F-4D97-AF65-F5344CB8AC3E}">
        <p14:creationId xmlns:p14="http://schemas.microsoft.com/office/powerpoint/2010/main" val="31041410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CB1D92-6F31-4C8F-B0FA-68FD1C80ACF8}"/>
              </a:ext>
            </a:extLst>
          </p:cNvPr>
          <p:cNvSpPr>
            <a:spLocks noGrp="1"/>
          </p:cNvSpPr>
          <p:nvPr>
            <p:ph type="title"/>
          </p:nvPr>
        </p:nvSpPr>
        <p:spPr/>
        <p:txBody>
          <a:bodyPr/>
          <a:lstStyle/>
          <a:p>
            <a:r>
              <a:rPr lang="fi-FI" dirty="0"/>
              <a:t>Sivunumero viitteessä:</a:t>
            </a:r>
          </a:p>
        </p:txBody>
      </p:sp>
      <p:sp>
        <p:nvSpPr>
          <p:cNvPr id="3" name="Content Placeholder 2">
            <a:extLst>
              <a:ext uri="{FF2B5EF4-FFF2-40B4-BE49-F238E27FC236}">
                <a16:creationId xmlns:a16="http://schemas.microsoft.com/office/drawing/2014/main" id="{BA6AEEC9-4CD2-48FA-A30C-3CF4E39BDF96}"/>
              </a:ext>
            </a:extLst>
          </p:cNvPr>
          <p:cNvSpPr>
            <a:spLocks noGrp="1"/>
          </p:cNvSpPr>
          <p:nvPr>
            <p:ph idx="1"/>
          </p:nvPr>
        </p:nvSpPr>
        <p:spPr/>
        <p:txBody>
          <a:bodyPr/>
          <a:lstStyle/>
          <a:p>
            <a:r>
              <a:rPr lang="fi-FI" dirty="0"/>
              <a:t>Sivunumerot merkitään, jos viittaus on suora lainaus, taulukko, kuvio tms. tieto, joka on paikannettavissa viitattavan teoksen yhdelle tai kahdelle sivulle.  Tällöin lähteestä referoidaan yleensä melko yksityiskohtaista tietoa, kuten esimerkiksi seuraavasti: </a:t>
            </a:r>
          </a:p>
          <a:p>
            <a:pPr marL="457200" lvl="1" indent="0">
              <a:buNone/>
            </a:pPr>
            <a:r>
              <a:rPr lang="fi-FI" i="1" dirty="0"/>
              <a:t>Suurimmalla osalla opiskelijoista oli varsin hajanainen käsitys opetussuunnitelman yleistavoitteista (Salminen &amp; Annevirta, 2018, s. 27–28). </a:t>
            </a:r>
          </a:p>
          <a:p>
            <a:r>
              <a:rPr lang="fi-FI" dirty="0"/>
              <a:t>Yleensä sivunumeroita ei merkitä viitteeseen.</a:t>
            </a:r>
          </a:p>
          <a:p>
            <a:r>
              <a:rPr lang="fi-FI" dirty="0"/>
              <a:t>Huom. e-kirjasta merkitään luku:</a:t>
            </a:r>
          </a:p>
          <a:p>
            <a:pPr marL="457200" lvl="1" indent="0">
              <a:buNone/>
            </a:pPr>
            <a:r>
              <a:rPr lang="fi-FI" i="1" dirty="0"/>
              <a:t>– – (Heikkinen &amp; Timonen, 2020, luku 5). – – (Ahvenjärvi &amp; Kirstinä, 2013, luku Lukemisen ja lukutaidon merkityksiä).</a:t>
            </a:r>
          </a:p>
        </p:txBody>
      </p:sp>
    </p:spTree>
    <p:extLst>
      <p:ext uri="{BB962C8B-B14F-4D97-AF65-F5344CB8AC3E}">
        <p14:creationId xmlns:p14="http://schemas.microsoft.com/office/powerpoint/2010/main" val="17220954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fi-FI" dirty="0"/>
              <a:t>Lähdeviittauksen Tarkistus: perussääntö</a:t>
            </a:r>
          </a:p>
        </p:txBody>
      </p:sp>
      <p:sp>
        <p:nvSpPr>
          <p:cNvPr id="2" name="Content Placeholder 1"/>
          <p:cNvSpPr>
            <a:spLocks noGrp="1"/>
          </p:cNvSpPr>
          <p:nvPr>
            <p:ph idx="1"/>
          </p:nvPr>
        </p:nvSpPr>
        <p:spPr>
          <a:xfrm>
            <a:off x="2207568" y="1556792"/>
            <a:ext cx="8064896" cy="4320480"/>
          </a:xfrm>
        </p:spPr>
        <p:txBody>
          <a:bodyPr>
            <a:normAutofit fontScale="77500" lnSpcReduction="20000"/>
          </a:bodyPr>
          <a:lstStyle/>
          <a:p>
            <a:pPr marL="0" indent="0">
              <a:buNone/>
            </a:pPr>
            <a:endParaRPr lang="fi-FI" altLang="fi-FI" sz="2600" dirty="0">
              <a:ea typeface="ＭＳ Ｐゴシック" pitchFamily="34" charset="-128"/>
            </a:endParaRPr>
          </a:p>
          <a:p>
            <a:pPr marL="0" indent="0">
              <a:buNone/>
            </a:pPr>
            <a:r>
              <a:rPr lang="fi-FI" altLang="fi-FI" sz="2600" b="1" dirty="0">
                <a:solidFill>
                  <a:schemeClr val="tx1"/>
                </a:solidFill>
                <a:ea typeface="ＭＳ Ｐゴシック" pitchFamily="34" charset="-128"/>
              </a:rPr>
              <a:t>Lähdettä on referoitu yhden virkkeen verran:</a:t>
            </a:r>
          </a:p>
          <a:p>
            <a:pPr marL="0" indent="0">
              <a:buNone/>
            </a:pPr>
            <a:r>
              <a:rPr lang="fi-FI" altLang="fi-FI" sz="2600" dirty="0">
                <a:ea typeface="ＭＳ Ｐゴシック" pitchFamily="34" charset="-128"/>
              </a:rPr>
              <a:t>Perinteisesti työrauha on tulkittu opetustilanteeksi, jossa oppimisen tavoitteet saavutetaan ilman häiriöitä (Erätuuli &amp; Puurula, 1990, s. 16</a:t>
            </a:r>
            <a:r>
              <a:rPr lang="fi-FI" altLang="fi-FI" sz="2600" b="1" dirty="0">
                <a:ea typeface="ＭＳ Ｐゴシック" pitchFamily="34" charset="-128"/>
              </a:rPr>
              <a:t>). </a:t>
            </a:r>
            <a:r>
              <a:rPr lang="fi-FI" altLang="fi-FI" sz="2600" dirty="0">
                <a:ea typeface="ＭＳ Ｐゴシック" pitchFamily="34" charset="-128"/>
              </a:rPr>
              <a:t>Nykytutkimus tarkastelee työrauhaa, opettajien, oppilaiden ja vallitsevan ympäristön välisenä vuorovaikutuksena (</a:t>
            </a:r>
            <a:r>
              <a:rPr lang="fi-FI" altLang="fi-FI" sz="2600" dirty="0" err="1">
                <a:ea typeface="ＭＳ Ｐゴシック" pitchFamily="34" charset="-128"/>
              </a:rPr>
              <a:t>Belt</a:t>
            </a:r>
            <a:r>
              <a:rPr lang="fi-FI" altLang="fi-FI" sz="2600" dirty="0">
                <a:ea typeface="ＭＳ Ｐゴシック" pitchFamily="34" charset="-128"/>
              </a:rPr>
              <a:t> &amp; </a:t>
            </a:r>
            <a:r>
              <a:rPr lang="fi-FI" altLang="fi-FI" sz="2600" dirty="0" err="1">
                <a:ea typeface="ＭＳ Ｐゴシック" pitchFamily="34" charset="-128"/>
              </a:rPr>
              <a:t>Belt</a:t>
            </a:r>
            <a:r>
              <a:rPr lang="fi-FI" altLang="fi-FI" sz="2600" dirty="0">
                <a:ea typeface="ＭＳ Ｐゴシック" pitchFamily="34" charset="-128"/>
              </a:rPr>
              <a:t>, 2016</a:t>
            </a:r>
            <a:r>
              <a:rPr lang="fi-FI" altLang="fi-FI" sz="2600" b="1" dirty="0">
                <a:ea typeface="ＭＳ Ｐゴシック" pitchFamily="34" charset="-128"/>
              </a:rPr>
              <a:t>). </a:t>
            </a:r>
          </a:p>
          <a:p>
            <a:pPr marL="0" indent="0">
              <a:buNone/>
            </a:pPr>
            <a:endParaRPr lang="fi-FI" altLang="fi-FI" sz="2600" dirty="0">
              <a:ea typeface="ＭＳ Ｐゴシック" pitchFamily="34" charset="-128"/>
            </a:endParaRPr>
          </a:p>
          <a:p>
            <a:pPr marL="0" indent="0">
              <a:buNone/>
            </a:pPr>
            <a:r>
              <a:rPr lang="fi-FI" altLang="fi-FI" sz="2600" b="1" dirty="0">
                <a:solidFill>
                  <a:schemeClr val="accent2">
                    <a:lumMod val="50000"/>
                  </a:schemeClr>
                </a:solidFill>
                <a:ea typeface="ＭＳ Ｐゴシック" pitchFamily="34" charset="-128"/>
              </a:rPr>
              <a:t>Lähdettä on referoitu enemmän kuin yksi virke: </a:t>
            </a:r>
          </a:p>
          <a:p>
            <a:pPr marL="0" indent="0">
              <a:buNone/>
            </a:pPr>
            <a:r>
              <a:rPr lang="fi-FI" altLang="fi-FI" sz="2600" dirty="0">
                <a:ea typeface="ＭＳ Ｐゴシック" pitchFamily="34" charset="-128"/>
              </a:rPr>
              <a:t>Pedagogista auktoriteettia ei ole mahdollista saavuttaa yksin, vaan vuorovaikutuksessa oppilaiden kanssa. Saavuttaakseen pedagogisen auktoriteetin oppilaat edellyttävät opettajalta muun muassa oppilaiden kuuntelemista ja rohkaisua, yhteistyötä sekä turvallisen ja avoimen ilmapiirin luomista luokkaan</a:t>
            </a:r>
            <a:r>
              <a:rPr lang="fi-FI" altLang="fi-FI" sz="2600" b="1" dirty="0">
                <a:ea typeface="ＭＳ Ｐゴシック" pitchFamily="34" charset="-128"/>
              </a:rPr>
              <a:t>. </a:t>
            </a:r>
            <a:r>
              <a:rPr lang="fi-FI" altLang="fi-FI" sz="2600" dirty="0">
                <a:ea typeface="ＭＳ Ｐゴシック" pitchFamily="34" charset="-128"/>
              </a:rPr>
              <a:t>(Harjunen, 2011</a:t>
            </a:r>
            <a:r>
              <a:rPr lang="fi-FI" altLang="fi-FI" sz="2600" b="1" dirty="0">
                <a:ea typeface="ＭＳ Ｐゴシック" pitchFamily="34" charset="-128"/>
              </a:rPr>
              <a:t>.)</a:t>
            </a:r>
            <a:endParaRPr lang="fi-FI" b="1" dirty="0"/>
          </a:p>
        </p:txBody>
      </p:sp>
      <p:pic>
        <p:nvPicPr>
          <p:cNvPr id="4" name="Picture 3"/>
          <p:cNvPicPr>
            <a:picLocks noChangeAspect="1"/>
          </p:cNvPicPr>
          <p:nvPr/>
        </p:nvPicPr>
        <p:blipFill>
          <a:blip r:embed="rId2"/>
          <a:stretch>
            <a:fillRect/>
          </a:stretch>
        </p:blipFill>
        <p:spPr>
          <a:xfrm>
            <a:off x="9283313" y="6253282"/>
            <a:ext cx="2292295" cy="493819"/>
          </a:xfrm>
          <a:prstGeom prst="rect">
            <a:avLst/>
          </a:prstGeom>
        </p:spPr>
      </p:pic>
    </p:spTree>
    <p:extLst>
      <p:ext uri="{BB962C8B-B14F-4D97-AF65-F5344CB8AC3E}">
        <p14:creationId xmlns:p14="http://schemas.microsoft.com/office/powerpoint/2010/main" val="2022813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Lähdeviitteet</a:t>
            </a:r>
          </a:p>
        </p:txBody>
      </p:sp>
      <p:sp>
        <p:nvSpPr>
          <p:cNvPr id="3" name="Sisällön paikkamerkki 2"/>
          <p:cNvSpPr>
            <a:spLocks noGrp="1"/>
          </p:cNvSpPr>
          <p:nvPr>
            <p:ph idx="1"/>
          </p:nvPr>
        </p:nvSpPr>
        <p:spPr>
          <a:xfrm>
            <a:off x="1991544" y="1412777"/>
            <a:ext cx="8676456" cy="4525963"/>
          </a:xfrm>
        </p:spPr>
        <p:txBody>
          <a:bodyPr>
            <a:normAutofit/>
          </a:bodyPr>
          <a:lstStyle/>
          <a:p>
            <a:pPr marL="0" indent="0">
              <a:buNone/>
            </a:pPr>
            <a:endParaRPr lang="fi-FI" dirty="0">
              <a:latin typeface="Calibri" panose="020F0502020204030204" pitchFamily="34" charset="0"/>
            </a:endParaRPr>
          </a:p>
          <a:p>
            <a:pPr marL="0" indent="0">
              <a:buNone/>
            </a:pPr>
            <a:r>
              <a:rPr lang="fi-FI" dirty="0">
                <a:latin typeface="Calibri" panose="020F0502020204030204" pitchFamily="34" charset="0"/>
              </a:rPr>
              <a:t>Lue tekstistä jokin kokonaisuus ja tarkista,</a:t>
            </a:r>
          </a:p>
          <a:p>
            <a:pPr marL="0" indent="0">
              <a:buNone/>
            </a:pPr>
            <a:endParaRPr lang="fi-FI" dirty="0">
              <a:latin typeface="Calibri" panose="020F0502020204030204" pitchFamily="34" charset="0"/>
            </a:endParaRPr>
          </a:p>
          <a:p>
            <a:pPr lvl="1">
              <a:buFont typeface="Arial" panose="020B0604020202020204" pitchFamily="34" charset="0"/>
              <a:buChar char="•"/>
            </a:pPr>
            <a:r>
              <a:rPr lang="fi-FI" dirty="0">
                <a:latin typeface="Calibri" panose="020F0502020204030204" pitchFamily="34" charset="0"/>
              </a:rPr>
              <a:t>onko äänien erottelu selvää</a:t>
            </a:r>
          </a:p>
          <a:p>
            <a:pPr>
              <a:buFont typeface="Arial" panose="020B0604020202020204" pitchFamily="34" charset="0"/>
              <a:buChar char="•"/>
            </a:pPr>
            <a:endParaRPr lang="fi-FI" dirty="0">
              <a:latin typeface="Calibri" panose="020F0502020204030204" pitchFamily="34" charset="0"/>
            </a:endParaRPr>
          </a:p>
          <a:p>
            <a:pPr lvl="1">
              <a:buFont typeface="Arial" panose="020B0604020202020204" pitchFamily="34" charset="0"/>
              <a:buChar char="•"/>
            </a:pPr>
            <a:r>
              <a:rPr lang="fi-FI" dirty="0">
                <a:latin typeface="Calibri" panose="020F0502020204030204" pitchFamily="34" charset="0"/>
              </a:rPr>
              <a:t>noudatetaanko SUKUNIMI  VUOSILUKU, SIVUT -järjestelmää johdonmukaisesti</a:t>
            </a:r>
          </a:p>
          <a:p>
            <a:pPr lvl="1">
              <a:buFont typeface="Arial" panose="020B0604020202020204" pitchFamily="34" charset="0"/>
              <a:buChar char="•"/>
            </a:pPr>
            <a:endParaRPr lang="fi-FI" dirty="0">
              <a:latin typeface="Calibri" panose="020F0502020204030204" pitchFamily="34" charset="0"/>
            </a:endParaRPr>
          </a:p>
          <a:p>
            <a:pPr lvl="1">
              <a:buFont typeface="Arial" panose="020B0604020202020204" pitchFamily="34" charset="0"/>
              <a:buChar char="•"/>
            </a:pPr>
            <a:r>
              <a:rPr lang="fi-FI" dirty="0">
                <a:latin typeface="Calibri" panose="020F0502020204030204" pitchFamily="34" charset="0"/>
              </a:rPr>
              <a:t>onko piste/pisteet merkitty oikeille puolille sulkeita.</a:t>
            </a:r>
          </a:p>
          <a:p>
            <a:pPr marL="0" indent="0">
              <a:buNone/>
            </a:pPr>
            <a:endParaRPr lang="fi-FI" dirty="0"/>
          </a:p>
        </p:txBody>
      </p:sp>
      <p:pic>
        <p:nvPicPr>
          <p:cNvPr id="4" name="Picture 3"/>
          <p:cNvPicPr>
            <a:picLocks noChangeAspect="1"/>
          </p:cNvPicPr>
          <p:nvPr/>
        </p:nvPicPr>
        <p:blipFill>
          <a:blip r:embed="rId2"/>
          <a:stretch>
            <a:fillRect/>
          </a:stretch>
        </p:blipFill>
        <p:spPr>
          <a:xfrm>
            <a:off x="9521852" y="6163829"/>
            <a:ext cx="2292295" cy="493819"/>
          </a:xfrm>
          <a:prstGeom prst="rect">
            <a:avLst/>
          </a:prstGeom>
        </p:spPr>
      </p:pic>
    </p:spTree>
    <p:extLst>
      <p:ext uri="{BB962C8B-B14F-4D97-AF65-F5344CB8AC3E}">
        <p14:creationId xmlns:p14="http://schemas.microsoft.com/office/powerpoint/2010/main" val="29137814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84213"/>
            <a:ext cx="10178322" cy="710918"/>
          </a:xfrm>
        </p:spPr>
        <p:txBody>
          <a:bodyPr>
            <a:normAutofit/>
          </a:bodyPr>
          <a:lstStyle/>
          <a:p>
            <a:r>
              <a:rPr lang="fi-FI" sz="3600" dirty="0"/>
              <a:t>tekstipalautteen antaminen</a:t>
            </a:r>
          </a:p>
        </p:txBody>
      </p:sp>
      <p:sp>
        <p:nvSpPr>
          <p:cNvPr id="3" name="Content Placeholder 2"/>
          <p:cNvSpPr>
            <a:spLocks noGrp="1"/>
          </p:cNvSpPr>
          <p:nvPr>
            <p:ph idx="1"/>
          </p:nvPr>
        </p:nvSpPr>
        <p:spPr>
          <a:xfrm>
            <a:off x="1251678" y="924339"/>
            <a:ext cx="10178322" cy="5814390"/>
          </a:xfrm>
        </p:spPr>
        <p:txBody>
          <a:bodyPr>
            <a:normAutofit/>
          </a:bodyPr>
          <a:lstStyle/>
          <a:p>
            <a:pPr marL="0" indent="0">
              <a:buNone/>
            </a:pPr>
            <a:r>
              <a:rPr lang="fi-FI" b="1" dirty="0"/>
              <a:t>Tekstien tarkastelu ½ t; palaute &amp; keskustelu 40 min</a:t>
            </a:r>
          </a:p>
          <a:p>
            <a:pPr marL="0" indent="0">
              <a:buNone/>
            </a:pPr>
            <a:endParaRPr lang="fi-FI" b="1" dirty="0"/>
          </a:p>
          <a:p>
            <a:pPr marL="0" indent="0">
              <a:buNone/>
            </a:pPr>
            <a:r>
              <a:rPr lang="fi-FI" b="1" dirty="0"/>
              <a:t>Lue teksti huolellisesti läpi ja tee muistiinpanoja seuraavista asioista:</a:t>
            </a:r>
          </a:p>
          <a:p>
            <a:pPr marL="457200" indent="-457200">
              <a:buFont typeface="+mj-lt"/>
              <a:buAutoNum type="arabicPeriod"/>
            </a:pPr>
            <a:r>
              <a:rPr lang="fi-FI" b="1" dirty="0"/>
              <a:t>Mihin kohtaan kanditutkielmaa teksti on tarkoitettu? </a:t>
            </a:r>
            <a:r>
              <a:rPr lang="fi-FI" dirty="0"/>
              <a:t>Miten se täyttää tuon tutkielman osan tavoitteet? (ks. kanditutkielman rakenteesta mallipohjasta </a:t>
            </a:r>
            <a:r>
              <a:rPr lang="fi-FI" dirty="0">
                <a:hlinkClick r:id="rId2"/>
              </a:rPr>
              <a:t>https://peda.net/id/5fd300a0aab</a:t>
            </a:r>
            <a:r>
              <a:rPr lang="fi-FI" dirty="0"/>
              <a:t>)</a:t>
            </a:r>
          </a:p>
          <a:p>
            <a:pPr marL="457200" indent="-457200">
              <a:buFont typeface="+mj-lt"/>
              <a:buAutoNum type="arabicPeriod"/>
            </a:pPr>
            <a:r>
              <a:rPr lang="fi-FI" b="1" dirty="0"/>
              <a:t>Tekstin juonellisuus ja ymmärrettävyys: </a:t>
            </a:r>
            <a:r>
              <a:rPr lang="fi-FI" dirty="0"/>
              <a:t>Miten teksti ajatuksen tasolla etenee? Ymmärrätkö tekstin? Onko äkkisiirtymiä, sivujuonia tai hajanaisuutta? Pohdi myös tekstissä esitettyjä ajatuksia, väitteitä, argumentteja, ajatuksen kulkua ja päätelmiä. Onko teksti sisällöllisesti toimiva, onko teksti uskottava? Onko esitetyt väitteet perusteltu tieteellisesti? Onko tekstissä kohtia, jotka vaatisivat lisäkehittelyä tai syventämistä? Vaatisiko jokin kohta lisäperusteita, lisämäärittelyjä, lisää selitystä? </a:t>
            </a:r>
          </a:p>
          <a:p>
            <a:pPr marL="457200" indent="-457200">
              <a:buFont typeface="+mj-lt"/>
              <a:buAutoNum type="arabicPeriod"/>
            </a:pPr>
            <a:r>
              <a:rPr lang="fi-FI" b="1" dirty="0"/>
              <a:t>Tyyli: </a:t>
            </a:r>
            <a:r>
              <a:rPr lang="fi-FI" dirty="0"/>
              <a:t>Onko teksti hyvää asiatyyliä (neutraalia, kohteliasta)? Ovatko sanavalinnat osuvia? Alleviivaa sanat, jotka tuntuvat esim. puhekielisiltä.</a:t>
            </a:r>
          </a:p>
          <a:p>
            <a:pPr marL="457200" indent="-457200">
              <a:buFont typeface="+mj-lt"/>
              <a:buAutoNum type="arabicPeriod"/>
            </a:pPr>
            <a:endParaRPr lang="fi-FI" b="1" dirty="0"/>
          </a:p>
        </p:txBody>
      </p:sp>
    </p:spTree>
    <p:extLst>
      <p:ext uri="{BB962C8B-B14F-4D97-AF65-F5344CB8AC3E}">
        <p14:creationId xmlns:p14="http://schemas.microsoft.com/office/powerpoint/2010/main" val="1756430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382385"/>
            <a:ext cx="10178322" cy="263658"/>
          </a:xfrm>
        </p:spPr>
        <p:txBody>
          <a:bodyPr>
            <a:normAutofit fontScale="90000"/>
          </a:bodyPr>
          <a:lstStyle/>
          <a:p>
            <a:r>
              <a:rPr lang="fi-FI" dirty="0"/>
              <a:t> </a:t>
            </a:r>
          </a:p>
        </p:txBody>
      </p:sp>
      <p:sp>
        <p:nvSpPr>
          <p:cNvPr id="3" name="Content Placeholder 2"/>
          <p:cNvSpPr>
            <a:spLocks noGrp="1"/>
          </p:cNvSpPr>
          <p:nvPr>
            <p:ph idx="1"/>
          </p:nvPr>
        </p:nvSpPr>
        <p:spPr>
          <a:xfrm>
            <a:off x="1251678" y="974035"/>
            <a:ext cx="10178322" cy="5595730"/>
          </a:xfrm>
        </p:spPr>
        <p:txBody>
          <a:bodyPr>
            <a:normAutofit/>
          </a:bodyPr>
          <a:lstStyle/>
          <a:p>
            <a:pPr marL="457200" indent="-457200">
              <a:buFont typeface="+mj-lt"/>
              <a:buAutoNum type="arabicPeriod" startAt="4"/>
            </a:pPr>
            <a:r>
              <a:rPr lang="fi-FI" b="1" dirty="0"/>
              <a:t>Seuraa tekstin ”ääniä”: </a:t>
            </a:r>
            <a:r>
              <a:rPr lang="fi-FI" dirty="0"/>
              <a:t>Keiden ääniä tekstissä kuuluu? Missä ja miten? Erottuvatko eri äänet toisistaan (lähteiden äänet &amp; lähdeviitteet, tutkijan oma ääni)? Onko eri lähteiden asiaa suhteutettu tosiinsa (keskustelevatko lähteet tekstissä keskenään)? Miten eri lähteiden keskusteluttaminen näkyy tekstissä?</a:t>
            </a:r>
          </a:p>
          <a:p>
            <a:pPr marL="457200" indent="-457200">
              <a:buFont typeface="+mj-lt"/>
              <a:buAutoNum type="arabicPeriod" startAt="4"/>
            </a:pPr>
            <a:r>
              <a:rPr lang="fi-FI" b="1" dirty="0"/>
              <a:t>Miten käsitteitä on tekstissä käytetty? </a:t>
            </a:r>
            <a:r>
              <a:rPr lang="fi-FI" dirty="0"/>
              <a:t>Poimi keskeiset käsitteet ja ryhmittele niitä pää- ja alakäsitteisiin. Mitä huomaat (tieteelliset käsitteet, arkikäsitteet jne.)? Onko käsitteitä määritelty? Miten (alakäsitteiden kautta, esimerkkien avulla, tutkimuksia kooten tms.)?</a:t>
            </a:r>
          </a:p>
          <a:p>
            <a:pPr marL="457200" indent="-457200">
              <a:buFont typeface="+mj-lt"/>
              <a:buAutoNum type="arabicPeriod" startAt="4"/>
            </a:pPr>
            <a:r>
              <a:rPr lang="fi-FI" b="1" dirty="0"/>
              <a:t>Tarkastele</a:t>
            </a:r>
            <a:r>
              <a:rPr lang="fi-FI" dirty="0"/>
              <a:t> tekstin kappalejakoa (loogisuus), virkerakennetta (monipuolisuus, vaihtelevuus) ja lauseita (eheys, luettavuus).  Katso myös välimerkkien käyttö ja muut oikeinkirjoitusasiat, esim. yhdyssanat ja niiden merkintä.</a:t>
            </a:r>
          </a:p>
          <a:p>
            <a:pPr marL="457200" indent="-457200">
              <a:buFont typeface="+mj-lt"/>
              <a:buAutoNum type="arabicPeriod" startAt="4"/>
            </a:pPr>
            <a:r>
              <a:rPr lang="fi-FI" b="1" dirty="0"/>
              <a:t>Onko lähdeviitteet merkitty ohjeiden mukaisesti?</a:t>
            </a:r>
            <a:endParaRPr lang="fi-FI" dirty="0"/>
          </a:p>
        </p:txBody>
      </p:sp>
    </p:spTree>
    <p:extLst>
      <p:ext uri="{BB962C8B-B14F-4D97-AF65-F5344CB8AC3E}">
        <p14:creationId xmlns:p14="http://schemas.microsoft.com/office/powerpoint/2010/main" val="31314392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2345635" y="764704"/>
            <a:ext cx="8468139" cy="720080"/>
          </a:xfrm>
        </p:spPr>
        <p:txBody>
          <a:bodyPr>
            <a:normAutofit fontScale="90000"/>
          </a:bodyPr>
          <a:lstStyle/>
          <a:p>
            <a:r>
              <a:rPr lang="fi-FI" sz="3200" b="1" dirty="0"/>
              <a:t>Tekstin juonellisuus ja metatekstin käyttö</a:t>
            </a:r>
            <a:endParaRPr lang="en-US" sz="3200" b="1" dirty="0"/>
          </a:p>
        </p:txBody>
      </p:sp>
      <p:sp>
        <p:nvSpPr>
          <p:cNvPr id="3" name="Sisällön paikkamerkki 2"/>
          <p:cNvSpPr>
            <a:spLocks noGrp="1"/>
          </p:cNvSpPr>
          <p:nvPr>
            <p:ph idx="1"/>
          </p:nvPr>
        </p:nvSpPr>
        <p:spPr>
          <a:xfrm>
            <a:off x="1991544" y="1772816"/>
            <a:ext cx="7776864" cy="4320480"/>
          </a:xfrm>
        </p:spPr>
        <p:txBody>
          <a:bodyPr>
            <a:normAutofit fontScale="70000" lnSpcReduction="20000"/>
          </a:bodyPr>
          <a:lstStyle/>
          <a:p>
            <a:pPr>
              <a:buNone/>
            </a:pPr>
            <a:r>
              <a:rPr lang="fi-FI" dirty="0"/>
              <a:t>	</a:t>
            </a:r>
            <a:r>
              <a:rPr lang="fi-FI" sz="3300" i="1" dirty="0"/>
              <a:t>Perehdyttämisessä on monta osa-aluetta. </a:t>
            </a:r>
            <a:r>
              <a:rPr lang="fi-FI" sz="3300" i="1" dirty="0">
                <a:solidFill>
                  <a:srgbClr val="FF0000"/>
                </a:solidFill>
              </a:rPr>
              <a:t>Perusasia </a:t>
            </a:r>
            <a:r>
              <a:rPr lang="fi-FI" sz="3300" i="1" dirty="0"/>
              <a:t>on varsinaiseen työtehtävään ja työhön perehdyttäminen – –. Siinä korostuvat erityisesti –  –. Työtehtävään perehdyttäminen koetaan usein itsestäänselvyytenä. </a:t>
            </a:r>
            <a:r>
              <a:rPr lang="fi-FI" sz="3300" i="1" dirty="0">
                <a:solidFill>
                  <a:srgbClr val="FF0000"/>
                </a:solidFill>
              </a:rPr>
              <a:t>Tärkeä osa perehdyttämistä </a:t>
            </a:r>
            <a:r>
              <a:rPr lang="fi-FI" sz="3300" i="1" dirty="0"/>
              <a:t>on kuitenkin myös se, että uusi tulija oppii tuntemaan työnantajayrityksen toimintaa ja yrityskulttuuria sekä arvoja – – . </a:t>
            </a:r>
            <a:r>
              <a:rPr lang="fi-FI" sz="3300" i="1" dirty="0">
                <a:solidFill>
                  <a:srgbClr val="FF0000"/>
                </a:solidFill>
              </a:rPr>
              <a:t>Kolmantena</a:t>
            </a:r>
            <a:r>
              <a:rPr lang="fi-FI" sz="3300" i="1" dirty="0"/>
              <a:t> asiana uudelle tulijalle on hyväksi tuntea työnantajayritys myös laajemmin. Esimerkiksi – –. </a:t>
            </a:r>
            <a:r>
              <a:rPr lang="fi-FI" sz="3300" i="1" dirty="0">
                <a:solidFill>
                  <a:srgbClr val="FF0000"/>
                </a:solidFill>
              </a:rPr>
              <a:t>Neljäs osa-alue </a:t>
            </a:r>
            <a:r>
              <a:rPr lang="fi-FI" sz="3300" i="1" dirty="0"/>
              <a:t>perehdyttämistä on se, että –  –.</a:t>
            </a:r>
          </a:p>
          <a:p>
            <a:pPr>
              <a:buNone/>
            </a:pPr>
            <a:endParaRPr lang="en-US" sz="3300" i="1" dirty="0"/>
          </a:p>
          <a:p>
            <a:pPr>
              <a:buNone/>
            </a:pPr>
            <a:r>
              <a:rPr lang="fi-FI" sz="3100" i="1" dirty="0"/>
              <a:t>	</a:t>
            </a:r>
            <a:r>
              <a:rPr lang="fi-FI" sz="2400" i="1" dirty="0"/>
              <a:t>(Ketola, H. 2010. Tulokkaasta tuottavaksi asiantuntijaksi. Perehdyttäminen kehittämisen välineenä eräissä suomalaisissa tietoalan yrityksissä – tekstiä muunneltu).</a:t>
            </a:r>
          </a:p>
        </p:txBody>
      </p:sp>
      <p:sp>
        <p:nvSpPr>
          <p:cNvPr id="4" name="TextBox 3"/>
          <p:cNvSpPr txBox="1"/>
          <p:nvPr/>
        </p:nvSpPr>
        <p:spPr>
          <a:xfrm flipH="1">
            <a:off x="7301283" y="5804452"/>
            <a:ext cx="2240281" cy="369332"/>
          </a:xfrm>
          <a:prstGeom prst="rect">
            <a:avLst/>
          </a:prstGeom>
          <a:noFill/>
        </p:spPr>
        <p:txBody>
          <a:bodyPr wrap="square" rtlCol="0">
            <a:spAutoFit/>
          </a:bodyPr>
          <a:lstStyle/>
          <a:p>
            <a:r>
              <a:rPr lang="fi-FI" dirty="0"/>
              <a:t>P.  Torvelainen 2020</a:t>
            </a:r>
          </a:p>
        </p:txBody>
      </p:sp>
    </p:spTree>
    <p:extLst>
      <p:ext uri="{BB962C8B-B14F-4D97-AF65-F5344CB8AC3E}">
        <p14:creationId xmlns:p14="http://schemas.microsoft.com/office/powerpoint/2010/main" val="12039601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Rectangle 2"/>
          <p:cNvSpPr>
            <a:spLocks noGrp="1" noChangeArrowheads="1"/>
          </p:cNvSpPr>
          <p:nvPr>
            <p:ph type="body" idx="4294967295"/>
          </p:nvPr>
        </p:nvSpPr>
        <p:spPr>
          <a:xfrm>
            <a:off x="1097280" y="188913"/>
            <a:ext cx="10385108" cy="6408737"/>
          </a:xfrm>
        </p:spPr>
        <p:txBody>
          <a:bodyPr>
            <a:normAutofit fontScale="55000" lnSpcReduction="20000"/>
          </a:bodyPr>
          <a:lstStyle/>
          <a:p>
            <a:pPr>
              <a:lnSpc>
                <a:spcPct val="80000"/>
              </a:lnSpc>
              <a:buFontTx/>
              <a:buNone/>
            </a:pPr>
            <a:endParaRPr lang="fi-FI" sz="2000" dirty="0"/>
          </a:p>
          <a:p>
            <a:pPr>
              <a:lnSpc>
                <a:spcPct val="80000"/>
              </a:lnSpc>
              <a:buFontTx/>
              <a:buNone/>
            </a:pPr>
            <a:endParaRPr lang="fi-FI" sz="2000" dirty="0"/>
          </a:p>
          <a:p>
            <a:pPr>
              <a:lnSpc>
                <a:spcPct val="80000"/>
              </a:lnSpc>
              <a:buFontTx/>
              <a:buNone/>
            </a:pPr>
            <a:r>
              <a:rPr lang="fi-FI" sz="5100" dirty="0"/>
              <a:t>Metateksti juonen kuljettamisessa</a:t>
            </a:r>
          </a:p>
          <a:p>
            <a:pPr>
              <a:lnSpc>
                <a:spcPct val="80000"/>
              </a:lnSpc>
              <a:buFontTx/>
              <a:buNone/>
            </a:pPr>
            <a:endParaRPr lang="fi-FI" sz="3600" dirty="0"/>
          </a:p>
          <a:p>
            <a:pPr>
              <a:lnSpc>
                <a:spcPct val="80000"/>
              </a:lnSpc>
              <a:buFontTx/>
              <a:buNone/>
            </a:pPr>
            <a:r>
              <a:rPr lang="fi-FI" sz="3600" dirty="0"/>
              <a:t>3. 3 Sukupolvi  X  - postmoderni työntekijä</a:t>
            </a:r>
          </a:p>
          <a:p>
            <a:pPr>
              <a:lnSpc>
                <a:spcPct val="80000"/>
              </a:lnSpc>
              <a:buFontTx/>
              <a:buNone/>
            </a:pPr>
            <a:endParaRPr lang="fi-FI" sz="3600" dirty="0"/>
          </a:p>
          <a:p>
            <a:pPr>
              <a:lnSpc>
                <a:spcPct val="80000"/>
              </a:lnSpc>
              <a:buFontTx/>
              <a:buNone/>
            </a:pPr>
            <a:r>
              <a:rPr lang="fi-FI" sz="3600" dirty="0"/>
              <a:t>Sukupolvi X:llä tarkoitetaan – –.  Termi syntyi – –. Laajemmin termi otettiin käyttöön – –.</a:t>
            </a:r>
          </a:p>
          <a:p>
            <a:pPr>
              <a:lnSpc>
                <a:spcPct val="80000"/>
              </a:lnSpc>
              <a:buFontTx/>
              <a:buNone/>
            </a:pPr>
            <a:endParaRPr lang="fi-FI" sz="3600" dirty="0"/>
          </a:p>
          <a:p>
            <a:pPr>
              <a:lnSpc>
                <a:spcPct val="80000"/>
              </a:lnSpc>
              <a:buFontTx/>
              <a:buNone/>
            </a:pPr>
            <a:r>
              <a:rPr lang="fi-FI" sz="3600" dirty="0"/>
              <a:t>Sukupolvi X:n edustajia kuvataan – –. He määrittelevät – –. X:ää ei  kiinnosta – –. He eivät myöskään – –.</a:t>
            </a:r>
          </a:p>
          <a:p>
            <a:pPr>
              <a:lnSpc>
                <a:spcPct val="80000"/>
              </a:lnSpc>
              <a:buFontTx/>
              <a:buNone/>
            </a:pPr>
            <a:endParaRPr lang="fi-FI" sz="3600" dirty="0"/>
          </a:p>
          <a:p>
            <a:pPr>
              <a:lnSpc>
                <a:spcPct val="80000"/>
              </a:lnSpc>
              <a:buFontTx/>
              <a:buNone/>
            </a:pPr>
            <a:r>
              <a:rPr lang="fi-FI" sz="3600" dirty="0"/>
              <a:t>X:t odottavat työpaikalta – –. He pitävät – –.  X:t uskovat – –.</a:t>
            </a:r>
          </a:p>
          <a:p>
            <a:pPr>
              <a:lnSpc>
                <a:spcPct val="80000"/>
              </a:lnSpc>
              <a:buFontTx/>
              <a:buNone/>
            </a:pPr>
            <a:endParaRPr lang="fi-FI" sz="3600" dirty="0"/>
          </a:p>
          <a:p>
            <a:pPr>
              <a:lnSpc>
                <a:spcPct val="80000"/>
              </a:lnSpc>
              <a:buFontTx/>
              <a:buNone/>
            </a:pPr>
            <a:r>
              <a:rPr lang="fi-FI" sz="3600" dirty="0">
                <a:solidFill>
                  <a:srgbClr val="FF0000"/>
                </a:solidFill>
              </a:rPr>
              <a:t>Näitä luonnehdintoja voi pitää hyvin myönteisinä</a:t>
            </a:r>
            <a:r>
              <a:rPr lang="fi-FI" sz="3600" dirty="0"/>
              <a:t>. Kaikki  luonnehdinnat sukupolvi X:stä eivät kuitenkaan ole myönteisiä. Heitä on pidetty – –.</a:t>
            </a:r>
          </a:p>
          <a:p>
            <a:pPr>
              <a:lnSpc>
                <a:spcPct val="80000"/>
              </a:lnSpc>
              <a:buFontTx/>
              <a:buNone/>
            </a:pPr>
            <a:endParaRPr lang="fi-FI" sz="3600" dirty="0"/>
          </a:p>
          <a:p>
            <a:pPr>
              <a:lnSpc>
                <a:spcPct val="80000"/>
              </a:lnSpc>
              <a:buFontTx/>
              <a:buNone/>
            </a:pPr>
            <a:r>
              <a:rPr lang="fi-FI" sz="3600" dirty="0">
                <a:solidFill>
                  <a:srgbClr val="FF0000"/>
                </a:solidFill>
              </a:rPr>
              <a:t>Tällaiset yhdestä sukupolvesta tehdyt yleistykset saattavat kuitenkin olla vaarallisia ja johtaa harhaan</a:t>
            </a:r>
            <a:r>
              <a:rPr lang="fi-FI" sz="3600" dirty="0"/>
              <a:t>. Mannheimin (1999) mukaan – –. </a:t>
            </a:r>
          </a:p>
          <a:p>
            <a:pPr>
              <a:lnSpc>
                <a:spcPct val="80000"/>
              </a:lnSpc>
              <a:buFontTx/>
              <a:buNone/>
            </a:pPr>
            <a:endParaRPr lang="fi-FI" sz="3600" dirty="0"/>
          </a:p>
          <a:p>
            <a:pPr>
              <a:lnSpc>
                <a:spcPct val="80000"/>
              </a:lnSpc>
              <a:buFontTx/>
              <a:buNone/>
            </a:pPr>
            <a:r>
              <a:rPr lang="fi-FI" sz="3600" dirty="0">
                <a:solidFill>
                  <a:srgbClr val="FF0000"/>
                </a:solidFill>
              </a:rPr>
              <a:t>Tästä syystä voidaan ajatella, että</a:t>
            </a:r>
            <a:r>
              <a:rPr lang="fi-FI" sz="3600" dirty="0"/>
              <a:t> – –. </a:t>
            </a:r>
          </a:p>
          <a:p>
            <a:pPr>
              <a:lnSpc>
                <a:spcPct val="80000"/>
              </a:lnSpc>
              <a:buFontTx/>
              <a:buNone/>
            </a:pPr>
            <a:endParaRPr lang="fi-FI" sz="3600" dirty="0"/>
          </a:p>
          <a:p>
            <a:pPr>
              <a:lnSpc>
                <a:spcPct val="80000"/>
              </a:lnSpc>
              <a:buFontTx/>
              <a:buNone/>
            </a:pPr>
            <a:r>
              <a:rPr lang="fi-FI" sz="3600" dirty="0"/>
              <a:t>(Muunneltua tekstiä Sanna Joensuun (2006) väitöskirjasta ”Kaksi kuvaa</a:t>
            </a:r>
          </a:p>
          <a:p>
            <a:pPr>
              <a:lnSpc>
                <a:spcPct val="80000"/>
              </a:lnSpc>
              <a:buFontTx/>
              <a:buNone/>
            </a:pPr>
            <a:r>
              <a:rPr lang="fi-FI" sz="3600" dirty="0"/>
              <a:t>työntekijästä. Sisäisen viestinnän opit ja postmoderni näkökulma.)</a:t>
            </a:r>
          </a:p>
        </p:txBody>
      </p:sp>
      <p:sp>
        <p:nvSpPr>
          <p:cNvPr id="3" name="TextBox 2"/>
          <p:cNvSpPr txBox="1"/>
          <p:nvPr/>
        </p:nvSpPr>
        <p:spPr>
          <a:xfrm flipH="1">
            <a:off x="8971057" y="6072809"/>
            <a:ext cx="2240281" cy="369332"/>
          </a:xfrm>
          <a:prstGeom prst="rect">
            <a:avLst/>
          </a:prstGeom>
          <a:noFill/>
        </p:spPr>
        <p:txBody>
          <a:bodyPr wrap="square" rtlCol="0">
            <a:spAutoFit/>
          </a:bodyPr>
          <a:lstStyle/>
          <a:p>
            <a:r>
              <a:rPr lang="fi-FI" dirty="0"/>
              <a:t>P.  Torvelainen 2020</a:t>
            </a:r>
          </a:p>
        </p:txBody>
      </p:sp>
    </p:spTree>
    <p:extLst>
      <p:ext uri="{BB962C8B-B14F-4D97-AF65-F5344CB8AC3E}">
        <p14:creationId xmlns:p14="http://schemas.microsoft.com/office/powerpoint/2010/main" val="494476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67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8674">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8674">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8674">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8674">
                                            <p:txEl>
                                              <p:pRg st="10" end="1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8674">
                                            <p:txEl>
                                              <p:pRg st="12" end="1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8674">
                                            <p:txEl>
                                              <p:pRg st="14" end="1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8674">
                                            <p:txEl>
                                              <p:pRg st="16" end="16"/>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8674">
                                            <p:txEl>
                                              <p:pRg st="18" end="18"/>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8674">
                                            <p:txEl>
                                              <p:pRg st="19" end="1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p:cNvSpPr>
            <a:spLocks noGrp="1"/>
          </p:cNvSpPr>
          <p:nvPr>
            <p:ph type="title"/>
          </p:nvPr>
        </p:nvSpPr>
        <p:spPr>
          <a:xfrm>
            <a:off x="1252727" y="157942"/>
            <a:ext cx="10713985" cy="1388225"/>
          </a:xfrm>
        </p:spPr>
        <p:txBody>
          <a:bodyPr>
            <a:normAutofit fontScale="90000"/>
          </a:bodyPr>
          <a:lstStyle/>
          <a:p>
            <a:r>
              <a:rPr lang="fi-FI" dirty="0"/>
              <a:t>Tieteellinen tyyli sanaston kannalta</a:t>
            </a:r>
          </a:p>
        </p:txBody>
      </p:sp>
      <p:sp>
        <p:nvSpPr>
          <p:cNvPr id="4" name="Text Placeholder 3"/>
          <p:cNvSpPr>
            <a:spLocks noGrp="1"/>
          </p:cNvSpPr>
          <p:nvPr>
            <p:ph type="body" idx="1"/>
          </p:nvPr>
        </p:nvSpPr>
        <p:spPr>
          <a:xfrm>
            <a:off x="839788" y="1681163"/>
            <a:ext cx="5157787" cy="421957"/>
          </a:xfrm>
        </p:spPr>
        <p:txBody>
          <a:bodyPr/>
          <a:lstStyle/>
          <a:p>
            <a:r>
              <a:rPr lang="fi-FI" dirty="0"/>
              <a:t>Neutraalit sanat</a:t>
            </a:r>
          </a:p>
        </p:txBody>
      </p:sp>
      <p:sp>
        <p:nvSpPr>
          <p:cNvPr id="5" name="Content Placeholder 4"/>
          <p:cNvSpPr>
            <a:spLocks noGrp="1"/>
          </p:cNvSpPr>
          <p:nvPr>
            <p:ph sz="half" idx="2"/>
          </p:nvPr>
        </p:nvSpPr>
        <p:spPr>
          <a:xfrm>
            <a:off x="839788" y="2103120"/>
            <a:ext cx="5157787" cy="4086543"/>
          </a:xfrm>
        </p:spPr>
        <p:txBody>
          <a:bodyPr>
            <a:normAutofit/>
          </a:bodyPr>
          <a:lstStyle/>
          <a:p>
            <a:pPr marL="0" indent="0">
              <a:buNone/>
            </a:pPr>
            <a:r>
              <a:rPr lang="fi-FI" dirty="0">
                <a:solidFill>
                  <a:srgbClr val="FF0000"/>
                </a:solidFill>
              </a:rPr>
              <a:t>Kahlasin</a:t>
            </a:r>
            <a:r>
              <a:rPr lang="fi-FI" dirty="0"/>
              <a:t> tätä kirjallisuuskatsausta varten läpi </a:t>
            </a:r>
            <a:r>
              <a:rPr lang="fi-FI" dirty="0">
                <a:solidFill>
                  <a:srgbClr val="FF0000"/>
                </a:solidFill>
              </a:rPr>
              <a:t>vinon pinon </a:t>
            </a:r>
            <a:r>
              <a:rPr lang="fi-FI" dirty="0"/>
              <a:t>aihetta käsittelevää kirjallisuutta sekä yliopistolla, kaupunginkirjastoissa että netissä, mutta </a:t>
            </a:r>
            <a:r>
              <a:rPr lang="fi-FI" dirty="0">
                <a:solidFill>
                  <a:srgbClr val="FF0000"/>
                </a:solidFill>
              </a:rPr>
              <a:t>kumma kyllä</a:t>
            </a:r>
            <a:r>
              <a:rPr lang="fi-FI" dirty="0"/>
              <a:t>, ongelma on mainittu vain Virtasen (2000) kirjassa.</a:t>
            </a:r>
          </a:p>
          <a:p>
            <a:endParaRPr lang="fi-FI" dirty="0"/>
          </a:p>
          <a:p>
            <a:pPr marL="0" indent="0">
              <a:buNone/>
            </a:pPr>
            <a:r>
              <a:rPr lang="fi-FI" dirty="0"/>
              <a:t>Aiheesta on tehty useita tutkimuksia (esim. Lehtonen 2002, Mattila 2001a, Kuusela 1999), mutta vain Virtaselta (2000: 25) löytyi maininta ongelmasta. Tätä voi pitää hieman yllättävänä, jos ottaa huomioon, että ‒ ‒.</a:t>
            </a:r>
          </a:p>
          <a:p>
            <a:endParaRPr lang="fi-FI" dirty="0"/>
          </a:p>
        </p:txBody>
      </p:sp>
      <p:sp>
        <p:nvSpPr>
          <p:cNvPr id="6" name="Text Placeholder 5"/>
          <p:cNvSpPr>
            <a:spLocks noGrp="1"/>
          </p:cNvSpPr>
          <p:nvPr>
            <p:ph type="body" sz="quarter" idx="3"/>
          </p:nvPr>
        </p:nvSpPr>
        <p:spPr>
          <a:xfrm>
            <a:off x="6172200" y="1681163"/>
            <a:ext cx="5183188" cy="421957"/>
          </a:xfrm>
        </p:spPr>
        <p:txBody>
          <a:bodyPr/>
          <a:lstStyle/>
          <a:p>
            <a:r>
              <a:rPr lang="fi-FI" dirty="0"/>
              <a:t>SUHTAUTUMISEN ILMAISEMINEN</a:t>
            </a:r>
          </a:p>
        </p:txBody>
      </p:sp>
      <p:sp>
        <p:nvSpPr>
          <p:cNvPr id="7" name="Content Placeholder 6"/>
          <p:cNvSpPr>
            <a:spLocks noGrp="1"/>
          </p:cNvSpPr>
          <p:nvPr>
            <p:ph sz="quarter" idx="4"/>
          </p:nvPr>
        </p:nvSpPr>
        <p:spPr>
          <a:xfrm>
            <a:off x="6172200" y="2103120"/>
            <a:ext cx="5183188" cy="4754880"/>
          </a:xfrm>
        </p:spPr>
        <p:txBody>
          <a:bodyPr>
            <a:noAutofit/>
          </a:bodyPr>
          <a:lstStyle/>
          <a:p>
            <a:pPr marL="0" indent="0">
              <a:buNone/>
            </a:pPr>
            <a:r>
              <a:rPr lang="fi-FI" sz="2000" dirty="0"/>
              <a:t>Virtanen (2012) on </a:t>
            </a:r>
            <a:r>
              <a:rPr lang="fi-FI" sz="2000" dirty="0">
                <a:solidFill>
                  <a:srgbClr val="FF0000"/>
                </a:solidFill>
              </a:rPr>
              <a:t>täysin väärässä </a:t>
            </a:r>
            <a:r>
              <a:rPr lang="fi-FI" sz="2000" dirty="0"/>
              <a:t>sanoessaan</a:t>
            </a:r>
          </a:p>
          <a:p>
            <a:pPr marL="0" indent="0">
              <a:buNone/>
            </a:pPr>
            <a:r>
              <a:rPr lang="fi-FI" sz="2000" dirty="0"/>
              <a:t> ‒ ‒.</a:t>
            </a:r>
          </a:p>
          <a:p>
            <a:pPr marL="0" indent="0">
              <a:buNone/>
            </a:pPr>
            <a:r>
              <a:rPr lang="fi-FI" sz="2000" dirty="0"/>
              <a:t>Virtanen (2012) väittää, että X on Y, mutta toisaalta näyttäisi mahdolliselta, että asia on toisin. Tämän tutkimuksen valossa näyttäisi, että X on Z.</a:t>
            </a:r>
          </a:p>
          <a:p>
            <a:pPr marL="0" indent="0">
              <a:buNone/>
            </a:pPr>
            <a:endParaRPr lang="fi-FI" sz="2000" dirty="0"/>
          </a:p>
          <a:p>
            <a:pPr>
              <a:lnSpc>
                <a:spcPct val="70000"/>
              </a:lnSpc>
              <a:buNone/>
            </a:pPr>
            <a:r>
              <a:rPr lang="fi-FI" sz="2000" b="1" i="1" dirty="0"/>
              <a:t>Varmuuden </a:t>
            </a:r>
            <a:r>
              <a:rPr lang="fi-FI" sz="2000" b="1" i="1" dirty="0" err="1"/>
              <a:t>lieventimet</a:t>
            </a:r>
            <a:r>
              <a:rPr lang="fi-FI" sz="2000" b="1" i="1" dirty="0"/>
              <a:t> (Luukka 1992)</a:t>
            </a:r>
          </a:p>
          <a:p>
            <a:pPr>
              <a:lnSpc>
                <a:spcPct val="70000"/>
              </a:lnSpc>
              <a:buNone/>
            </a:pPr>
            <a:r>
              <a:rPr lang="fi-FI" sz="2000" i="1" dirty="0"/>
              <a:t>saattaa olla</a:t>
            </a:r>
          </a:p>
          <a:p>
            <a:pPr>
              <a:lnSpc>
                <a:spcPct val="70000"/>
              </a:lnSpc>
              <a:buNone/>
            </a:pPr>
            <a:r>
              <a:rPr lang="fi-FI" sz="2000" i="1" dirty="0"/>
              <a:t>todennäköisesti</a:t>
            </a:r>
          </a:p>
          <a:p>
            <a:pPr>
              <a:lnSpc>
                <a:spcPct val="70000"/>
              </a:lnSpc>
              <a:buNone/>
            </a:pPr>
            <a:r>
              <a:rPr lang="fi-FI" sz="2000" i="1" dirty="0"/>
              <a:t>näyttäisi siltä</a:t>
            </a:r>
          </a:p>
          <a:p>
            <a:pPr>
              <a:lnSpc>
                <a:spcPct val="70000"/>
              </a:lnSpc>
              <a:buNone/>
            </a:pPr>
            <a:r>
              <a:rPr lang="fi-FI" sz="2000" i="1" dirty="0"/>
              <a:t>joissain tapauksissa, yleensä</a:t>
            </a:r>
            <a:endParaRPr lang="fi-FI" sz="2000" dirty="0"/>
          </a:p>
        </p:txBody>
      </p:sp>
      <p:pic>
        <p:nvPicPr>
          <p:cNvPr id="2" name="Picture 1"/>
          <p:cNvPicPr>
            <a:picLocks noChangeAspect="1"/>
          </p:cNvPicPr>
          <p:nvPr/>
        </p:nvPicPr>
        <p:blipFill>
          <a:blip r:embed="rId2"/>
          <a:stretch>
            <a:fillRect/>
          </a:stretch>
        </p:blipFill>
        <p:spPr>
          <a:xfrm>
            <a:off x="9492035" y="6189663"/>
            <a:ext cx="2292295" cy="493819"/>
          </a:xfrm>
          <a:prstGeom prst="rect">
            <a:avLst/>
          </a:prstGeom>
        </p:spPr>
      </p:pic>
    </p:spTree>
    <p:extLst>
      <p:ext uri="{BB962C8B-B14F-4D97-AF65-F5344CB8AC3E}">
        <p14:creationId xmlns:p14="http://schemas.microsoft.com/office/powerpoint/2010/main" val="36572360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251678" y="382385"/>
            <a:ext cx="10178322" cy="1803862"/>
          </a:xfrm>
        </p:spPr>
        <p:txBody>
          <a:bodyPr>
            <a:normAutofit/>
          </a:bodyPr>
          <a:lstStyle/>
          <a:p>
            <a:r>
              <a:rPr lang="fi-FI" dirty="0"/>
              <a:t>tekstin äänet ja niiden vuorottelu</a:t>
            </a:r>
          </a:p>
        </p:txBody>
      </p:sp>
      <p:sp>
        <p:nvSpPr>
          <p:cNvPr id="3" name="Sisällön paikkamerkki 2"/>
          <p:cNvSpPr>
            <a:spLocks noGrp="1"/>
          </p:cNvSpPr>
          <p:nvPr>
            <p:ph idx="1"/>
          </p:nvPr>
        </p:nvSpPr>
        <p:spPr>
          <a:xfrm>
            <a:off x="1251678" y="2186247"/>
            <a:ext cx="10178322" cy="3693345"/>
          </a:xfrm>
        </p:spPr>
        <p:txBody>
          <a:bodyPr>
            <a:normAutofit fontScale="92500" lnSpcReduction="10000"/>
          </a:bodyPr>
          <a:lstStyle/>
          <a:p>
            <a:r>
              <a:rPr lang="fi-FI" dirty="0"/>
              <a:t>Omia esimerkkejä (omaa ääntä) ja käsitteellistämistä lähteiden avulla (muiden ääntä)</a:t>
            </a:r>
          </a:p>
          <a:p>
            <a:r>
              <a:rPr lang="fi-FI" dirty="0"/>
              <a:t>Tee havaintoja siitä, miten oma äänesi vuorottelee muiden äänten (lähteet, luennoitsija) kanssa ja miten eri lähteet keskustelevat keskenään. Voit esim. merkitä värein eri ääniä esim. yhdeltä sivulta. </a:t>
            </a:r>
          </a:p>
          <a:p>
            <a:pPr marL="0" indent="0">
              <a:buNone/>
            </a:pPr>
            <a:endParaRPr lang="fi-FI" dirty="0">
              <a:solidFill>
                <a:srgbClr val="FF0000"/>
              </a:solidFill>
            </a:endParaRPr>
          </a:p>
          <a:p>
            <a:pPr marL="0" indent="0">
              <a:buNone/>
            </a:pPr>
            <a:r>
              <a:rPr lang="fi-FI" i="1" dirty="0">
                <a:solidFill>
                  <a:srgbClr val="FF0000"/>
                </a:solidFill>
              </a:rPr>
              <a:t>Jo ala-asteelta saakka olen vain silmäillyt kokeeseen luettavia kappaleita. - - Lisäksi jos minulle annetaan tarkkoja ohjeita, niin - -.  En myöskään - -. </a:t>
            </a:r>
            <a:r>
              <a:rPr lang="fi-FI" i="1" dirty="0"/>
              <a:t>Tynjälän (1999) mukaan olisin niin sanottu ”maailmanmatkaaja”, joka haluaa saada vain kokonaiskuvan asioista jaksamatta paneutua yksityiskohtiin. </a:t>
            </a:r>
            <a:r>
              <a:rPr lang="fi-FI" i="1" dirty="0">
                <a:solidFill>
                  <a:srgbClr val="FF0000"/>
                </a:solidFill>
              </a:rPr>
              <a:t>Tästä kuitenkin poiketen esimerkiksi Vakava-kokeeseen lukiessa kokonaisuuden ymmärtämisen lisäksi pyrin panostamaan enemmän yksityiskohtien muistamiseen.  Tällöin - -. </a:t>
            </a:r>
            <a:r>
              <a:rPr lang="fi-FI" i="1" dirty="0"/>
              <a:t>Oppimistyylit ja prosessointistrategiat eivät olekaan välttämättä yksilön pysyviä ominaisuuksia, vaan niitä voidaan tilanteen mukaan vaihdella tai käyttää joustavasti useampaa tyyliä </a:t>
            </a:r>
            <a:r>
              <a:rPr lang="fi-FI" dirty="0"/>
              <a:t>(Tynjälä 1999, 46).</a:t>
            </a:r>
          </a:p>
          <a:p>
            <a:endParaRPr lang="fi-FI" dirty="0"/>
          </a:p>
        </p:txBody>
      </p:sp>
      <p:pic>
        <p:nvPicPr>
          <p:cNvPr id="4" name="Picture 3"/>
          <p:cNvPicPr>
            <a:picLocks noChangeAspect="1"/>
          </p:cNvPicPr>
          <p:nvPr/>
        </p:nvPicPr>
        <p:blipFill>
          <a:blip r:embed="rId2"/>
          <a:stretch>
            <a:fillRect/>
          </a:stretch>
        </p:blipFill>
        <p:spPr>
          <a:xfrm>
            <a:off x="9137705" y="6143951"/>
            <a:ext cx="2292295" cy="493819"/>
          </a:xfrm>
          <a:prstGeom prst="rect">
            <a:avLst/>
          </a:prstGeom>
        </p:spPr>
      </p:pic>
    </p:spTree>
    <p:extLst>
      <p:ext uri="{BB962C8B-B14F-4D97-AF65-F5344CB8AC3E}">
        <p14:creationId xmlns:p14="http://schemas.microsoft.com/office/powerpoint/2010/main" val="21029884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i-FI" dirty="0"/>
              <a:t>Omaa ääntä ja lähteiden ääntä</a:t>
            </a:r>
          </a:p>
        </p:txBody>
      </p:sp>
      <p:sp>
        <p:nvSpPr>
          <p:cNvPr id="3" name="Content Placeholder 2"/>
          <p:cNvSpPr>
            <a:spLocks noGrp="1"/>
          </p:cNvSpPr>
          <p:nvPr>
            <p:ph idx="1"/>
          </p:nvPr>
        </p:nvSpPr>
        <p:spPr/>
        <p:txBody>
          <a:bodyPr>
            <a:normAutofit/>
          </a:bodyPr>
          <a:lstStyle/>
          <a:p>
            <a:pPr marL="0" indent="0">
              <a:buNone/>
            </a:pPr>
            <a:r>
              <a:rPr lang="fi-FI" dirty="0"/>
              <a:t>Kognitiiviseen konstruktivismiin liittyy sisäinen säätely, joka tarkoittaa kokemusten järjestämistä hahmotettavaksi kokemusvirraksi (Tynjälä 1999, 39-40). </a:t>
            </a:r>
            <a:r>
              <a:rPr lang="fi-FI" dirty="0">
                <a:solidFill>
                  <a:srgbClr val="FF0000"/>
                </a:solidFill>
              </a:rPr>
              <a:t>Oma kokemusvirtani ei muodostunut eheäksi englannin opiskelussa.  Minun oli vaikea ymmärtää - -. En motivoitunut - -. Lisäksi - -. </a:t>
            </a:r>
            <a:r>
              <a:rPr lang="fi-FI" dirty="0"/>
              <a:t>Tynjälän </a:t>
            </a:r>
            <a:r>
              <a:rPr lang="fi-FI" dirty="0">
                <a:solidFill>
                  <a:srgbClr val="FF0000"/>
                </a:solidFill>
              </a:rPr>
              <a:t>(xxxx, xx) mukaan</a:t>
            </a:r>
            <a:r>
              <a:rPr lang="fi-FI" dirty="0"/>
              <a:t> kokemusvirran eheys pohjautuu yksilön ja ympäristön vuorovaikutukseen. Havainnot ja kokemukset järjestellään aikaisempia konstruktioita hyödyntäen, mikä tarkoittaa sitä, että aikaisempi tieto vaikuttaa uuteen. </a:t>
            </a:r>
            <a:r>
              <a:rPr lang="fi-FI" dirty="0">
                <a:solidFill>
                  <a:srgbClr val="FF0000"/>
                </a:solidFill>
              </a:rPr>
              <a:t>Pohja englannin kieleen muodostui alakoulussa heikoksi, joten sen vaikutukset ovat heijastuneet koko kouluaikani englannin oppimiseeni.</a:t>
            </a:r>
            <a:r>
              <a:rPr lang="fi-FI" dirty="0"/>
              <a:t>  </a:t>
            </a:r>
            <a:r>
              <a:rPr lang="fi-FI" dirty="0">
                <a:solidFill>
                  <a:srgbClr val="FF0000"/>
                </a:solidFill>
              </a:rPr>
              <a:t>- - .  - -. </a:t>
            </a:r>
          </a:p>
        </p:txBody>
      </p:sp>
      <p:pic>
        <p:nvPicPr>
          <p:cNvPr id="4" name="Picture 3"/>
          <p:cNvPicPr>
            <a:picLocks noChangeAspect="1"/>
          </p:cNvPicPr>
          <p:nvPr/>
        </p:nvPicPr>
        <p:blipFill>
          <a:blip r:embed="rId2"/>
          <a:stretch>
            <a:fillRect/>
          </a:stretch>
        </p:blipFill>
        <p:spPr>
          <a:xfrm>
            <a:off x="8965260" y="6193647"/>
            <a:ext cx="2292295" cy="493819"/>
          </a:xfrm>
          <a:prstGeom prst="rect">
            <a:avLst/>
          </a:prstGeom>
        </p:spPr>
      </p:pic>
    </p:spTree>
    <p:extLst>
      <p:ext uri="{BB962C8B-B14F-4D97-AF65-F5344CB8AC3E}">
        <p14:creationId xmlns:p14="http://schemas.microsoft.com/office/powerpoint/2010/main" val="37086174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116632"/>
            <a:ext cx="9144000" cy="864096"/>
          </a:xfrm>
        </p:spPr>
        <p:txBody>
          <a:bodyPr>
            <a:normAutofit/>
          </a:bodyPr>
          <a:lstStyle/>
          <a:p>
            <a:r>
              <a:rPr lang="fi-FI" dirty="0"/>
              <a:t>Vievätkö lähteet tekstiäsi?</a:t>
            </a:r>
          </a:p>
        </p:txBody>
      </p:sp>
      <p:sp>
        <p:nvSpPr>
          <p:cNvPr id="3" name="Content Placeholder 2"/>
          <p:cNvSpPr>
            <a:spLocks noGrp="1"/>
          </p:cNvSpPr>
          <p:nvPr>
            <p:ph idx="1"/>
          </p:nvPr>
        </p:nvSpPr>
        <p:spPr>
          <a:xfrm>
            <a:off x="1524000" y="980728"/>
            <a:ext cx="9144000" cy="5877272"/>
          </a:xfrm>
        </p:spPr>
        <p:txBody>
          <a:bodyPr>
            <a:normAutofit fontScale="85000" lnSpcReduction="20000"/>
          </a:bodyPr>
          <a:lstStyle/>
          <a:p>
            <a:pPr marL="0" indent="0">
              <a:buNone/>
            </a:pPr>
            <a:r>
              <a:rPr lang="fi-FI" dirty="0"/>
              <a:t>Luukan (2002) mukaan kirjoittaminen on tiedeyhteisössä tärkeää, sillä tiede kehittyy lähinnä kirjallisten julkaisujen avulla. Tieteellinen kirjoittaminen ei ole mekaanista pelkkien kielellisten konventioiden oppimista, vaan sosiaalistumista akateemisiin käytänteisiin ja puhetapoihin. Jotta kirjoittaja pystyy tuottamaan tieteellistä tekstiä hänen täytyy ymmärtää ja sisäistää tieteen tekemisen pelisäännöt. Tämä tapahtuu parhaiten - -.</a:t>
            </a:r>
          </a:p>
          <a:p>
            <a:pPr marL="0" indent="0">
              <a:buNone/>
            </a:pPr>
            <a:endParaRPr lang="fi-FI" dirty="0"/>
          </a:p>
          <a:p>
            <a:pPr marL="0" indent="0">
              <a:buNone/>
            </a:pPr>
            <a:r>
              <a:rPr lang="fi-FI" dirty="0"/>
              <a:t>Mäntynen (2009) pitää tieteellisen kirjoittamisen yhtenä osatekijänä kirjoitusprosessin hallintaa. Lukio-opintoihin verrattuna yliopisto-opiskelussakirjoittamisprosessi on pitempi ja sitä pitää suunnitella, koska yliopisto-opinnoissa pyritään oman ajattelun ja teoriatiedon synteesiin, josta pitäisi kuitenkin syntyä yhtenäinen teksti. </a:t>
            </a:r>
          </a:p>
          <a:p>
            <a:pPr marL="0" indent="0">
              <a:buNone/>
            </a:pPr>
            <a:endParaRPr lang="fi-FI" dirty="0"/>
          </a:p>
          <a:p>
            <a:pPr marL="0" indent="0">
              <a:buNone/>
            </a:pPr>
            <a:r>
              <a:rPr lang="fi-FI" dirty="0"/>
              <a:t>Luukan (2002) mukaan tieteellisen tekstin tunnuspiirteitä ovat - - . Mäntynen (2009) puolestaan mainitsee - -.</a:t>
            </a:r>
          </a:p>
          <a:p>
            <a:pPr marL="0" indent="0">
              <a:buNone/>
            </a:pPr>
            <a:endParaRPr lang="fi-FI" dirty="0"/>
          </a:p>
          <a:p>
            <a:pPr marL="0" indent="0">
              <a:buNone/>
            </a:pPr>
            <a:r>
              <a:rPr lang="fi-FI" dirty="0"/>
              <a:t>Mäntysen (2009) mukaan yliopistoon tuleville suurimpia haasteita ovat - -. Sen sijaan x:n, x:n ja x:n yliopistoon tulevat opiskelijat näyttävät hallitsevan.</a:t>
            </a:r>
          </a:p>
          <a:p>
            <a:pPr marL="0" indent="0">
              <a:buNone/>
            </a:pPr>
            <a:endParaRPr lang="fi-FI" dirty="0"/>
          </a:p>
          <a:p>
            <a:pPr marL="0" indent="0">
              <a:buNone/>
            </a:pPr>
            <a:r>
              <a:rPr lang="fi-FI" dirty="0">
                <a:solidFill>
                  <a:srgbClr val="FF0000"/>
                </a:solidFill>
              </a:rPr>
              <a:t>Minulla itsellä on jonkin verran kokemusta tieteellisestä kirjoittamisesta. Erityisesti koen vahvuudekseni koen hyvän motivaation ja innon oppia. Kehittämiskohteeni painottuvat - -. Tiedeyhteisön näen vähän jäykkänä ja etäisenä tällä hetkellä.</a:t>
            </a:r>
          </a:p>
          <a:p>
            <a:endParaRPr lang="fi-FI" dirty="0"/>
          </a:p>
        </p:txBody>
      </p:sp>
      <p:pic>
        <p:nvPicPr>
          <p:cNvPr id="4" name="Picture 3"/>
          <p:cNvPicPr>
            <a:picLocks noChangeAspect="1"/>
          </p:cNvPicPr>
          <p:nvPr/>
        </p:nvPicPr>
        <p:blipFill>
          <a:blip r:embed="rId2"/>
          <a:stretch>
            <a:fillRect/>
          </a:stretch>
        </p:blipFill>
        <p:spPr>
          <a:xfrm>
            <a:off x="4949852" y="3182090"/>
            <a:ext cx="2292295" cy="493819"/>
          </a:xfrm>
          <a:prstGeom prst="rect">
            <a:avLst/>
          </a:prstGeom>
        </p:spPr>
      </p:pic>
    </p:spTree>
    <p:extLst>
      <p:ext uri="{BB962C8B-B14F-4D97-AF65-F5344CB8AC3E}">
        <p14:creationId xmlns:p14="http://schemas.microsoft.com/office/powerpoint/2010/main" val="2137791802"/>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Asiakirja" ma:contentTypeID="0x0101009D4A6FB6770A74468C768EE00E306982" ma:contentTypeVersion="3" ma:contentTypeDescription="Luo uusi asiakirja." ma:contentTypeScope="" ma:versionID="65e7cae00340c161ac29cae87e5989d8">
  <xsd:schema xmlns:xsd="http://www.w3.org/2001/XMLSchema" xmlns:xs="http://www.w3.org/2001/XMLSchema" xmlns:p="http://schemas.microsoft.com/office/2006/metadata/properties" xmlns:ns2="d111a124-6397-4d31-af44-5538addcdc14" targetNamespace="http://schemas.microsoft.com/office/2006/metadata/properties" ma:root="true" ma:fieldsID="4bc2aaa0ac8a6f6df4bfb22612e3d18b" ns2:_="">
    <xsd:import namespace="d111a124-6397-4d31-af44-5538addcdc14"/>
    <xsd:element name="properties">
      <xsd:complexType>
        <xsd:sequence>
          <xsd:element name="documentManagement">
            <xsd:complexType>
              <xsd:all>
                <xsd:element ref="ns2:MediaServiceMetadata" minOccurs="0"/>
                <xsd:element ref="ns2:MediaServiceFastMetadata"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111a124-6397-4d31-af44-5538addcdc1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8384695-1B4F-4090-889B-91FDC44CB22C}">
  <ds:schemaRefs>
    <ds:schemaRef ds:uri="d111a124-6397-4d31-af44-5538addcdc14"/>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19B493D6-4BAA-4985-9932-8D104CE6546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111a124-6397-4d31-af44-5538addcdc1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528DF05-D868-4D1C-BB74-44FD07C655C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Merkki</Template>
  <TotalTime>1514</TotalTime>
  <Words>1637</Words>
  <Application>Microsoft Office PowerPoint</Application>
  <PresentationFormat>Widescreen</PresentationFormat>
  <Paragraphs>105</Paragraphs>
  <Slides>14</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Gill Sans MT</vt:lpstr>
      <vt:lpstr>Impact</vt:lpstr>
      <vt:lpstr>Badge</vt:lpstr>
      <vt:lpstr>Kandiviestintä, ohjatut vertaisryhmät</vt:lpstr>
      <vt:lpstr>tekstipalautteen antaminen</vt:lpstr>
      <vt:lpstr> </vt:lpstr>
      <vt:lpstr>Tekstin juonellisuus ja metatekstin käyttö</vt:lpstr>
      <vt:lpstr>PowerPoint Presentation</vt:lpstr>
      <vt:lpstr>Tieteellinen tyyli sanaston kannalta</vt:lpstr>
      <vt:lpstr>tekstin äänet ja niiden vuorottelu</vt:lpstr>
      <vt:lpstr>Omaa ääntä ja lähteiden ääntä</vt:lpstr>
      <vt:lpstr>Vievätkö lähteet tekstiäsi?</vt:lpstr>
      <vt:lpstr>Lähdeviitteet:</vt:lpstr>
      <vt:lpstr>Sama lähde käytössä useammassa virkkeessä:</vt:lpstr>
      <vt:lpstr>Sivunumero viitteessä:</vt:lpstr>
      <vt:lpstr>Lähdeviittauksen Tarkistus: perussääntö</vt:lpstr>
      <vt:lpstr>Lähdeviitteet</vt:lpstr>
    </vt:vector>
  </TitlesOfParts>
  <Company>University Of Jyväskylä</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Torvelainen, Päivi</dc:creator>
  <cp:lastModifiedBy>Kauppinen, Merja</cp:lastModifiedBy>
  <cp:revision>101</cp:revision>
  <dcterms:created xsi:type="dcterms:W3CDTF">2018-10-22T11:05:41Z</dcterms:created>
  <dcterms:modified xsi:type="dcterms:W3CDTF">2022-03-20T19:28:21Z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0x0101009D4A6FB6770A74468C768EE00E306982</vt:lpwstr>
  </property>
</Properties>
</file>