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61" r:id="rId3"/>
    <p:sldId id="366" r:id="rId4"/>
    <p:sldId id="368" r:id="rId5"/>
    <p:sldId id="369" r:id="rId6"/>
    <p:sldId id="370" r:id="rId7"/>
    <p:sldId id="371" r:id="rId8"/>
    <p:sldId id="367" r:id="rId9"/>
    <p:sldId id="372" r:id="rId10"/>
    <p:sldId id="373" r:id="rId11"/>
    <p:sldId id="374" r:id="rId12"/>
    <p:sldId id="375" r:id="rId13"/>
    <p:sldId id="376" r:id="rId14"/>
    <p:sldId id="377"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0CA44-8DC9-49AC-8C3C-AEB576235035}" type="doc">
      <dgm:prSet loTypeId="urn:microsoft.com/office/officeart/2005/8/layout/cycle1" loCatId="cycle" qsTypeId="urn:microsoft.com/office/officeart/2005/8/quickstyle/simple1" qsCatId="simple" csTypeId="urn:microsoft.com/office/officeart/2005/8/colors/accent0_1" csCatId="mainScheme" phldr="1"/>
      <dgm:spPr/>
      <dgm:t>
        <a:bodyPr/>
        <a:lstStyle/>
        <a:p>
          <a:endParaRPr lang="fi-FI"/>
        </a:p>
      </dgm:t>
    </dgm:pt>
    <dgm:pt modelId="{DF523BBA-5EA8-41EA-865D-AE28C78CF7CD}">
      <dgm:prSet phldrT="[Teksti]" custT="1"/>
      <dgm:spPr/>
      <dgm:t>
        <a:bodyPr/>
        <a:lstStyle/>
        <a:p>
          <a:r>
            <a:rPr lang="fi-FI" sz="2000" dirty="0"/>
            <a:t>Aiheen ja sisällön hahmottelu</a:t>
          </a:r>
        </a:p>
      </dgm:t>
    </dgm:pt>
    <dgm:pt modelId="{EE9A0CBB-3C68-481F-9AD8-22F70206AE17}" type="parTrans" cxnId="{20F9A171-A685-47B3-BCC7-51DE1A612713}">
      <dgm:prSet/>
      <dgm:spPr/>
      <dgm:t>
        <a:bodyPr/>
        <a:lstStyle/>
        <a:p>
          <a:endParaRPr lang="fi-FI"/>
        </a:p>
      </dgm:t>
    </dgm:pt>
    <dgm:pt modelId="{6B6751F8-4D13-40B7-BC6D-7FD6918C48A7}" type="sibTrans" cxnId="{20F9A171-A685-47B3-BCC7-51DE1A612713}">
      <dgm:prSet/>
      <dgm:spPr/>
      <dgm:t>
        <a:bodyPr/>
        <a:lstStyle/>
        <a:p>
          <a:endParaRPr lang="fi-FI"/>
        </a:p>
      </dgm:t>
    </dgm:pt>
    <dgm:pt modelId="{3875AC9B-F54C-4505-B77F-9AE8BF3DB388}">
      <dgm:prSet phldrT="[Teksti]" custT="1"/>
      <dgm:spPr/>
      <dgm:t>
        <a:bodyPr/>
        <a:lstStyle/>
        <a:p>
          <a:r>
            <a:rPr lang="fi-FI" sz="2000" dirty="0"/>
            <a:t>Teoreettinen viitekehys alustavasti </a:t>
          </a:r>
        </a:p>
      </dgm:t>
    </dgm:pt>
    <dgm:pt modelId="{C698852A-FE25-4C6D-BD99-C410078ED425}" type="parTrans" cxnId="{BDF7FFB9-2FB0-469D-894E-D602113A9FFB}">
      <dgm:prSet/>
      <dgm:spPr/>
      <dgm:t>
        <a:bodyPr/>
        <a:lstStyle/>
        <a:p>
          <a:endParaRPr lang="fi-FI"/>
        </a:p>
      </dgm:t>
    </dgm:pt>
    <dgm:pt modelId="{657441F8-659E-404B-BFDB-CCCB14571A92}" type="sibTrans" cxnId="{BDF7FFB9-2FB0-469D-894E-D602113A9FFB}">
      <dgm:prSet/>
      <dgm:spPr/>
      <dgm:t>
        <a:bodyPr/>
        <a:lstStyle/>
        <a:p>
          <a:endParaRPr lang="fi-FI"/>
        </a:p>
      </dgm:t>
    </dgm:pt>
    <dgm:pt modelId="{A76C3917-1DE6-457A-A887-3A77C4A96A7E}">
      <dgm:prSet phldrT="[Teksti]" custT="1"/>
      <dgm:spPr/>
      <dgm:t>
        <a:bodyPr/>
        <a:lstStyle/>
        <a:p>
          <a:r>
            <a:rPr lang="fi-FI" sz="2000" b="0" dirty="0">
              <a:solidFill>
                <a:srgbClr val="FF0000"/>
              </a:solidFill>
            </a:rPr>
            <a:t>Käsittely-luvut</a:t>
          </a:r>
          <a:r>
            <a:rPr lang="fi-FI" sz="2000" dirty="0"/>
            <a:t> </a:t>
          </a:r>
        </a:p>
      </dgm:t>
    </dgm:pt>
    <dgm:pt modelId="{0A5BD49C-C5CC-492A-9C4F-CA6C0D954237}" type="parTrans" cxnId="{B16E0E19-9736-43CB-B740-FC63E33109EE}">
      <dgm:prSet/>
      <dgm:spPr/>
      <dgm:t>
        <a:bodyPr/>
        <a:lstStyle/>
        <a:p>
          <a:endParaRPr lang="fi-FI"/>
        </a:p>
      </dgm:t>
    </dgm:pt>
    <dgm:pt modelId="{1FA27EC9-489E-45BB-8627-094D6FE036C9}" type="sibTrans" cxnId="{B16E0E19-9736-43CB-B740-FC63E33109EE}">
      <dgm:prSet/>
      <dgm:spPr/>
      <dgm:t>
        <a:bodyPr/>
        <a:lstStyle/>
        <a:p>
          <a:endParaRPr lang="fi-FI"/>
        </a:p>
      </dgm:t>
    </dgm:pt>
    <dgm:pt modelId="{C66C8020-FE25-497E-9219-F8B2F372B8B2}">
      <dgm:prSet phldrT="[Teksti]" custT="1"/>
      <dgm:spPr/>
      <dgm:t>
        <a:bodyPr/>
        <a:lstStyle/>
        <a:p>
          <a:r>
            <a:rPr lang="fi-FI" sz="2000" dirty="0">
              <a:solidFill>
                <a:srgbClr val="FF0000"/>
              </a:solidFill>
            </a:rPr>
            <a:t>Johdanto + pohdinta </a:t>
          </a:r>
          <a:r>
            <a:rPr lang="fi-FI" sz="2400" baseline="0" dirty="0">
              <a:solidFill>
                <a:schemeClr val="accent5">
                  <a:lumMod val="75000"/>
                </a:schemeClr>
              </a:solidFill>
            </a:rPr>
            <a:t>+tiivistelmä</a:t>
          </a:r>
        </a:p>
      </dgm:t>
    </dgm:pt>
    <dgm:pt modelId="{2776E0B8-7DD0-43B9-AAAE-3E14F12139C7}" type="parTrans" cxnId="{2881D41F-BB0D-4A2A-9065-A862B5A230D9}">
      <dgm:prSet/>
      <dgm:spPr/>
      <dgm:t>
        <a:bodyPr/>
        <a:lstStyle/>
        <a:p>
          <a:endParaRPr lang="fi-FI"/>
        </a:p>
      </dgm:t>
    </dgm:pt>
    <dgm:pt modelId="{8418C0AC-5F3A-4DBD-9087-361793B0F8E9}" type="sibTrans" cxnId="{2881D41F-BB0D-4A2A-9065-A862B5A230D9}">
      <dgm:prSet/>
      <dgm:spPr/>
      <dgm:t>
        <a:bodyPr/>
        <a:lstStyle/>
        <a:p>
          <a:endParaRPr lang="fi-FI"/>
        </a:p>
      </dgm:t>
    </dgm:pt>
    <dgm:pt modelId="{BBCED084-F877-4334-ABC5-C6E122A37105}">
      <dgm:prSet phldrT="[Teksti]" custT="1"/>
      <dgm:spPr/>
      <dgm:t>
        <a:bodyPr/>
        <a:lstStyle/>
        <a:p>
          <a:r>
            <a:rPr lang="fi-FI" sz="2400" b="1" baseline="0" dirty="0">
              <a:solidFill>
                <a:schemeClr val="accent5">
                  <a:lumMod val="75000"/>
                </a:schemeClr>
              </a:solidFill>
            </a:rPr>
            <a:t>Työn viimeistely</a:t>
          </a:r>
          <a:r>
            <a:rPr lang="fi-FI" sz="1600" dirty="0"/>
            <a:t> </a:t>
          </a:r>
        </a:p>
      </dgm:t>
    </dgm:pt>
    <dgm:pt modelId="{653137FC-57BA-4805-B1DE-2A75D2AD8DCA}" type="parTrans" cxnId="{FF5FB82D-7FC3-4A1E-8CCA-AFB19A7FC290}">
      <dgm:prSet/>
      <dgm:spPr/>
      <dgm:t>
        <a:bodyPr/>
        <a:lstStyle/>
        <a:p>
          <a:endParaRPr lang="fi-FI"/>
        </a:p>
      </dgm:t>
    </dgm:pt>
    <dgm:pt modelId="{6ABB9595-69A1-44B4-A5AC-33FEE9D4E82F}" type="sibTrans" cxnId="{FF5FB82D-7FC3-4A1E-8CCA-AFB19A7FC290}">
      <dgm:prSet/>
      <dgm:spPr/>
      <dgm:t>
        <a:bodyPr/>
        <a:lstStyle/>
        <a:p>
          <a:endParaRPr lang="fi-FI"/>
        </a:p>
      </dgm:t>
    </dgm:pt>
    <dgm:pt modelId="{1B1387D8-1D87-4891-95E1-C730E4FD878A}">
      <dgm:prSet phldrT="[Teksti]" custT="1"/>
      <dgm:spPr/>
      <dgm:t>
        <a:bodyPr/>
        <a:lstStyle/>
        <a:p>
          <a:r>
            <a:rPr lang="fi-FI" sz="1800" dirty="0">
              <a:solidFill>
                <a:srgbClr val="FF0000"/>
              </a:solidFill>
            </a:rPr>
            <a:t>Teorian viimeistely </a:t>
          </a:r>
        </a:p>
      </dgm:t>
    </dgm:pt>
    <dgm:pt modelId="{F4A159B1-3D8B-4E4B-8AF9-104D1AF5EF3F}" type="parTrans" cxnId="{85F655E6-5366-4715-8531-220AA6B85407}">
      <dgm:prSet/>
      <dgm:spPr/>
      <dgm:t>
        <a:bodyPr/>
        <a:lstStyle/>
        <a:p>
          <a:endParaRPr lang="fi-FI"/>
        </a:p>
      </dgm:t>
    </dgm:pt>
    <dgm:pt modelId="{81DC3A31-0D29-41F1-AE18-C1B92FF4D3F1}" type="sibTrans" cxnId="{85F655E6-5366-4715-8531-220AA6B85407}">
      <dgm:prSet/>
      <dgm:spPr/>
      <dgm:t>
        <a:bodyPr/>
        <a:lstStyle/>
        <a:p>
          <a:endParaRPr lang="fi-FI"/>
        </a:p>
      </dgm:t>
    </dgm:pt>
    <dgm:pt modelId="{91B0C326-8289-401A-9AFF-4C741895F69C}" type="pres">
      <dgm:prSet presAssocID="{20E0CA44-8DC9-49AC-8C3C-AEB576235035}" presName="cycle" presStyleCnt="0">
        <dgm:presLayoutVars>
          <dgm:dir/>
          <dgm:resizeHandles val="exact"/>
        </dgm:presLayoutVars>
      </dgm:prSet>
      <dgm:spPr/>
    </dgm:pt>
    <dgm:pt modelId="{136D0FA6-AF23-4CD6-9CAD-28A8E03A0658}" type="pres">
      <dgm:prSet presAssocID="{DF523BBA-5EA8-41EA-865D-AE28C78CF7CD}" presName="dummy" presStyleCnt="0"/>
      <dgm:spPr/>
    </dgm:pt>
    <dgm:pt modelId="{EA975FE5-46B6-49C6-938C-9E137DA107F4}" type="pres">
      <dgm:prSet presAssocID="{DF523BBA-5EA8-41EA-865D-AE28C78CF7CD}" presName="node" presStyleLbl="revTx" presStyleIdx="0" presStyleCnt="6" custScaleX="149163" custScaleY="111754">
        <dgm:presLayoutVars>
          <dgm:bulletEnabled val="1"/>
        </dgm:presLayoutVars>
      </dgm:prSet>
      <dgm:spPr/>
    </dgm:pt>
    <dgm:pt modelId="{32E0A22D-73E6-4E2F-ACFA-D463C67FA736}" type="pres">
      <dgm:prSet presAssocID="{6B6751F8-4D13-40B7-BC6D-7FD6918C48A7}" presName="sibTrans" presStyleLbl="node1" presStyleIdx="0" presStyleCnt="6"/>
      <dgm:spPr/>
    </dgm:pt>
    <dgm:pt modelId="{F92A6016-1A21-46C0-87D4-B4A2A02B150F}" type="pres">
      <dgm:prSet presAssocID="{3875AC9B-F54C-4505-B77F-9AE8BF3DB388}" presName="dummy" presStyleCnt="0"/>
      <dgm:spPr/>
    </dgm:pt>
    <dgm:pt modelId="{302B8AEF-EB99-4ED2-BABB-8BBC8ADCEF6A}" type="pres">
      <dgm:prSet presAssocID="{3875AC9B-F54C-4505-B77F-9AE8BF3DB388}" presName="node" presStyleLbl="revTx" presStyleIdx="1" presStyleCnt="6" custScaleX="142649">
        <dgm:presLayoutVars>
          <dgm:bulletEnabled val="1"/>
        </dgm:presLayoutVars>
      </dgm:prSet>
      <dgm:spPr/>
    </dgm:pt>
    <dgm:pt modelId="{D9D95D6B-5469-4D3D-ABF9-151F952CDFED}" type="pres">
      <dgm:prSet presAssocID="{657441F8-659E-404B-BFDB-CCCB14571A92}" presName="sibTrans" presStyleLbl="node1" presStyleIdx="1" presStyleCnt="6"/>
      <dgm:spPr/>
    </dgm:pt>
    <dgm:pt modelId="{ED34C31E-4CB6-4408-B565-73E90B112733}" type="pres">
      <dgm:prSet presAssocID="{A76C3917-1DE6-457A-A887-3A77C4A96A7E}" presName="dummy" presStyleCnt="0"/>
      <dgm:spPr/>
    </dgm:pt>
    <dgm:pt modelId="{476DEA19-8F9E-413D-A7B2-80D52472D83E}" type="pres">
      <dgm:prSet presAssocID="{A76C3917-1DE6-457A-A887-3A77C4A96A7E}" presName="node" presStyleLbl="revTx" presStyleIdx="2" presStyleCnt="6" custScaleY="97664" custRadScaleRad="91526" custRadScaleInc="-18189">
        <dgm:presLayoutVars>
          <dgm:bulletEnabled val="1"/>
        </dgm:presLayoutVars>
      </dgm:prSet>
      <dgm:spPr/>
    </dgm:pt>
    <dgm:pt modelId="{1479FB24-E223-404E-944E-051FDFA6DEC6}" type="pres">
      <dgm:prSet presAssocID="{1FA27EC9-489E-45BB-8627-094D6FE036C9}" presName="sibTrans" presStyleLbl="node1" presStyleIdx="2" presStyleCnt="6"/>
      <dgm:spPr/>
    </dgm:pt>
    <dgm:pt modelId="{ACE08852-3BD3-4BFF-A2D1-B25B8C247F02}" type="pres">
      <dgm:prSet presAssocID="{1B1387D8-1D87-4891-95E1-C730E4FD878A}" presName="dummy" presStyleCnt="0"/>
      <dgm:spPr/>
    </dgm:pt>
    <dgm:pt modelId="{9C30BF1E-2BE6-455B-BED2-B472282DE254}" type="pres">
      <dgm:prSet presAssocID="{1B1387D8-1D87-4891-95E1-C730E4FD878A}" presName="node" presStyleLbl="revTx" presStyleIdx="3" presStyleCnt="6" custScaleX="122350" custScaleY="187935">
        <dgm:presLayoutVars>
          <dgm:bulletEnabled val="1"/>
        </dgm:presLayoutVars>
      </dgm:prSet>
      <dgm:spPr/>
    </dgm:pt>
    <dgm:pt modelId="{A127FDF1-F65A-49A7-9053-B30EDC18BF58}" type="pres">
      <dgm:prSet presAssocID="{81DC3A31-0D29-41F1-AE18-C1B92FF4D3F1}" presName="sibTrans" presStyleLbl="node1" presStyleIdx="3" presStyleCnt="6"/>
      <dgm:spPr/>
    </dgm:pt>
    <dgm:pt modelId="{8A50E484-5FBF-48E7-A839-1565FE6D6C72}" type="pres">
      <dgm:prSet presAssocID="{C66C8020-FE25-497E-9219-F8B2F372B8B2}" presName="dummy" presStyleCnt="0"/>
      <dgm:spPr/>
    </dgm:pt>
    <dgm:pt modelId="{81FF8346-4F63-4181-989A-DAFAF4419D4B}" type="pres">
      <dgm:prSet presAssocID="{C66C8020-FE25-497E-9219-F8B2F372B8B2}" presName="node" presStyleLbl="revTx" presStyleIdx="4" presStyleCnt="6" custScaleX="165966">
        <dgm:presLayoutVars>
          <dgm:bulletEnabled val="1"/>
        </dgm:presLayoutVars>
      </dgm:prSet>
      <dgm:spPr/>
    </dgm:pt>
    <dgm:pt modelId="{B8CC239E-DCA8-467B-B5CE-1BFD5C1C76DB}" type="pres">
      <dgm:prSet presAssocID="{8418C0AC-5F3A-4DBD-9087-361793B0F8E9}" presName="sibTrans" presStyleLbl="node1" presStyleIdx="4" presStyleCnt="6"/>
      <dgm:spPr/>
    </dgm:pt>
    <dgm:pt modelId="{03950EF5-9958-4C8B-9590-3E27307AEE02}" type="pres">
      <dgm:prSet presAssocID="{BBCED084-F877-4334-ABC5-C6E122A37105}" presName="dummy" presStyleCnt="0"/>
      <dgm:spPr/>
    </dgm:pt>
    <dgm:pt modelId="{4D4070EE-F37D-4763-ADD3-178245061722}" type="pres">
      <dgm:prSet presAssocID="{BBCED084-F877-4334-ABC5-C6E122A37105}" presName="node" presStyleLbl="revTx" presStyleIdx="5" presStyleCnt="6" custScaleX="170349" custRadScaleRad="103039" custRadScaleInc="-13965">
        <dgm:presLayoutVars>
          <dgm:bulletEnabled val="1"/>
        </dgm:presLayoutVars>
      </dgm:prSet>
      <dgm:spPr/>
    </dgm:pt>
    <dgm:pt modelId="{931D253D-F38B-446C-864D-37E2115614A7}" type="pres">
      <dgm:prSet presAssocID="{6ABB9595-69A1-44B4-A5AC-33FEE9D4E82F}" presName="sibTrans" presStyleLbl="node1" presStyleIdx="5" presStyleCnt="6" custLinFactNeighborY="-391"/>
      <dgm:spPr/>
    </dgm:pt>
  </dgm:ptLst>
  <dgm:cxnLst>
    <dgm:cxn modelId="{1BCB4D01-39BF-49A4-BF26-EAB649856D63}" type="presOf" srcId="{8418C0AC-5F3A-4DBD-9087-361793B0F8E9}" destId="{B8CC239E-DCA8-467B-B5CE-1BFD5C1C76DB}" srcOrd="0" destOrd="0" presId="urn:microsoft.com/office/officeart/2005/8/layout/cycle1"/>
    <dgm:cxn modelId="{B16E0E19-9736-43CB-B740-FC63E33109EE}" srcId="{20E0CA44-8DC9-49AC-8C3C-AEB576235035}" destId="{A76C3917-1DE6-457A-A887-3A77C4A96A7E}" srcOrd="2" destOrd="0" parTransId="{0A5BD49C-C5CC-492A-9C4F-CA6C0D954237}" sibTransId="{1FA27EC9-489E-45BB-8627-094D6FE036C9}"/>
    <dgm:cxn modelId="{C3231F1C-B0DC-495A-902D-556BC7779A89}" type="presOf" srcId="{6B6751F8-4D13-40B7-BC6D-7FD6918C48A7}" destId="{32E0A22D-73E6-4E2F-ACFA-D463C67FA736}" srcOrd="0" destOrd="0" presId="urn:microsoft.com/office/officeart/2005/8/layout/cycle1"/>
    <dgm:cxn modelId="{2881D41F-BB0D-4A2A-9065-A862B5A230D9}" srcId="{20E0CA44-8DC9-49AC-8C3C-AEB576235035}" destId="{C66C8020-FE25-497E-9219-F8B2F372B8B2}" srcOrd="4" destOrd="0" parTransId="{2776E0B8-7DD0-43B9-AAAE-3E14F12139C7}" sibTransId="{8418C0AC-5F3A-4DBD-9087-361793B0F8E9}"/>
    <dgm:cxn modelId="{DB279420-6482-459F-A958-28654F10DA1C}" type="presOf" srcId="{BBCED084-F877-4334-ABC5-C6E122A37105}" destId="{4D4070EE-F37D-4763-ADD3-178245061722}" srcOrd="0" destOrd="0" presId="urn:microsoft.com/office/officeart/2005/8/layout/cycle1"/>
    <dgm:cxn modelId="{FF5FB82D-7FC3-4A1E-8CCA-AFB19A7FC290}" srcId="{20E0CA44-8DC9-49AC-8C3C-AEB576235035}" destId="{BBCED084-F877-4334-ABC5-C6E122A37105}" srcOrd="5" destOrd="0" parTransId="{653137FC-57BA-4805-B1DE-2A75D2AD8DCA}" sibTransId="{6ABB9595-69A1-44B4-A5AC-33FEE9D4E82F}"/>
    <dgm:cxn modelId="{A4419965-1C57-4446-8E51-D938856F5507}" type="presOf" srcId="{DF523BBA-5EA8-41EA-865D-AE28C78CF7CD}" destId="{EA975FE5-46B6-49C6-938C-9E137DA107F4}" srcOrd="0" destOrd="0" presId="urn:microsoft.com/office/officeart/2005/8/layout/cycle1"/>
    <dgm:cxn modelId="{B166664E-84CA-46BE-86E7-F5070C48E0B3}" type="presOf" srcId="{6ABB9595-69A1-44B4-A5AC-33FEE9D4E82F}" destId="{931D253D-F38B-446C-864D-37E2115614A7}" srcOrd="0" destOrd="0" presId="urn:microsoft.com/office/officeart/2005/8/layout/cycle1"/>
    <dgm:cxn modelId="{334AAE6F-C87E-426B-9768-41ED803C0E2A}" type="presOf" srcId="{1FA27EC9-489E-45BB-8627-094D6FE036C9}" destId="{1479FB24-E223-404E-944E-051FDFA6DEC6}" srcOrd="0" destOrd="0" presId="urn:microsoft.com/office/officeart/2005/8/layout/cycle1"/>
    <dgm:cxn modelId="{20F9A171-A685-47B3-BCC7-51DE1A612713}" srcId="{20E0CA44-8DC9-49AC-8C3C-AEB576235035}" destId="{DF523BBA-5EA8-41EA-865D-AE28C78CF7CD}" srcOrd="0" destOrd="0" parTransId="{EE9A0CBB-3C68-481F-9AD8-22F70206AE17}" sibTransId="{6B6751F8-4D13-40B7-BC6D-7FD6918C48A7}"/>
    <dgm:cxn modelId="{F735F474-5CDC-4195-8A4A-7328B8D47B42}" type="presOf" srcId="{3875AC9B-F54C-4505-B77F-9AE8BF3DB388}" destId="{302B8AEF-EB99-4ED2-BABB-8BBC8ADCEF6A}" srcOrd="0" destOrd="0" presId="urn:microsoft.com/office/officeart/2005/8/layout/cycle1"/>
    <dgm:cxn modelId="{BC99B578-1E93-4590-8CB3-26D2A4E19B12}" type="presOf" srcId="{81DC3A31-0D29-41F1-AE18-C1B92FF4D3F1}" destId="{A127FDF1-F65A-49A7-9053-B30EDC18BF58}" srcOrd="0" destOrd="0" presId="urn:microsoft.com/office/officeart/2005/8/layout/cycle1"/>
    <dgm:cxn modelId="{E992AE8C-47ED-4346-BA74-EE11D725349F}" type="presOf" srcId="{A76C3917-1DE6-457A-A887-3A77C4A96A7E}" destId="{476DEA19-8F9E-413D-A7B2-80D52472D83E}" srcOrd="0" destOrd="0" presId="urn:microsoft.com/office/officeart/2005/8/layout/cycle1"/>
    <dgm:cxn modelId="{7B48E89F-8C07-4367-AFCA-AB1311DD7E21}" type="presOf" srcId="{1B1387D8-1D87-4891-95E1-C730E4FD878A}" destId="{9C30BF1E-2BE6-455B-BED2-B472282DE254}" srcOrd="0" destOrd="0" presId="urn:microsoft.com/office/officeart/2005/8/layout/cycle1"/>
    <dgm:cxn modelId="{BDF7FFB9-2FB0-469D-894E-D602113A9FFB}" srcId="{20E0CA44-8DC9-49AC-8C3C-AEB576235035}" destId="{3875AC9B-F54C-4505-B77F-9AE8BF3DB388}" srcOrd="1" destOrd="0" parTransId="{C698852A-FE25-4C6D-BD99-C410078ED425}" sibTransId="{657441F8-659E-404B-BFDB-CCCB14571A92}"/>
    <dgm:cxn modelId="{D35719D7-7E06-4BA0-B80D-530E76F02233}" type="presOf" srcId="{20E0CA44-8DC9-49AC-8C3C-AEB576235035}" destId="{91B0C326-8289-401A-9AFF-4C741895F69C}" srcOrd="0" destOrd="0" presId="urn:microsoft.com/office/officeart/2005/8/layout/cycle1"/>
    <dgm:cxn modelId="{85F655E6-5366-4715-8531-220AA6B85407}" srcId="{20E0CA44-8DC9-49AC-8C3C-AEB576235035}" destId="{1B1387D8-1D87-4891-95E1-C730E4FD878A}" srcOrd="3" destOrd="0" parTransId="{F4A159B1-3D8B-4E4B-8AF9-104D1AF5EF3F}" sibTransId="{81DC3A31-0D29-41F1-AE18-C1B92FF4D3F1}"/>
    <dgm:cxn modelId="{339F4EE9-B7DD-4C23-AD6D-EEB03D3664A1}" type="presOf" srcId="{C66C8020-FE25-497E-9219-F8B2F372B8B2}" destId="{81FF8346-4F63-4181-989A-DAFAF4419D4B}" srcOrd="0" destOrd="0" presId="urn:microsoft.com/office/officeart/2005/8/layout/cycle1"/>
    <dgm:cxn modelId="{FCD8F1FD-3690-4C1D-B4DC-F1D1A3D321C6}" type="presOf" srcId="{657441F8-659E-404B-BFDB-CCCB14571A92}" destId="{D9D95D6B-5469-4D3D-ABF9-151F952CDFED}" srcOrd="0" destOrd="0" presId="urn:microsoft.com/office/officeart/2005/8/layout/cycle1"/>
    <dgm:cxn modelId="{0BE6918E-7656-4CBD-9B9B-248472DE2D48}" type="presParOf" srcId="{91B0C326-8289-401A-9AFF-4C741895F69C}" destId="{136D0FA6-AF23-4CD6-9CAD-28A8E03A0658}" srcOrd="0" destOrd="0" presId="urn:microsoft.com/office/officeart/2005/8/layout/cycle1"/>
    <dgm:cxn modelId="{07BA03EF-976C-4C16-BBF5-69FB63BAD158}" type="presParOf" srcId="{91B0C326-8289-401A-9AFF-4C741895F69C}" destId="{EA975FE5-46B6-49C6-938C-9E137DA107F4}" srcOrd="1" destOrd="0" presId="urn:microsoft.com/office/officeart/2005/8/layout/cycle1"/>
    <dgm:cxn modelId="{E8E5773B-D4B9-4DEB-A9F1-4C60BDEC8A96}" type="presParOf" srcId="{91B0C326-8289-401A-9AFF-4C741895F69C}" destId="{32E0A22D-73E6-4E2F-ACFA-D463C67FA736}" srcOrd="2" destOrd="0" presId="urn:microsoft.com/office/officeart/2005/8/layout/cycle1"/>
    <dgm:cxn modelId="{7AEE5ECA-54DE-41E5-A50A-A440D39A82AA}" type="presParOf" srcId="{91B0C326-8289-401A-9AFF-4C741895F69C}" destId="{F92A6016-1A21-46C0-87D4-B4A2A02B150F}" srcOrd="3" destOrd="0" presId="urn:microsoft.com/office/officeart/2005/8/layout/cycle1"/>
    <dgm:cxn modelId="{E7AAFB61-A440-4C83-80C5-5137D9BCD3E3}" type="presParOf" srcId="{91B0C326-8289-401A-9AFF-4C741895F69C}" destId="{302B8AEF-EB99-4ED2-BABB-8BBC8ADCEF6A}" srcOrd="4" destOrd="0" presId="urn:microsoft.com/office/officeart/2005/8/layout/cycle1"/>
    <dgm:cxn modelId="{42BAEB76-78FE-4EDA-8540-E83C8570C278}" type="presParOf" srcId="{91B0C326-8289-401A-9AFF-4C741895F69C}" destId="{D9D95D6B-5469-4D3D-ABF9-151F952CDFED}" srcOrd="5" destOrd="0" presId="urn:microsoft.com/office/officeart/2005/8/layout/cycle1"/>
    <dgm:cxn modelId="{A7960225-ECC4-4723-ABC2-29DE7812BCD9}" type="presParOf" srcId="{91B0C326-8289-401A-9AFF-4C741895F69C}" destId="{ED34C31E-4CB6-4408-B565-73E90B112733}" srcOrd="6" destOrd="0" presId="urn:microsoft.com/office/officeart/2005/8/layout/cycle1"/>
    <dgm:cxn modelId="{00B7B25B-339D-4307-B627-28D575FA85AF}" type="presParOf" srcId="{91B0C326-8289-401A-9AFF-4C741895F69C}" destId="{476DEA19-8F9E-413D-A7B2-80D52472D83E}" srcOrd="7" destOrd="0" presId="urn:microsoft.com/office/officeart/2005/8/layout/cycle1"/>
    <dgm:cxn modelId="{3DB0BD2D-28F3-4EF1-86CF-FF5FB62BDDEF}" type="presParOf" srcId="{91B0C326-8289-401A-9AFF-4C741895F69C}" destId="{1479FB24-E223-404E-944E-051FDFA6DEC6}" srcOrd="8" destOrd="0" presId="urn:microsoft.com/office/officeart/2005/8/layout/cycle1"/>
    <dgm:cxn modelId="{BA87042E-D410-41B4-8667-F59CCEA94BAF}" type="presParOf" srcId="{91B0C326-8289-401A-9AFF-4C741895F69C}" destId="{ACE08852-3BD3-4BFF-A2D1-B25B8C247F02}" srcOrd="9" destOrd="0" presId="urn:microsoft.com/office/officeart/2005/8/layout/cycle1"/>
    <dgm:cxn modelId="{C0B568A9-B5F5-4AD4-B14B-6FA68B898A27}" type="presParOf" srcId="{91B0C326-8289-401A-9AFF-4C741895F69C}" destId="{9C30BF1E-2BE6-455B-BED2-B472282DE254}" srcOrd="10" destOrd="0" presId="urn:microsoft.com/office/officeart/2005/8/layout/cycle1"/>
    <dgm:cxn modelId="{1280329F-0DF4-4F77-BF2A-A1B192CB971B}" type="presParOf" srcId="{91B0C326-8289-401A-9AFF-4C741895F69C}" destId="{A127FDF1-F65A-49A7-9053-B30EDC18BF58}" srcOrd="11" destOrd="0" presId="urn:microsoft.com/office/officeart/2005/8/layout/cycle1"/>
    <dgm:cxn modelId="{1AF3ECDC-FA9F-47D4-83B9-7ACC952FCA89}" type="presParOf" srcId="{91B0C326-8289-401A-9AFF-4C741895F69C}" destId="{8A50E484-5FBF-48E7-A839-1565FE6D6C72}" srcOrd="12" destOrd="0" presId="urn:microsoft.com/office/officeart/2005/8/layout/cycle1"/>
    <dgm:cxn modelId="{AC19ACE8-2E70-4F70-8F32-862560DB1C6F}" type="presParOf" srcId="{91B0C326-8289-401A-9AFF-4C741895F69C}" destId="{81FF8346-4F63-4181-989A-DAFAF4419D4B}" srcOrd="13" destOrd="0" presId="urn:microsoft.com/office/officeart/2005/8/layout/cycle1"/>
    <dgm:cxn modelId="{CDD4740F-7CCE-43FC-A417-72D840DBC159}" type="presParOf" srcId="{91B0C326-8289-401A-9AFF-4C741895F69C}" destId="{B8CC239E-DCA8-467B-B5CE-1BFD5C1C76DB}" srcOrd="14" destOrd="0" presId="urn:microsoft.com/office/officeart/2005/8/layout/cycle1"/>
    <dgm:cxn modelId="{F71999DB-439D-4F54-A771-F161B896C342}" type="presParOf" srcId="{91B0C326-8289-401A-9AFF-4C741895F69C}" destId="{03950EF5-9958-4C8B-9590-3E27307AEE02}" srcOrd="15" destOrd="0" presId="urn:microsoft.com/office/officeart/2005/8/layout/cycle1"/>
    <dgm:cxn modelId="{15CB0868-9BE9-4248-99F2-047F67D5986F}" type="presParOf" srcId="{91B0C326-8289-401A-9AFF-4C741895F69C}" destId="{4D4070EE-F37D-4763-ADD3-178245061722}" srcOrd="16" destOrd="0" presId="urn:microsoft.com/office/officeart/2005/8/layout/cycle1"/>
    <dgm:cxn modelId="{59F193EE-FC98-4906-ADBB-55CAB013E232}" type="presParOf" srcId="{91B0C326-8289-401A-9AFF-4C741895F69C}" destId="{931D253D-F38B-446C-864D-37E2115614A7}"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75FE5-46B6-49C6-938C-9E137DA107F4}">
      <dsp:nvSpPr>
        <dsp:cNvPr id="0" name=""/>
        <dsp:cNvSpPr/>
      </dsp:nvSpPr>
      <dsp:spPr>
        <a:xfrm>
          <a:off x="4041895" y="-237717"/>
          <a:ext cx="1484488" cy="111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kern="1200" dirty="0"/>
            <a:t>Aiheen ja sisällön hahmottelu</a:t>
          </a:r>
        </a:p>
      </dsp:txBody>
      <dsp:txXfrm>
        <a:off x="4041895" y="-237717"/>
        <a:ext cx="1484488" cy="1112189"/>
      </dsp:txXfrm>
    </dsp:sp>
    <dsp:sp modelId="{32E0A22D-73E6-4E2F-ACFA-D463C67FA736}">
      <dsp:nvSpPr>
        <dsp:cNvPr id="0" name=""/>
        <dsp:cNvSpPr/>
      </dsp:nvSpPr>
      <dsp:spPr>
        <a:xfrm>
          <a:off x="1236986" y="-189902"/>
          <a:ext cx="4869697" cy="4869697"/>
        </a:xfrm>
        <a:prstGeom prst="circularArrow">
          <a:avLst>
            <a:gd name="adj1" fmla="val 3985"/>
            <a:gd name="adj2" fmla="val 249968"/>
            <a:gd name="adj3" fmla="val 20574507"/>
            <a:gd name="adj4" fmla="val 19318299"/>
            <a:gd name="adj5" fmla="val 464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B8AEF-EB99-4ED2-BABB-8BBC8ADCEF6A}">
      <dsp:nvSpPr>
        <dsp:cNvPr id="0" name=""/>
        <dsp:cNvSpPr/>
      </dsp:nvSpPr>
      <dsp:spPr>
        <a:xfrm>
          <a:off x="5186614" y="1747339"/>
          <a:ext cx="1419660" cy="9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kern="1200" dirty="0"/>
            <a:t>Teoreettinen viitekehys alustavasti </a:t>
          </a:r>
        </a:p>
      </dsp:txBody>
      <dsp:txXfrm>
        <a:off x="5186614" y="1747339"/>
        <a:ext cx="1419660" cy="995212"/>
      </dsp:txXfrm>
    </dsp:sp>
    <dsp:sp modelId="{D9D95D6B-5469-4D3D-ABF9-151F952CDFED}">
      <dsp:nvSpPr>
        <dsp:cNvPr id="0" name=""/>
        <dsp:cNvSpPr/>
      </dsp:nvSpPr>
      <dsp:spPr>
        <a:xfrm>
          <a:off x="1387453" y="-629030"/>
          <a:ext cx="4869697" cy="4869697"/>
        </a:xfrm>
        <a:prstGeom prst="circularArrow">
          <a:avLst>
            <a:gd name="adj1" fmla="val 3985"/>
            <a:gd name="adj2" fmla="val 249968"/>
            <a:gd name="adj3" fmla="val 2658082"/>
            <a:gd name="adj4" fmla="val 1494160"/>
            <a:gd name="adj5" fmla="val 464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DEA19-8F9E-413D-A7B2-80D52472D83E}">
      <dsp:nvSpPr>
        <dsp:cNvPr id="0" name=""/>
        <dsp:cNvSpPr/>
      </dsp:nvSpPr>
      <dsp:spPr>
        <a:xfrm>
          <a:off x="4302106" y="3454128"/>
          <a:ext cx="995212" cy="971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b="0" kern="1200" dirty="0">
              <a:solidFill>
                <a:srgbClr val="FF0000"/>
              </a:solidFill>
            </a:rPr>
            <a:t>Käsittely-luvut</a:t>
          </a:r>
          <a:r>
            <a:rPr lang="fi-FI" sz="2000" kern="1200" dirty="0"/>
            <a:t> </a:t>
          </a:r>
        </a:p>
      </dsp:txBody>
      <dsp:txXfrm>
        <a:off x="4302106" y="3454128"/>
        <a:ext cx="995212" cy="971964"/>
      </dsp:txXfrm>
    </dsp:sp>
    <dsp:sp modelId="{1479FB24-E223-404E-944E-051FDFA6DEC6}">
      <dsp:nvSpPr>
        <dsp:cNvPr id="0" name=""/>
        <dsp:cNvSpPr/>
      </dsp:nvSpPr>
      <dsp:spPr>
        <a:xfrm>
          <a:off x="871890" y="-243318"/>
          <a:ext cx="4869697" cy="4869697"/>
        </a:xfrm>
        <a:prstGeom prst="circularArrow">
          <a:avLst>
            <a:gd name="adj1" fmla="val 3985"/>
            <a:gd name="adj2" fmla="val 249968"/>
            <a:gd name="adj3" fmla="val 5364026"/>
            <a:gd name="adj4" fmla="val 3805250"/>
            <a:gd name="adj5" fmla="val 464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0BF1E-2BE6-455B-BED2-B472282DE254}">
      <dsp:nvSpPr>
        <dsp:cNvPr id="0" name=""/>
        <dsp:cNvSpPr/>
      </dsp:nvSpPr>
      <dsp:spPr>
        <a:xfrm>
          <a:off x="1950708" y="3236338"/>
          <a:ext cx="1217642" cy="18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rgbClr val="FF0000"/>
              </a:solidFill>
            </a:rPr>
            <a:t>Teorian viimeistely </a:t>
          </a:r>
        </a:p>
      </dsp:txBody>
      <dsp:txXfrm>
        <a:off x="1950708" y="3236338"/>
        <a:ext cx="1217642" cy="1870352"/>
      </dsp:txXfrm>
    </dsp:sp>
    <dsp:sp modelId="{A127FDF1-F65A-49A7-9053-B30EDC18BF58}">
      <dsp:nvSpPr>
        <dsp:cNvPr id="0" name=""/>
        <dsp:cNvSpPr/>
      </dsp:nvSpPr>
      <dsp:spPr>
        <a:xfrm>
          <a:off x="1236986" y="-189902"/>
          <a:ext cx="4869697" cy="4869697"/>
        </a:xfrm>
        <a:prstGeom prst="circularArrow">
          <a:avLst>
            <a:gd name="adj1" fmla="val 3985"/>
            <a:gd name="adj2" fmla="val 249968"/>
            <a:gd name="adj3" fmla="val 9774507"/>
            <a:gd name="adj4" fmla="val 8441106"/>
            <a:gd name="adj5" fmla="val 464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F8346-4F63-4181-989A-DAFAF4419D4B}">
      <dsp:nvSpPr>
        <dsp:cNvPr id="0" name=""/>
        <dsp:cNvSpPr/>
      </dsp:nvSpPr>
      <dsp:spPr>
        <a:xfrm>
          <a:off x="621367" y="1747339"/>
          <a:ext cx="1651714" cy="9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kern="1200" dirty="0">
              <a:solidFill>
                <a:srgbClr val="FF0000"/>
              </a:solidFill>
            </a:rPr>
            <a:t>Johdanto + pohdinta </a:t>
          </a:r>
          <a:r>
            <a:rPr lang="fi-FI" sz="2400" kern="1200" baseline="0" dirty="0">
              <a:solidFill>
                <a:schemeClr val="accent5">
                  <a:lumMod val="75000"/>
                </a:schemeClr>
              </a:solidFill>
            </a:rPr>
            <a:t>+tiivistelmä</a:t>
          </a:r>
        </a:p>
      </dsp:txBody>
      <dsp:txXfrm>
        <a:off x="621367" y="1747339"/>
        <a:ext cx="1651714" cy="995212"/>
      </dsp:txXfrm>
    </dsp:sp>
    <dsp:sp modelId="{B8CC239E-DCA8-467B-B5CE-1BFD5C1C76DB}">
      <dsp:nvSpPr>
        <dsp:cNvPr id="0" name=""/>
        <dsp:cNvSpPr/>
      </dsp:nvSpPr>
      <dsp:spPr>
        <a:xfrm>
          <a:off x="1266248" y="-341304"/>
          <a:ext cx="4869697" cy="4869697"/>
        </a:xfrm>
        <a:prstGeom prst="circularArrow">
          <a:avLst>
            <a:gd name="adj1" fmla="val 3985"/>
            <a:gd name="adj2" fmla="val 249968"/>
            <a:gd name="adj3" fmla="val 12653008"/>
            <a:gd name="adj4" fmla="val 11337182"/>
            <a:gd name="adj5" fmla="val 464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070EE-F37D-4763-ADD3-178245061722}">
      <dsp:nvSpPr>
        <dsp:cNvPr id="0" name=""/>
        <dsp:cNvSpPr/>
      </dsp:nvSpPr>
      <dsp:spPr>
        <a:xfrm>
          <a:off x="1582690" y="-179228"/>
          <a:ext cx="1695334" cy="9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b="1" kern="1200" baseline="0" dirty="0">
              <a:solidFill>
                <a:schemeClr val="accent5">
                  <a:lumMod val="75000"/>
                </a:schemeClr>
              </a:solidFill>
            </a:rPr>
            <a:t>Työn viimeistely</a:t>
          </a:r>
          <a:r>
            <a:rPr lang="fi-FI" sz="1600" kern="1200" dirty="0"/>
            <a:t> </a:t>
          </a:r>
        </a:p>
      </dsp:txBody>
      <dsp:txXfrm>
        <a:off x="1582690" y="-179228"/>
        <a:ext cx="1695334" cy="995212"/>
      </dsp:txXfrm>
    </dsp:sp>
    <dsp:sp modelId="{931D253D-F38B-446C-864D-37E2115614A7}">
      <dsp:nvSpPr>
        <dsp:cNvPr id="0" name=""/>
        <dsp:cNvSpPr/>
      </dsp:nvSpPr>
      <dsp:spPr>
        <a:xfrm>
          <a:off x="1041510" y="-251032"/>
          <a:ext cx="4869697" cy="4869697"/>
        </a:xfrm>
        <a:prstGeom prst="circularArrow">
          <a:avLst>
            <a:gd name="adj1" fmla="val 3985"/>
            <a:gd name="adj2" fmla="val 249968"/>
            <a:gd name="adj3" fmla="val 16833667"/>
            <a:gd name="adj4" fmla="val 15893102"/>
            <a:gd name="adj5" fmla="val 464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2C702-40C6-4210-88DD-E43CFFDEBC3B}" type="datetimeFigureOut">
              <a:rPr lang="fi-FI" smtClean="0"/>
              <a:t>14.4.2022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540A7-A82F-4099-947D-870305BDE8A5}" type="slidenum">
              <a:rPr lang="fi-FI" smtClean="0"/>
              <a:t>‹#›</a:t>
            </a:fld>
            <a:endParaRPr lang="fi-FI"/>
          </a:p>
        </p:txBody>
      </p:sp>
    </p:spTree>
    <p:extLst>
      <p:ext uri="{BB962C8B-B14F-4D97-AF65-F5344CB8AC3E}">
        <p14:creationId xmlns:p14="http://schemas.microsoft.com/office/powerpoint/2010/main" val="1646862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82563" y="835025"/>
            <a:ext cx="7416801" cy="41719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B40FE3A-2AA4-48BD-8B5A-24EFB90891CE}" type="slidenum">
              <a:rPr lang="fi-FI" smtClean="0">
                <a:solidFill>
                  <a:prstClr val="black"/>
                </a:solidFill>
              </a:rPr>
              <a:pPr/>
              <a:t>2</a:t>
            </a:fld>
            <a:endParaRPr lang="fi-FI">
              <a:solidFill>
                <a:prstClr val="black"/>
              </a:solidFill>
            </a:endParaRPr>
          </a:p>
        </p:txBody>
      </p:sp>
    </p:spTree>
    <p:extLst>
      <p:ext uri="{BB962C8B-B14F-4D97-AF65-F5344CB8AC3E}">
        <p14:creationId xmlns:p14="http://schemas.microsoft.com/office/powerpoint/2010/main" val="83133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6163-DADC-41EB-AD41-638330000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6211CEE7-32A8-4126-95D5-572476F61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8A3FF59E-DACD-4D0B-B872-80B8ED0C8EDE}"/>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5" name="Footer Placeholder 4">
            <a:extLst>
              <a:ext uri="{FF2B5EF4-FFF2-40B4-BE49-F238E27FC236}">
                <a16:creationId xmlns:a16="http://schemas.microsoft.com/office/drawing/2014/main" id="{A76534C8-110E-4580-A32C-4631FD5FDDE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9FB72B0-CDC7-4AE2-99EE-DE3BAFB84F73}"/>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183160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37E8-3DDE-4548-B7E0-8F5D4BDBA4E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B50ADF37-5008-4CAB-9E06-DA02771DF1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2456C14-6EE9-437D-A7D3-D7315C31412F}"/>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5" name="Footer Placeholder 4">
            <a:extLst>
              <a:ext uri="{FF2B5EF4-FFF2-40B4-BE49-F238E27FC236}">
                <a16:creationId xmlns:a16="http://schemas.microsoft.com/office/drawing/2014/main" id="{79253F81-2FC0-4E04-AD85-A26E53693FC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CD16670-3B84-48FB-976E-2F0E4F19F12E}"/>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383358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21BA6-0D91-4015-BA9B-EE9B4649C6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A80AE8F1-EA77-45D4-B477-3B0F1BA64D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9AC77D9-08A9-425D-8109-A142B0B07842}"/>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5" name="Footer Placeholder 4">
            <a:extLst>
              <a:ext uri="{FF2B5EF4-FFF2-40B4-BE49-F238E27FC236}">
                <a16:creationId xmlns:a16="http://schemas.microsoft.com/office/drawing/2014/main" id="{781C669F-847C-492D-A4C6-E00865A2DB8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FC04832-17F1-41C6-B74F-0FB7CFA27523}"/>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427196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A87C-F3D4-4220-AAD9-E212EC00983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273220E-A214-481F-83CC-2694DA49E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43D25AD-CD60-443B-9538-D90015479939}"/>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5" name="Footer Placeholder 4">
            <a:extLst>
              <a:ext uri="{FF2B5EF4-FFF2-40B4-BE49-F238E27FC236}">
                <a16:creationId xmlns:a16="http://schemas.microsoft.com/office/drawing/2014/main" id="{414E420C-61C6-449D-9439-4D17886D1A9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9ABD88E-9AAA-40DC-866B-5044F33BF0BB}"/>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44968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DB41-DFE9-427F-93F4-DA88AF80F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C2A18134-6622-4C2C-8BDE-CCFE586E6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BF42D-6AB6-4471-A4AD-5B3F99434994}"/>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5" name="Footer Placeholder 4">
            <a:extLst>
              <a:ext uri="{FF2B5EF4-FFF2-40B4-BE49-F238E27FC236}">
                <a16:creationId xmlns:a16="http://schemas.microsoft.com/office/drawing/2014/main" id="{AD20739B-B5DF-4F45-BC05-2D4256C7BD5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88C1A27-FAAA-4B86-AD1F-7F0BA42D0ACC}"/>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306175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8ABD-93CF-4707-A68F-8773383A849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9F31734-EB88-4E14-BB60-490E798546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4C074174-37F3-4C72-82DB-18D00C023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B7C3B4B0-762D-4435-9C7D-0F17567297E4}"/>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6" name="Footer Placeholder 5">
            <a:extLst>
              <a:ext uri="{FF2B5EF4-FFF2-40B4-BE49-F238E27FC236}">
                <a16:creationId xmlns:a16="http://schemas.microsoft.com/office/drawing/2014/main" id="{0C02832A-8362-49D0-BCB8-630194DBCB0B}"/>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19C3B39-1B92-4EB7-85D9-148CCD6E8977}"/>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405629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AB2D-A3EF-4520-AB9F-57D4BF5B0063}"/>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FE867BFA-F625-4EBB-82C7-26D6ED033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10248-6181-4FDA-B535-995062A2DB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F226936D-0C6E-4772-BB79-0F02FF08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2B291-32BF-4FD4-8B0F-48BBB7316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32C94F1A-730E-4EFD-B82B-82865F2753A8}"/>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8" name="Footer Placeholder 7">
            <a:extLst>
              <a:ext uri="{FF2B5EF4-FFF2-40B4-BE49-F238E27FC236}">
                <a16:creationId xmlns:a16="http://schemas.microsoft.com/office/drawing/2014/main" id="{181FD617-AE6C-4D5F-B7C0-3719F289C1AC}"/>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D448444-04A4-4390-BCC8-98DC248B7FEC}"/>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24098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DDEA-3925-4034-BF29-6D0C0D2AAEA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3190BF2-543C-46B9-8636-93EF318CA9EF}"/>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4" name="Footer Placeholder 3">
            <a:extLst>
              <a:ext uri="{FF2B5EF4-FFF2-40B4-BE49-F238E27FC236}">
                <a16:creationId xmlns:a16="http://schemas.microsoft.com/office/drawing/2014/main" id="{498FE95B-FEA0-4AB5-BFF2-A83756CC528C}"/>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1E96DCF-B26B-499D-8F73-6645935B2430}"/>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298718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5BAA23-792E-468E-80FA-CBD2C787392E}"/>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3" name="Footer Placeholder 2">
            <a:extLst>
              <a:ext uri="{FF2B5EF4-FFF2-40B4-BE49-F238E27FC236}">
                <a16:creationId xmlns:a16="http://schemas.microsoft.com/office/drawing/2014/main" id="{2C65EE49-E082-470C-80C9-F7C1B5FDF45D}"/>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74408CFA-082C-499D-8D04-691E4DC567F4}"/>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400966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8D91-F7E2-400B-A3D7-AE1FA7D0A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F2FE9E51-A4F7-41DA-94CE-97AFEE5C5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7DB0A89C-456B-445F-8768-6DC979F74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419A9-4A97-4349-9F92-D184F22788B9}"/>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6" name="Footer Placeholder 5">
            <a:extLst>
              <a:ext uri="{FF2B5EF4-FFF2-40B4-BE49-F238E27FC236}">
                <a16:creationId xmlns:a16="http://schemas.microsoft.com/office/drawing/2014/main" id="{40563AF1-E24D-47E5-9CD2-85FD2554BDF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06BB4411-7EAC-4999-826F-69510C1D00A9}"/>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392074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005C-0E9A-4B86-9C3F-95C7520A5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EA802394-E63E-4066-8BCA-7A2B59CA7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2AD1C520-D422-4526-B1C7-DBC623B5C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F9B34-A00D-43E7-A1EC-18A23CCFA107}"/>
              </a:ext>
            </a:extLst>
          </p:cNvPr>
          <p:cNvSpPr>
            <a:spLocks noGrp="1"/>
          </p:cNvSpPr>
          <p:nvPr>
            <p:ph type="dt" sz="half" idx="10"/>
          </p:nvPr>
        </p:nvSpPr>
        <p:spPr/>
        <p:txBody>
          <a:bodyPr/>
          <a:lstStyle/>
          <a:p>
            <a:fld id="{922AB783-49D4-4943-80DE-AC5CE17BBC6B}" type="datetimeFigureOut">
              <a:rPr lang="fi-FI" smtClean="0"/>
              <a:t>14.4.2022</a:t>
            </a:fld>
            <a:endParaRPr lang="fi-FI"/>
          </a:p>
        </p:txBody>
      </p:sp>
      <p:sp>
        <p:nvSpPr>
          <p:cNvPr id="6" name="Footer Placeholder 5">
            <a:extLst>
              <a:ext uri="{FF2B5EF4-FFF2-40B4-BE49-F238E27FC236}">
                <a16:creationId xmlns:a16="http://schemas.microsoft.com/office/drawing/2014/main" id="{B43AB59D-8873-47FA-8302-B722BFB69A2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EEF8E4C-4A51-4515-8BDF-5156FBDB7DC7}"/>
              </a:ext>
            </a:extLst>
          </p:cNvPr>
          <p:cNvSpPr>
            <a:spLocks noGrp="1"/>
          </p:cNvSpPr>
          <p:nvPr>
            <p:ph type="sldNum" sz="quarter" idx="12"/>
          </p:nvPr>
        </p:nvSpPr>
        <p:spPr/>
        <p:txBody>
          <a:bodyPr/>
          <a:lstStyle/>
          <a:p>
            <a:fld id="{8CF91C5F-3A84-470B-AE17-AA326148378F}" type="slidenum">
              <a:rPr lang="fi-FI" smtClean="0"/>
              <a:t>‹#›</a:t>
            </a:fld>
            <a:endParaRPr lang="fi-FI"/>
          </a:p>
        </p:txBody>
      </p:sp>
    </p:spTree>
    <p:extLst>
      <p:ext uri="{BB962C8B-B14F-4D97-AF65-F5344CB8AC3E}">
        <p14:creationId xmlns:p14="http://schemas.microsoft.com/office/powerpoint/2010/main" val="420781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72A35-2AAE-4608-8D63-A1FEA9C97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58E29FB-0C24-44D0-B802-2BAF86B65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58FA64B-2229-417E-890B-A7FF04318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AB783-49D4-4943-80DE-AC5CE17BBC6B}" type="datetimeFigureOut">
              <a:rPr lang="fi-FI" smtClean="0"/>
              <a:t>14.4.2022</a:t>
            </a:fld>
            <a:endParaRPr lang="fi-FI"/>
          </a:p>
        </p:txBody>
      </p:sp>
      <p:sp>
        <p:nvSpPr>
          <p:cNvPr id="5" name="Footer Placeholder 4">
            <a:extLst>
              <a:ext uri="{FF2B5EF4-FFF2-40B4-BE49-F238E27FC236}">
                <a16:creationId xmlns:a16="http://schemas.microsoft.com/office/drawing/2014/main" id="{7953433D-BA82-4607-8D27-F98AA4FFE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C4E79E19-465E-4DE0-8E8C-1C08CC4521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91C5F-3A84-470B-AE17-AA326148378F}" type="slidenum">
              <a:rPr lang="fi-FI" smtClean="0"/>
              <a:t>‹#›</a:t>
            </a:fld>
            <a:endParaRPr lang="fi-FI"/>
          </a:p>
        </p:txBody>
      </p:sp>
    </p:spTree>
    <p:extLst>
      <p:ext uri="{BB962C8B-B14F-4D97-AF65-F5344CB8AC3E}">
        <p14:creationId xmlns:p14="http://schemas.microsoft.com/office/powerpoint/2010/main" val="103287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roject-game.eu/clips/docs/research_report_fi.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jyx.jyu.fi/dspace/handle/123456789/48975" TargetMode="External"/><Relationship Id="rId2" Type="http://schemas.openxmlformats.org/officeDocument/2006/relationships/hyperlink" Target="https://jyx.jyu.fi/dspace/handle/123456789/5028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cce.rug.nl/~soundscapes/VOLUME03/Rise_and_fall0.shtml" TargetMode="External"/><Relationship Id="rId2" Type="http://schemas.openxmlformats.org/officeDocument/2006/relationships/hyperlink" Target="http://www.oxfordmusiconline.com/subscriber/article/grove/music/A2219487" TargetMode="External"/><Relationship Id="rId1" Type="http://schemas.openxmlformats.org/officeDocument/2006/relationships/slideLayout" Target="../slideLayouts/slideLayout2.xml"/><Relationship Id="rId5" Type="http://schemas.openxmlformats.org/officeDocument/2006/relationships/hyperlink" Target="http://www.google.com/intl/en/policies/privacy/" TargetMode="External"/><Relationship Id="rId4" Type="http://schemas.openxmlformats.org/officeDocument/2006/relationships/hyperlink" Target="http://deevybee.blogspot.fi/2012/08/how-to-bury-your-academic-writing.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jyu.fi/edupsy/fi/opiskelu/opiskeluohjeet/pikaohjeet/gradu" TargetMode="External"/><Relationship Id="rId2" Type="http://schemas.openxmlformats.org/officeDocument/2006/relationships/hyperlink" Target="https://www.jyu.fi/edupsy/fi/opiskelu/opiskeluohjeet/pikaohjeet/kandidaatin-tutkielman-kirjoittamisohjeet-ja-mallipohja-paivitetty-17-9-2021.docx/view"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ijcci.2020.100186" TargetMode="External"/><Relationship Id="rId2" Type="http://schemas.openxmlformats.org/officeDocument/2006/relationships/hyperlink" Target="https://doi.org/10.1007/s11135-007-9105-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F260-762C-43F5-B0FA-A9D33F9D6CAD}"/>
              </a:ext>
            </a:extLst>
          </p:cNvPr>
          <p:cNvSpPr>
            <a:spLocks noGrp="1"/>
          </p:cNvSpPr>
          <p:nvPr>
            <p:ph type="ctrTitle"/>
          </p:nvPr>
        </p:nvSpPr>
        <p:spPr>
          <a:xfrm>
            <a:off x="7028496" y="1783959"/>
            <a:ext cx="4970464" cy="2889114"/>
          </a:xfrm>
        </p:spPr>
        <p:txBody>
          <a:bodyPr anchor="b">
            <a:normAutofit/>
          </a:bodyPr>
          <a:lstStyle/>
          <a:p>
            <a:pPr algn="l"/>
            <a:r>
              <a:rPr lang="fi-FI" sz="5400" dirty="0"/>
              <a:t>Lähdemerkinnät ja -luettelo</a:t>
            </a:r>
          </a:p>
        </p:txBody>
      </p:sp>
      <p:sp>
        <p:nvSpPr>
          <p:cNvPr id="3" name="Subtitle 2">
            <a:extLst>
              <a:ext uri="{FF2B5EF4-FFF2-40B4-BE49-F238E27FC236}">
                <a16:creationId xmlns:a16="http://schemas.microsoft.com/office/drawing/2014/main" id="{7D3E2F8B-86E3-4755-B5B5-BA4EA53FA164}"/>
              </a:ext>
            </a:extLst>
          </p:cNvPr>
          <p:cNvSpPr>
            <a:spLocks noGrp="1"/>
          </p:cNvSpPr>
          <p:nvPr>
            <p:ph type="subTitle" idx="1"/>
          </p:nvPr>
        </p:nvSpPr>
        <p:spPr>
          <a:xfrm>
            <a:off x="7464612" y="4750893"/>
            <a:ext cx="4087305" cy="1147863"/>
          </a:xfrm>
        </p:spPr>
        <p:txBody>
          <a:bodyPr anchor="t">
            <a:normAutofit lnSpcReduction="10000"/>
          </a:bodyPr>
          <a:lstStyle/>
          <a:p>
            <a:pPr algn="l"/>
            <a:r>
              <a:rPr lang="fi-FI" sz="2000" dirty="0"/>
              <a:t>Kandiseminaari, kevät 2022 </a:t>
            </a:r>
          </a:p>
          <a:p>
            <a:pPr algn="l"/>
            <a:r>
              <a:rPr lang="fi-FI" sz="2000" dirty="0"/>
              <a:t>Merja Kauppinen</a:t>
            </a:r>
          </a:p>
          <a:p>
            <a:pPr algn="l"/>
            <a:r>
              <a:rPr lang="fi-FI" sz="2000" dirty="0"/>
              <a:t>merja.a.kauppinen@jyu.fi</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1028C7C-3C04-4BB5-A11C-7A3D4FAB479F}"/>
              </a:ext>
            </a:extLst>
          </p:cNvPr>
          <p:cNvPicPr>
            <a:picLocks noChangeAspect="1"/>
          </p:cNvPicPr>
          <p:nvPr/>
        </p:nvPicPr>
        <p:blipFill rotWithShape="1">
          <a:blip r:embed="rId2"/>
          <a:srcRect l="20094" r="11496"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032104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F166-E154-407D-9784-FDEB3CDEEFE7}"/>
              </a:ext>
            </a:extLst>
          </p:cNvPr>
          <p:cNvSpPr>
            <a:spLocks noGrp="1"/>
          </p:cNvSpPr>
          <p:nvPr>
            <p:ph type="title"/>
          </p:nvPr>
        </p:nvSpPr>
        <p:spPr/>
        <p:txBody>
          <a:bodyPr/>
          <a:lstStyle/>
          <a:p>
            <a:r>
              <a:rPr lang="fi-FI" dirty="0"/>
              <a:t>Artikkelit kokoomateoksissa</a:t>
            </a:r>
          </a:p>
        </p:txBody>
      </p:sp>
      <p:sp>
        <p:nvSpPr>
          <p:cNvPr id="3" name="Content Placeholder 2">
            <a:extLst>
              <a:ext uri="{FF2B5EF4-FFF2-40B4-BE49-F238E27FC236}">
                <a16:creationId xmlns:a16="http://schemas.microsoft.com/office/drawing/2014/main" id="{98FB05F4-7F62-41E4-A52A-D5DD8BCE2A51}"/>
              </a:ext>
            </a:extLst>
          </p:cNvPr>
          <p:cNvSpPr>
            <a:spLocks noGrp="1"/>
          </p:cNvSpPr>
          <p:nvPr>
            <p:ph idx="1"/>
          </p:nvPr>
        </p:nvSpPr>
        <p:spPr/>
        <p:txBody>
          <a:bodyPr>
            <a:normAutofit/>
          </a:bodyPr>
          <a:lstStyle/>
          <a:p>
            <a:pPr marL="0" indent="0">
              <a:lnSpc>
                <a:spcPct val="150000"/>
              </a:lnSpc>
              <a:buNone/>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Huom. Pilkkujen ja kursiivin käyttö; ei kustannuspaikkaa!</a:t>
            </a:r>
          </a:p>
          <a:p>
            <a:pPr>
              <a:lnSpc>
                <a:spcPct val="150000"/>
              </a:lnSpc>
            </a:pP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Bae</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B. (1986). </a:t>
            </a: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Observasjon</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i </a:t>
            </a: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barnehagesammanhang</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 en </a:t>
            </a: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problematisering</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sv-FI" sz="1800" dirty="0" err="1">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Teoksessa</a:t>
            </a:r>
            <a:r>
              <a:rPr lang="sv-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 R. J. Pettersen, M. </a:t>
            </a:r>
            <a:r>
              <a:rPr lang="sv-FI" sz="1800" dirty="0" err="1">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Lande</a:t>
            </a:r>
            <a:r>
              <a:rPr lang="sv-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 &amp; J. B. Lie (</a:t>
            </a:r>
            <a:r>
              <a:rPr lang="sv-FI" sz="1800" dirty="0" err="1">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toim</a:t>
            </a:r>
            <a:r>
              <a:rPr lang="sv-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a:t>
            </a:r>
            <a:r>
              <a:rPr lang="sv-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Barn</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och</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vuxna</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i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barnomsorg</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(s. 211–225).</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Studentlitteratur. </a:t>
            </a:r>
            <a:endParaRPr lang="fi-FI" sz="1800" dirty="0">
              <a:effectLst/>
              <a:highlight>
                <a:srgbClr val="FFFF00"/>
              </a:highligh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Bretherton, I. (1984). Representing the social world in symbolic play: Reality and fantasy.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Teoksessa</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I. Bretherton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toim</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Symbolic play: The development of social understanding</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(s. 3–41). Academic Press.</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Bretherton, I. (1985). Pretense: Practicing and playing with social understanding.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Teoksessa</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G. Brown &amp; A. Gottfried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toim</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Play interactions: The role of toys and parental involvement in children's development</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(s. 69–79). Johnson &amp; Johnson.</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383190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1266-B5DA-4AAC-9601-0049F838F581}"/>
              </a:ext>
            </a:extLst>
          </p:cNvPr>
          <p:cNvSpPr>
            <a:spLocks noGrp="1"/>
          </p:cNvSpPr>
          <p:nvPr>
            <p:ph type="title"/>
          </p:nvPr>
        </p:nvSpPr>
        <p:spPr/>
        <p:txBody>
          <a:bodyPr/>
          <a:lstStyle/>
          <a:p>
            <a:r>
              <a:rPr lang="fi-FI" dirty="0"/>
              <a:t>Kirjat</a:t>
            </a:r>
          </a:p>
        </p:txBody>
      </p:sp>
      <p:sp>
        <p:nvSpPr>
          <p:cNvPr id="3" name="Content Placeholder 2">
            <a:extLst>
              <a:ext uri="{FF2B5EF4-FFF2-40B4-BE49-F238E27FC236}">
                <a16:creationId xmlns:a16="http://schemas.microsoft.com/office/drawing/2014/main" id="{7EE86334-58A8-4E5B-996B-384337FE4CB2}"/>
              </a:ext>
            </a:extLst>
          </p:cNvPr>
          <p:cNvSpPr>
            <a:spLocks noGrp="1"/>
          </p:cNvSpPr>
          <p:nvPr>
            <p:ph idx="1"/>
          </p:nvPr>
        </p:nvSpPr>
        <p:spPr/>
        <p:txBody>
          <a:bodyPr/>
          <a:lstStyle/>
          <a:p>
            <a:pPr>
              <a:lnSpc>
                <a:spcPct val="150000"/>
              </a:lnSpc>
            </a:pPr>
            <a:r>
              <a:rPr lang="sv-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Caplan</a:t>
            </a:r>
            <a:r>
              <a:rPr lang="sv-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R. D., Cobb, S., </a:t>
            </a:r>
            <a:r>
              <a:rPr lang="sv-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French</a:t>
            </a:r>
            <a:r>
              <a:rPr lang="sv-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J. R. P., jr, Van Harrison, R. &amp; </a:t>
            </a:r>
            <a:r>
              <a:rPr lang="sv-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Pinneau</a:t>
            </a:r>
            <a:r>
              <a:rPr lang="sv-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S. R., jr (1980).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Job demands and worker health. Main effects and occupational differences</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The University of Michigan.</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Green, L. W. &amp;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Kreuter</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M. W. (2001).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Health promotion planning: An educational and ecological approach</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(3.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painos</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McGraw</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-Hill.</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Hirsjärvi, S., Remes, P., &amp; Sajavaara, P. (2007). </a:t>
            </a:r>
            <a:r>
              <a:rPr lang="fi-FI" sz="1800" i="1"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Tutki ja kirjoita.</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 (13. osin uudistettu painos).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Tammi.</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Metsämuuronen, J. (2009). </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Tutkimuksen tekemisen perusteet ihmistieteissä.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(4. laitos, 1. painos). Gummerus.</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278969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BF32-C588-4719-BD51-CDA6A0181A4E}"/>
              </a:ext>
            </a:extLst>
          </p:cNvPr>
          <p:cNvSpPr>
            <a:spLocks noGrp="1"/>
          </p:cNvSpPr>
          <p:nvPr>
            <p:ph type="title"/>
          </p:nvPr>
        </p:nvSpPr>
        <p:spPr/>
        <p:txBody>
          <a:bodyPr/>
          <a:lstStyle/>
          <a:p>
            <a:r>
              <a:rPr lang="fi-FI" dirty="0"/>
              <a:t>Raportit, esitykset</a:t>
            </a:r>
          </a:p>
        </p:txBody>
      </p:sp>
      <p:sp>
        <p:nvSpPr>
          <p:cNvPr id="3" name="Content Placeholder 2">
            <a:extLst>
              <a:ext uri="{FF2B5EF4-FFF2-40B4-BE49-F238E27FC236}">
                <a16:creationId xmlns:a16="http://schemas.microsoft.com/office/drawing/2014/main" id="{F4856B58-D01D-454B-A4B5-00D58E3E57AB}"/>
              </a:ext>
            </a:extLst>
          </p:cNvPr>
          <p:cNvSpPr>
            <a:spLocks noGrp="1"/>
          </p:cNvSpPr>
          <p:nvPr>
            <p:ph idx="1"/>
          </p:nvPr>
        </p:nvSpPr>
        <p:spPr/>
        <p:txBody>
          <a:bodyPr>
            <a:normAutofit fontScale="85000" lnSpcReduction="20000"/>
          </a:bodyPr>
          <a:lstStyle/>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Inkinen, M. (2012). </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CORE-menetelmä ja sen käyttö opintopsykologityössä Helsingin yliopistolla</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[Suullinen esitys].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Psykoterapiatutkimuksen päivillä helmikuussa 2012, Jyväskylä.</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Järvelä, S., Järvenoja, H., &amp; Malmberg, J. (2008). </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How do elementary school students self-regulate their learning and motivation when studying science with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gStudy</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[Suullinen esitys]. </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ICM 2008 -konferenssi, Turku.</a:t>
            </a:r>
            <a:endParaRPr lang="fi-FI" sz="1800" dirty="0">
              <a:effectLst/>
              <a:highlight>
                <a:srgbClr val="FFFF00"/>
              </a:highligh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Lepola, J., Salonen, P. &amp; Mattinen, A. (2007).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CBeMo</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lapsen käyttäytymisen arviointi aikuisen ohjaamissa askartelu- ja toimintatilanteissa päiväkodissa</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Julkaisematon käsikirjoitus.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Oppimistutkimuksen keskus. Turun yliopisto.</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Linnakangas, R., Lehtoranta, P., Järvikoski, A. &amp; Suikkanen, A. (2010). </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Perhekuntoutus puntarissa. Kelan psykiatrisen perhekuntoutuksen kehittämishankkeen arviointi </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(Sosiaali- ja terveysturvan tutkimuksia 109). Kelan tutkimusosasto. </a:t>
            </a:r>
            <a:endParaRPr lang="fi-FI" sz="1800" dirty="0">
              <a:effectLst/>
              <a:highlight>
                <a:srgbClr val="FFFF00"/>
              </a:highligh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Meri, M. (1998). </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Ole oma itsesi.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Reseptologinen</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näkökulma hyvään opetukseen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(Tutkimuksia 194)</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Helsingin yliopisto: Opettajankoulutuslaitos. </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Mylläri, J. (2007). </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Media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education</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and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pedagogical</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thinking</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in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pupil’s</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mindset</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research</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report</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hlinkClick r:id="rId2"/>
              </a:rPr>
              <a:t>http://www.project-game.eu/clips/docs/research_report_fi.pdf</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205766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D0FD-F6AD-4D2B-B3F8-93BBC1607DD8}"/>
              </a:ext>
            </a:extLst>
          </p:cNvPr>
          <p:cNvSpPr>
            <a:spLocks noGrp="1"/>
          </p:cNvSpPr>
          <p:nvPr>
            <p:ph type="title"/>
          </p:nvPr>
        </p:nvSpPr>
        <p:spPr/>
        <p:txBody>
          <a:bodyPr/>
          <a:lstStyle/>
          <a:p>
            <a:r>
              <a:rPr lang="fi-FI" dirty="0"/>
              <a:t>Opinnäytteet</a:t>
            </a:r>
          </a:p>
        </p:txBody>
      </p:sp>
      <p:sp>
        <p:nvSpPr>
          <p:cNvPr id="3" name="Content Placeholder 2">
            <a:extLst>
              <a:ext uri="{FF2B5EF4-FFF2-40B4-BE49-F238E27FC236}">
                <a16:creationId xmlns:a16="http://schemas.microsoft.com/office/drawing/2014/main" id="{27D2B632-5CFE-4860-8820-ACF4386FA84F}"/>
              </a:ext>
            </a:extLst>
          </p:cNvPr>
          <p:cNvSpPr>
            <a:spLocks noGrp="1"/>
          </p:cNvSpPr>
          <p:nvPr>
            <p:ph idx="1"/>
          </p:nvPr>
        </p:nvSpPr>
        <p:spPr/>
        <p:txBody>
          <a:bodyPr/>
          <a:lstStyle/>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Hänninen, M. (2016). </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APO-ohjaajien kokemuksia dialogisuudesta ohjauksessa</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[Pro gradu -tutkielma, Jyväskylän yliopisto].</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hlinkClick r:id="rId2"/>
              </a:rPr>
              <a:t>https://jyx.jyu.fi/dspace/handle/123456789/50287</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Niemi, K. (2016).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Moral beings and </a:t>
            </a:r>
            <a:r>
              <a:rPr lang="en-US"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becomings</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Children’s moral practices in classroom peer interaction</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Väitöskirja</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Jyväskylän yliopisto].   </a:t>
            </a:r>
            <a:r>
              <a:rPr lang="fi-FI"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hlinkClick r:id="rId3"/>
              </a:rPr>
              <a:t>https://jyx.jyu.fi/dspace/handle/123456789/48975</a:t>
            </a:r>
            <a:endParaRPr lang="fi-FI"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endParaRPr>
          </a:p>
          <a:p>
            <a:pPr marL="0" indent="0">
              <a:lnSpc>
                <a:spcPct val="150000"/>
              </a:lnSpc>
              <a:buNone/>
            </a:pPr>
            <a:r>
              <a:rPr lang="fi-FI" sz="1800" dirty="0">
                <a:latin typeface="Book Antiqua" panose="02040602050305030304" pitchFamily="18" charset="0"/>
                <a:ea typeface="Calibri" panose="020F0502020204030204" pitchFamily="34" charset="0"/>
                <a:cs typeface="Calibri" panose="020F0502020204030204" pitchFamily="34" charset="0"/>
              </a:rPr>
              <a:t>HUOM.</a:t>
            </a: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Opetushallitus (2014). </a:t>
            </a:r>
            <a:r>
              <a:rPr lang="fi-FI"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Perusopetuksen opetussuunnitelman perusteet</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Määräykset ja ohjeet 96. Opetushallitus.</a:t>
            </a:r>
          </a:p>
          <a:p>
            <a:pPr marL="0" indent="0">
              <a:lnSpc>
                <a:spcPct val="150000"/>
              </a:lnSpc>
              <a:buNone/>
            </a:pPr>
            <a:r>
              <a:rPr lang="fi-FI" sz="1800" dirty="0">
                <a:solidFill>
                  <a:srgbClr val="000000"/>
                </a:solidFill>
                <a:latin typeface="Book Antiqua" panose="02040602050305030304" pitchFamily="18" charset="0"/>
                <a:ea typeface="Calibri" panose="020F0502020204030204" pitchFamily="34" charset="0"/>
                <a:cs typeface="Calibri" panose="020F0502020204030204" pitchFamily="34" charset="0"/>
              </a:rPr>
              <a:t>Lain merkintä?</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406277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03E6-3C09-4CEE-9512-EE27F04112EF}"/>
              </a:ext>
            </a:extLst>
          </p:cNvPr>
          <p:cNvSpPr>
            <a:spLocks noGrp="1"/>
          </p:cNvSpPr>
          <p:nvPr>
            <p:ph type="title"/>
          </p:nvPr>
        </p:nvSpPr>
        <p:spPr>
          <a:xfrm>
            <a:off x="838200" y="365126"/>
            <a:ext cx="10515600" cy="768350"/>
          </a:xfrm>
        </p:spPr>
        <p:txBody>
          <a:bodyPr/>
          <a:lstStyle/>
          <a:p>
            <a:r>
              <a:rPr lang="fi-FI" dirty="0"/>
              <a:t>Muut lähteet</a:t>
            </a:r>
          </a:p>
        </p:txBody>
      </p:sp>
      <p:sp>
        <p:nvSpPr>
          <p:cNvPr id="3" name="Content Placeholder 2">
            <a:extLst>
              <a:ext uri="{FF2B5EF4-FFF2-40B4-BE49-F238E27FC236}">
                <a16:creationId xmlns:a16="http://schemas.microsoft.com/office/drawing/2014/main" id="{DC92F65F-C654-4655-A892-F53DA551CA2D}"/>
              </a:ext>
            </a:extLst>
          </p:cNvPr>
          <p:cNvSpPr>
            <a:spLocks noGrp="1"/>
          </p:cNvSpPr>
          <p:nvPr>
            <p:ph idx="1"/>
          </p:nvPr>
        </p:nvSpPr>
        <p:spPr>
          <a:xfrm>
            <a:off x="733425" y="1133476"/>
            <a:ext cx="10620375" cy="5610224"/>
          </a:xfrm>
        </p:spPr>
        <p:txBody>
          <a:bodyPr>
            <a:normAutofit fontScale="85000" lnSpcReduction="10000"/>
          </a:bodyPr>
          <a:lstStyle/>
          <a:p>
            <a:pPr marL="0" indent="0">
              <a:lnSpc>
                <a:spcPct val="150000"/>
              </a:lnSpc>
              <a:buNone/>
            </a:pPr>
            <a:r>
              <a:rPr lang="fi-FI" sz="1800" b="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Aikakaus</a:t>
            </a:r>
            <a:r>
              <a:rPr lang="fi-FI" sz="1800" b="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tai sanomalehtiartikkeli</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Kakkori</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S. </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(8.9.2016).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Takapihoille voi mahtua parikymmentä taloa. </a:t>
            </a:r>
            <a:r>
              <a:rPr lang="fi-FI" sz="1800" i="1"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Keskisuomalainen</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 13.</a:t>
            </a:r>
            <a:endParaRPr lang="fi-FI" sz="1800" dirty="0">
              <a:effectLst/>
              <a:highlight>
                <a:srgbClr val="FFFF00"/>
              </a:highlight>
              <a:latin typeface="Book Antiqua" panose="02040602050305030304" pitchFamily="18" charset="0"/>
              <a:ea typeface="Calibri" panose="020F0502020204030204" pitchFamily="34" charset="0"/>
              <a:cs typeface="Calibri" panose="020F0502020204030204" pitchFamily="34" charset="0"/>
            </a:endParaRPr>
          </a:p>
          <a:p>
            <a:pPr marL="0" indent="0">
              <a:lnSpc>
                <a:spcPct val="150000"/>
              </a:lnSpc>
              <a:buNone/>
            </a:pP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marL="0" indent="0">
              <a:lnSpc>
                <a:spcPct val="150000"/>
              </a:lnSpc>
              <a:buNone/>
            </a:pPr>
            <a:r>
              <a:rPr lang="fi-FI" sz="1800" b="1" dirty="0">
                <a:solidFill>
                  <a:srgbClr val="000000"/>
                </a:solidFill>
                <a:latin typeface="Book Antiqua" panose="02040602050305030304" pitchFamily="18" charset="0"/>
                <a:ea typeface="Book Antiqua" panose="02040602050305030304" pitchFamily="18" charset="0"/>
                <a:cs typeface="Book Antiqua" panose="02040602050305030304" pitchFamily="18" charset="0"/>
              </a:rPr>
              <a:t>I</a:t>
            </a:r>
            <a:r>
              <a:rPr lang="fi-FI" sz="1800" b="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nternet-artikkelit, vain verkossa ilmestyvän lehden artikkelit</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Burleson</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J. L. (2012). </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Show choir.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Oxford Music Online.</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fi-FI"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hlinkClick r:id="rId2"/>
              </a:rPr>
              <a:t>http://www.oxfordmusiconline.com/subscriber/article/grove/music/A2219487</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Eerola, T. (2000, heinäkuu). </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The rise and fall of the experimental style of the Beatles.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Soundscapes, 3</a:t>
            </a:r>
            <a:r>
              <a:rPr lang="en-U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hlinkClick r:id="rId3"/>
              </a:rPr>
              <a:t>http://www.icce.rug.nl/~soundscapes/VOLUME03/Rise_and_fall0.shtml</a:t>
            </a:r>
            <a:endParaRPr lang="en-US"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endParaRPr>
          </a:p>
          <a:p>
            <a:pPr marL="0" indent="0">
              <a:lnSpc>
                <a:spcPct val="150000"/>
              </a:lnSpc>
              <a:buNone/>
            </a:pPr>
            <a:r>
              <a:rPr lang="fi-FI" sz="1800" b="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Blogi</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Bishop, D. </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(26.8.2012). </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How to bury your academic writing. </a:t>
            </a:r>
            <a:r>
              <a:rPr lang="en-US" sz="1800" i="1"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BishopBlog</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hlinkClick r:id="rId4"/>
              </a:rPr>
              <a:t>http://deevybee.blogspot.fi/2012/08/how-to-bury-your-academic-writing.html</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marL="0" indent="0">
              <a:lnSpc>
                <a:spcPct val="150000"/>
              </a:lnSpc>
              <a:buNone/>
            </a:pPr>
            <a:r>
              <a:rPr lang="fi-FI" sz="1800" b="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Verkkosivu, jossa tekijä organisaatio</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Google. </a:t>
            </a:r>
            <a:r>
              <a:rPr lang="en-US"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(1.7.2021). Google privacy policy. </a:t>
            </a:r>
            <a:r>
              <a:rPr lang="en-US" sz="1800" u="sng" dirty="0">
                <a:solidFill>
                  <a:srgbClr val="0000FF"/>
                </a:solidFill>
                <a:effectLst/>
                <a:latin typeface="Book Antiqua" panose="02040602050305030304" pitchFamily="18" charset="0"/>
                <a:ea typeface="Book Antiqua" panose="02040602050305030304" pitchFamily="18" charset="0"/>
                <a:cs typeface="Book Antiqua" panose="02040602050305030304" pitchFamily="18" charset="0"/>
                <a:hlinkClick r:id="rId5"/>
              </a:rPr>
              <a:t>http://www.google.com/intl/en/policies/privacy/</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341946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p:cNvGraphicFramePr>
          <p:nvPr>
            <p:extLst>
              <p:ext uri="{D42A27DB-BD31-4B8C-83A1-F6EECF244321}">
                <p14:modId xmlns:p14="http://schemas.microsoft.com/office/powerpoint/2010/main" val="3148722414"/>
              </p:ext>
            </p:extLst>
          </p:nvPr>
        </p:nvGraphicFramePr>
        <p:xfrm>
          <a:off x="2279577" y="764704"/>
          <a:ext cx="7227643" cy="4868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iruutu 1"/>
          <p:cNvSpPr txBox="1"/>
          <p:nvPr/>
        </p:nvSpPr>
        <p:spPr>
          <a:xfrm>
            <a:off x="6853306" y="5048983"/>
            <a:ext cx="2682298" cy="1546577"/>
          </a:xfrm>
          <a:prstGeom prst="rect">
            <a:avLst/>
          </a:prstGeom>
          <a:noFill/>
          <a:ln w="3175">
            <a:solidFill>
              <a:srgbClr val="FF0000"/>
            </a:solidFill>
          </a:ln>
        </p:spPr>
        <p:txBody>
          <a:bodyPr wrap="square" rtlCol="0">
            <a:spAutoFit/>
          </a:bodyPr>
          <a:lstStyle/>
          <a:p>
            <a:r>
              <a:rPr lang="fi-FI" sz="1350" b="1" dirty="0">
                <a:solidFill>
                  <a:prstClr val="black"/>
                </a:solidFill>
              </a:rPr>
              <a:t>tutkimuskysymykset, -asetelma, -menetelmä </a:t>
            </a:r>
          </a:p>
          <a:p>
            <a:r>
              <a:rPr lang="fi-FI" sz="1350" b="1" dirty="0">
                <a:solidFill>
                  <a:prstClr val="black"/>
                </a:solidFill>
              </a:rPr>
              <a:t>aineiston kerääminen, analyysi ja tulkinta</a:t>
            </a:r>
          </a:p>
          <a:p>
            <a:r>
              <a:rPr lang="fi-FI" sz="1350" b="1" dirty="0">
                <a:solidFill>
                  <a:prstClr val="black"/>
                </a:solidFill>
              </a:rPr>
              <a:t>tulokset</a:t>
            </a:r>
          </a:p>
          <a:p>
            <a:r>
              <a:rPr lang="fi-FI" sz="1350" b="1" dirty="0">
                <a:solidFill>
                  <a:prstClr val="black"/>
                </a:solidFill>
              </a:rPr>
              <a:t>alustavaa pohdintaa</a:t>
            </a:r>
          </a:p>
          <a:p>
            <a:endParaRPr lang="fi-FI" sz="1350" b="1" dirty="0">
              <a:solidFill>
                <a:prstClr val="black"/>
              </a:solidFill>
            </a:endParaRPr>
          </a:p>
        </p:txBody>
      </p:sp>
      <p:sp>
        <p:nvSpPr>
          <p:cNvPr id="6" name="Tekstiruutu 5"/>
          <p:cNvSpPr txBox="1"/>
          <p:nvPr/>
        </p:nvSpPr>
        <p:spPr>
          <a:xfrm>
            <a:off x="8194455" y="3967498"/>
            <a:ext cx="184731" cy="300082"/>
          </a:xfrm>
          <a:prstGeom prst="rect">
            <a:avLst/>
          </a:prstGeom>
          <a:noFill/>
        </p:spPr>
        <p:txBody>
          <a:bodyPr wrap="none" rtlCol="0">
            <a:spAutoFit/>
          </a:bodyPr>
          <a:lstStyle/>
          <a:p>
            <a:endParaRPr lang="fi-FI" sz="1350" dirty="0">
              <a:solidFill>
                <a:prstClr val="black"/>
              </a:solidFill>
            </a:endParaRPr>
          </a:p>
        </p:txBody>
      </p:sp>
      <p:sp>
        <p:nvSpPr>
          <p:cNvPr id="5" name="Tekstiruutu 4"/>
          <p:cNvSpPr txBox="1"/>
          <p:nvPr/>
        </p:nvSpPr>
        <p:spPr>
          <a:xfrm>
            <a:off x="287301" y="1703214"/>
            <a:ext cx="2162175" cy="1546577"/>
          </a:xfrm>
          <a:prstGeom prst="rect">
            <a:avLst/>
          </a:prstGeom>
          <a:noFill/>
          <a:ln w="3175">
            <a:solidFill>
              <a:schemeClr val="accent1"/>
            </a:solidFill>
          </a:ln>
        </p:spPr>
        <p:txBody>
          <a:bodyPr wrap="square" rtlCol="0">
            <a:spAutoFit/>
          </a:bodyPr>
          <a:lstStyle/>
          <a:p>
            <a:r>
              <a:rPr lang="fi-FI" sz="1350" dirty="0">
                <a:solidFill>
                  <a:prstClr val="black"/>
                </a:solidFill>
              </a:rPr>
              <a:t>Huom. muutaman eri kohdan työstäminen samaan aikaan on tavallista. </a:t>
            </a:r>
            <a:r>
              <a:rPr lang="fi-FI" sz="1350" b="1" dirty="0">
                <a:solidFill>
                  <a:prstClr val="black"/>
                </a:solidFill>
              </a:rPr>
              <a:t>Lähteiden kanssa työskentely koko tutkimusprosessin ajan! </a:t>
            </a:r>
          </a:p>
          <a:p>
            <a:endParaRPr lang="fi-FI" sz="1350" dirty="0">
              <a:solidFill>
                <a:prstClr val="black"/>
              </a:solidFill>
            </a:endParaRPr>
          </a:p>
        </p:txBody>
      </p:sp>
      <p:sp>
        <p:nvSpPr>
          <p:cNvPr id="3" name="Arrow: Right 2">
            <a:extLst>
              <a:ext uri="{FF2B5EF4-FFF2-40B4-BE49-F238E27FC236}">
                <a16:creationId xmlns:a16="http://schemas.microsoft.com/office/drawing/2014/main" id="{2C504926-DD09-4586-A5F4-2BFFA1B58CDD}"/>
              </a:ext>
            </a:extLst>
          </p:cNvPr>
          <p:cNvSpPr/>
          <p:nvPr/>
        </p:nvSpPr>
        <p:spPr>
          <a:xfrm rot="21030448">
            <a:off x="5494577" y="4460521"/>
            <a:ext cx="996915" cy="4413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val 6">
            <a:extLst>
              <a:ext uri="{FF2B5EF4-FFF2-40B4-BE49-F238E27FC236}">
                <a16:creationId xmlns:a16="http://schemas.microsoft.com/office/drawing/2014/main" id="{9182427D-4D5C-4A20-9BFC-B39673E88012}"/>
              </a:ext>
            </a:extLst>
          </p:cNvPr>
          <p:cNvSpPr/>
          <p:nvPr/>
        </p:nvSpPr>
        <p:spPr>
          <a:xfrm>
            <a:off x="457200" y="276225"/>
            <a:ext cx="3228975" cy="1400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Tutkimus-/kirjoittamisprosessi</a:t>
            </a:r>
          </a:p>
        </p:txBody>
      </p:sp>
    </p:spTree>
    <p:extLst>
      <p:ext uri="{BB962C8B-B14F-4D97-AF65-F5344CB8AC3E}">
        <p14:creationId xmlns:p14="http://schemas.microsoft.com/office/powerpoint/2010/main" val="388518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24ECD-8DF9-4887-A5EF-379BDC8384D2}"/>
              </a:ext>
            </a:extLst>
          </p:cNvPr>
          <p:cNvSpPr>
            <a:spLocks noGrp="1"/>
          </p:cNvSpPr>
          <p:nvPr>
            <p:ph type="title"/>
          </p:nvPr>
        </p:nvSpPr>
        <p:spPr>
          <a:xfrm>
            <a:off x="5116787" y="2535555"/>
            <a:ext cx="6251110" cy="3566160"/>
          </a:xfrm>
        </p:spPr>
        <p:txBody>
          <a:bodyPr vert="horz" lIns="91440" tIns="45720" rIns="91440" bIns="45720" rtlCol="0" anchor="b">
            <a:normAutofit fontScale="90000"/>
          </a:bodyPr>
          <a:lstStyle/>
          <a:p>
            <a:r>
              <a:rPr lang="en-US" sz="4000" dirty="0" err="1"/>
              <a:t>Lähdeviitteet</a:t>
            </a:r>
            <a:r>
              <a:rPr lang="en-US" sz="4000" dirty="0"/>
              <a:t> – APA 7</a:t>
            </a:r>
            <a:br>
              <a:rPr lang="en-US" sz="4000" dirty="0"/>
            </a:br>
            <a:br>
              <a:rPr lang="en-US" sz="3000" dirty="0"/>
            </a:br>
            <a:r>
              <a:rPr lang="en-US" sz="3000" dirty="0" err="1"/>
              <a:t>Ohjeet</a:t>
            </a:r>
            <a:r>
              <a:rPr lang="en-US" sz="3000" dirty="0"/>
              <a:t> </a:t>
            </a:r>
            <a:r>
              <a:rPr lang="en-US" sz="3000" dirty="0" err="1"/>
              <a:t>kandipohjassa</a:t>
            </a:r>
            <a:r>
              <a:rPr lang="en-US" sz="3000" dirty="0"/>
              <a:t>: </a:t>
            </a:r>
            <a:r>
              <a:rPr lang="en-US" sz="3000" dirty="0">
                <a:hlinkClick r:id="rId2"/>
              </a:rPr>
              <a:t>https://www.jyu.fi/edupsy/fi/opiskelu/opiskeluohjeet/pikaohjeet/kandidaatin-tutkielman-kirjoittamisohjeet-ja-mallipohja-paivitetty-17-9-2021.docx/view</a:t>
            </a:r>
            <a:br>
              <a:rPr lang="en-US" sz="3000" dirty="0"/>
            </a:br>
            <a:br>
              <a:rPr lang="en-US" sz="3000" dirty="0"/>
            </a:br>
            <a:r>
              <a:rPr lang="en-US" sz="3000" dirty="0" err="1"/>
              <a:t>Päivitetty</a:t>
            </a:r>
            <a:r>
              <a:rPr lang="en-US" sz="3000" dirty="0"/>
              <a:t> </a:t>
            </a:r>
            <a:r>
              <a:rPr lang="en-US" sz="3000" dirty="0" err="1"/>
              <a:t>ohjeistus</a:t>
            </a:r>
            <a:r>
              <a:rPr lang="en-US" sz="3000" dirty="0"/>
              <a:t> JY-kasv.</a:t>
            </a:r>
            <a:r>
              <a:rPr lang="en-US" sz="3000" dirty="0" err="1"/>
              <a:t>tiet</a:t>
            </a:r>
            <a:r>
              <a:rPr lang="en-US" sz="3000" dirty="0"/>
              <a:t>.&amp;</a:t>
            </a:r>
            <a:r>
              <a:rPr lang="en-US" sz="3000" dirty="0" err="1"/>
              <a:t>psyk.tdk-opiskelijoille</a:t>
            </a:r>
            <a:br>
              <a:rPr lang="en-US" sz="3000" dirty="0"/>
            </a:br>
            <a:r>
              <a:rPr lang="en-US" sz="3000" dirty="0">
                <a:hlinkClick r:id="rId3"/>
              </a:rPr>
              <a:t>https://www.jyu.fi/edupsy/fi/opiskelu/opiskeluohjeet/pikaohjeet/gradu</a:t>
            </a:r>
            <a:endParaRPr lang="en-US" sz="3000" dirty="0"/>
          </a:p>
        </p:txBody>
      </p:sp>
      <p:pic>
        <p:nvPicPr>
          <p:cNvPr id="3" name="Picture 2" descr="A close-up of a machine&#10;&#10;Description automatically generated with low confidence">
            <a:extLst>
              <a:ext uri="{FF2B5EF4-FFF2-40B4-BE49-F238E27FC236}">
                <a16:creationId xmlns:a16="http://schemas.microsoft.com/office/drawing/2014/main" id="{95F5DF13-7C5C-4372-BC24-6FA02A5D9CAF}"/>
              </a:ext>
            </a:extLst>
          </p:cNvPr>
          <p:cNvPicPr>
            <a:picLocks noChangeAspect="1"/>
          </p:cNvPicPr>
          <p:nvPr/>
        </p:nvPicPr>
        <p:blipFill rotWithShape="1">
          <a:blip r:embed="rId4"/>
          <a:srcRect l="25829" r="361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77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3C2E-293B-4E0D-9B0A-A42FE016C071}"/>
              </a:ext>
            </a:extLst>
          </p:cNvPr>
          <p:cNvSpPr>
            <a:spLocks noGrp="1"/>
          </p:cNvSpPr>
          <p:nvPr>
            <p:ph type="title"/>
          </p:nvPr>
        </p:nvSpPr>
        <p:spPr/>
        <p:txBody>
          <a:bodyPr/>
          <a:lstStyle/>
          <a:p>
            <a:r>
              <a:rPr lang="fi-FI" dirty="0"/>
              <a:t>Tekstiviitteen rakentaminen 1</a:t>
            </a:r>
          </a:p>
        </p:txBody>
      </p:sp>
      <p:sp>
        <p:nvSpPr>
          <p:cNvPr id="3" name="Content Placeholder 2">
            <a:extLst>
              <a:ext uri="{FF2B5EF4-FFF2-40B4-BE49-F238E27FC236}">
                <a16:creationId xmlns:a16="http://schemas.microsoft.com/office/drawing/2014/main" id="{3937BC02-98D2-4095-8823-DBC282623CAC}"/>
              </a:ext>
            </a:extLst>
          </p:cNvPr>
          <p:cNvSpPr>
            <a:spLocks noGrp="1"/>
          </p:cNvSpPr>
          <p:nvPr>
            <p:ph idx="1"/>
          </p:nvPr>
        </p:nvSpPr>
        <p:spPr>
          <a:xfrm>
            <a:off x="752475" y="1825625"/>
            <a:ext cx="10601325" cy="4889500"/>
          </a:xfrm>
        </p:spPr>
        <p:txBody>
          <a:bodyPr>
            <a:normAutofit fontScale="77500" lnSpcReduction="20000"/>
          </a:bodyPr>
          <a:lstStyle/>
          <a:p>
            <a:r>
              <a:rPr lang="fi-FI" dirty="0"/>
              <a:t>Ilmaistaan selkeästi ja yksilöidysti, mistä lähteestä tai lähteistä kukin tieto, havainto tai tulkinta on peräisin. </a:t>
            </a:r>
          </a:p>
          <a:p>
            <a:r>
              <a:rPr lang="fi-FI" dirty="0"/>
              <a:t>Suositeltavin käytäntö on se, että lähdeviite ilmaistaan ensimmäisessä virkkeessä, jossa lähteestä hankittua tietoa referoidaan (Hirsjärvi ym., 2007). Lähteestä esiin kaikkein keskeisimmät ajatukset, käsitteet tai tulokset : </a:t>
            </a:r>
          </a:p>
          <a:p>
            <a:pPr marL="457200" lvl="1" indent="0">
              <a:buNone/>
            </a:pPr>
            <a:r>
              <a:rPr lang="fi-FI" dirty="0">
                <a:highlight>
                  <a:srgbClr val="FFFF00"/>
                </a:highlight>
              </a:rPr>
              <a:t>Aiempi tutkimus on osoittanut</a:t>
            </a:r>
            <a:r>
              <a:rPr lang="fi-FI" dirty="0"/>
              <a:t>, kuinka sukupuoli ja tunteet kietoutuvat toisiinsa kasvatuksen käytännöissä (Crawford ym., 1992; </a:t>
            </a:r>
            <a:r>
              <a:rPr lang="fi-FI" dirty="0" err="1"/>
              <a:t>Davies</a:t>
            </a:r>
            <a:r>
              <a:rPr lang="fi-FI" dirty="0"/>
              <a:t> ym., 2001). </a:t>
            </a:r>
            <a:r>
              <a:rPr lang="fi-FI" dirty="0">
                <a:highlight>
                  <a:srgbClr val="FFFF00"/>
                </a:highlight>
              </a:rPr>
              <a:t>Ymmärrämme tunteet tässä artikkelissa </a:t>
            </a:r>
            <a:r>
              <a:rPr lang="fi-FI" dirty="0"/>
              <a:t>sekä yksilöllisinä kokemuksina että vuorovaikutuksessa ja kulttuurisesti rakentuvina (</a:t>
            </a:r>
            <a:r>
              <a:rPr lang="fi-FI" dirty="0" err="1"/>
              <a:t>Hargreaves</a:t>
            </a:r>
            <a:r>
              <a:rPr lang="fi-FI" dirty="0"/>
              <a:t>, 2000; </a:t>
            </a:r>
            <a:r>
              <a:rPr lang="fi-FI" dirty="0" err="1"/>
              <a:t>Zembylas</a:t>
            </a:r>
            <a:r>
              <a:rPr lang="fi-FI" dirty="0"/>
              <a:t>, 2007a, 2007b). Tunteita tuotetaan vuorovaikutussuhteissa, erilaisissa tilanteissa ja kohtaamisissa. Tunteisiin liittyy poliittinen ulottuvuus: erilaisissa tilanteissa, paikoissa ja suhteissa toisten tunteiden kokeminen ja ilmaiseminen voi olla hyväksytympää kuin toisten tunteiden (</a:t>
            </a:r>
            <a:r>
              <a:rPr lang="fi-FI" dirty="0" err="1"/>
              <a:t>Boler</a:t>
            </a:r>
            <a:r>
              <a:rPr lang="fi-FI" dirty="0"/>
              <a:t>, 1999; </a:t>
            </a:r>
            <a:r>
              <a:rPr lang="fi-FI" dirty="0" err="1"/>
              <a:t>Zembylas</a:t>
            </a:r>
            <a:r>
              <a:rPr lang="fi-FI" dirty="0"/>
              <a:t>, 2007b). </a:t>
            </a:r>
            <a:r>
              <a:rPr lang="fi-FI" dirty="0">
                <a:highlight>
                  <a:srgbClr val="FFFF00"/>
                </a:highlight>
              </a:rPr>
              <a:t>Puhutaan emotionaalisista säännöistä</a:t>
            </a:r>
            <a:r>
              <a:rPr lang="fi-FI" dirty="0"/>
              <a:t>, jotka määrittävät kulttuurisesti tunteiden ilmaisua ja osoittamista (</a:t>
            </a:r>
            <a:r>
              <a:rPr lang="fi-FI" dirty="0" err="1"/>
              <a:t>Zembylas</a:t>
            </a:r>
            <a:r>
              <a:rPr lang="fi-FI" dirty="0"/>
              <a:t>, 2007a). </a:t>
            </a:r>
            <a:r>
              <a:rPr lang="fi-FI" dirty="0">
                <a:highlight>
                  <a:srgbClr val="FFFF00"/>
                </a:highlight>
              </a:rPr>
              <a:t>Tunteet voidaan nähdä</a:t>
            </a:r>
            <a:r>
              <a:rPr lang="fi-FI" dirty="0"/>
              <a:t> liikkeessä olevana prosessina, jota voi tarkastella tarkoituksenmukaisena tai intuitiivisena reaktiona, joiden intensiteetti vaihtelee ja joihin liittyy aina ruumiillinen kokeminen (Crawford ym., 1992, s. 110–117). Kun tunteeseen liittyy voimakas ruumiillinen ja intensiivisyydeltään syvä kokemus, </a:t>
            </a:r>
            <a:r>
              <a:rPr lang="fi-FI" dirty="0">
                <a:highlight>
                  <a:srgbClr val="FFFF00"/>
                </a:highlight>
              </a:rPr>
              <a:t>voidaan puhua affektista </a:t>
            </a:r>
            <a:r>
              <a:rPr lang="fi-FI" dirty="0"/>
              <a:t>(Rossi, 2015, s. 110–111). </a:t>
            </a:r>
          </a:p>
          <a:p>
            <a:pPr marL="0" indent="0">
              <a:buNone/>
            </a:pPr>
            <a:r>
              <a:rPr lang="fi-FI" dirty="0">
                <a:sym typeface="Wingdings" panose="05000000000000000000" pitchFamily="2" charset="2"/>
              </a:rPr>
              <a:t> huom. metatekstin käyttö!</a:t>
            </a:r>
            <a:endParaRPr lang="fi-FI" dirty="0"/>
          </a:p>
          <a:p>
            <a:r>
              <a:rPr lang="fi-FI" dirty="0"/>
              <a:t>Ei nippuviitteitä! Kappaleen lopussa ei siis ole suositeltavaa käyttää lauseesta irrallista, itsenäistä lähdeviitettä. </a:t>
            </a:r>
          </a:p>
          <a:p>
            <a:endParaRPr lang="fi-FI" dirty="0"/>
          </a:p>
        </p:txBody>
      </p:sp>
    </p:spTree>
    <p:extLst>
      <p:ext uri="{BB962C8B-B14F-4D97-AF65-F5344CB8AC3E}">
        <p14:creationId xmlns:p14="http://schemas.microsoft.com/office/powerpoint/2010/main" val="48187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4A06-6184-4BCA-BCBB-8E3778A0E0AA}"/>
              </a:ext>
            </a:extLst>
          </p:cNvPr>
          <p:cNvSpPr>
            <a:spLocks noGrp="1"/>
          </p:cNvSpPr>
          <p:nvPr>
            <p:ph type="title"/>
          </p:nvPr>
        </p:nvSpPr>
        <p:spPr/>
        <p:txBody>
          <a:bodyPr/>
          <a:lstStyle/>
          <a:p>
            <a:r>
              <a:rPr lang="fi-FI" dirty="0"/>
              <a:t>Tekstiviitteen rakentaminen 2</a:t>
            </a:r>
          </a:p>
        </p:txBody>
      </p:sp>
      <p:sp>
        <p:nvSpPr>
          <p:cNvPr id="3" name="Content Placeholder 2">
            <a:extLst>
              <a:ext uri="{FF2B5EF4-FFF2-40B4-BE49-F238E27FC236}">
                <a16:creationId xmlns:a16="http://schemas.microsoft.com/office/drawing/2014/main" id="{731DB8BE-23C9-4DB4-A8BA-C1AFFEFB570E}"/>
              </a:ext>
            </a:extLst>
          </p:cNvPr>
          <p:cNvSpPr>
            <a:spLocks noGrp="1"/>
          </p:cNvSpPr>
          <p:nvPr>
            <p:ph idx="1"/>
          </p:nvPr>
        </p:nvSpPr>
        <p:spPr/>
        <p:txBody>
          <a:bodyPr>
            <a:normAutofit fontScale="85000" lnSpcReduction="20000"/>
          </a:bodyPr>
          <a:lstStyle/>
          <a:p>
            <a:r>
              <a:rPr lang="fi-FI" dirty="0"/>
              <a:t>Useat viittaukset samaan lähteeseen samassa tekstikappaleessa ilmaistaan siten, että lukija voi päätellä saman lähteen olevan edelleen käytössä. Jäljessä on kaksi esimerkkiä, joista ensimmäinen on </a:t>
            </a:r>
            <a:r>
              <a:rPr lang="fi-FI" dirty="0">
                <a:highlight>
                  <a:srgbClr val="FFFF00"/>
                </a:highlight>
              </a:rPr>
              <a:t>kirjoittajavetoinen</a:t>
            </a:r>
            <a:r>
              <a:rPr lang="fi-FI" dirty="0"/>
              <a:t> ja toinen </a:t>
            </a:r>
            <a:r>
              <a:rPr lang="fi-FI" dirty="0">
                <a:highlight>
                  <a:srgbClr val="FFFF00"/>
                </a:highlight>
              </a:rPr>
              <a:t>sisältövetoinen</a:t>
            </a:r>
            <a:r>
              <a:rPr lang="fi-FI" dirty="0"/>
              <a:t>:   </a:t>
            </a:r>
          </a:p>
          <a:p>
            <a:pPr lvl="1"/>
            <a:r>
              <a:rPr lang="fi-FI" dirty="0"/>
              <a:t>Toimintakulttuuriltaan erilaisten koulujen digipedagogisia käytäntöjä tutkineet de </a:t>
            </a:r>
            <a:r>
              <a:rPr lang="fi-FI" dirty="0" err="1"/>
              <a:t>Koster</a:t>
            </a:r>
            <a:r>
              <a:rPr lang="fi-FI" dirty="0"/>
              <a:t> ym. (2012) havaitsivat, että digitaalisia teknologioita käytettiin pääsääntöisesti linjassa vakiintuneiden toimintatapojen kanssa: Niissä kouluissa, joissa suosittiin opettajajohtoisia aktiviteetteja, digitaalisia teknologioita käytettiin opettajajohtoisesti. Niissä kouluissa, joilla oli pitkä traditio projektiluontoisten ja avoimien tehtävien teettämisessä, digitaaliset teknologiat integroitiin osaksi tämän kaltaista työskentelyä.</a:t>
            </a:r>
          </a:p>
          <a:p>
            <a:pPr lvl="1"/>
            <a:r>
              <a:rPr lang="fi-FI" dirty="0"/>
              <a:t>Toimintakulttuuriltaan erilaisten koulujen digipedagogisia käytäntöjen tutkimuksessa (de </a:t>
            </a:r>
            <a:r>
              <a:rPr lang="fi-FI" dirty="0" err="1"/>
              <a:t>Koster</a:t>
            </a:r>
            <a:r>
              <a:rPr lang="fi-FI" dirty="0"/>
              <a:t> ym., 2012) on havaittu, että digitaalisia teknologioita käytetään pääsääntöisesti linjassa vakiintuneiden toimintatapojen kanssa: Niissä kouluissa, joissa suosittiin opettajajohtoisia aktiviteetteja, digitaalisia teknologioita käytettiin opettajajohtoisesti. Niissä kouluissa, joilla oli pitkä traditio projektiluontoisten ja avoimien tehtävien teettämisessä, digitaaliset teknologiat integroitiin osaksi tämän kaltaista työskentelyä.</a:t>
            </a:r>
          </a:p>
          <a:p>
            <a:pPr marL="0" indent="0">
              <a:buNone/>
            </a:pPr>
            <a:r>
              <a:rPr lang="fi-FI" dirty="0">
                <a:sym typeface="Wingdings" panose="05000000000000000000" pitchFamily="2" charset="2"/>
              </a:rPr>
              <a:t> Mitä eroa viittauksissa?</a:t>
            </a:r>
            <a:endParaRPr lang="fi-FI" dirty="0"/>
          </a:p>
        </p:txBody>
      </p:sp>
    </p:spTree>
    <p:extLst>
      <p:ext uri="{BB962C8B-B14F-4D97-AF65-F5344CB8AC3E}">
        <p14:creationId xmlns:p14="http://schemas.microsoft.com/office/powerpoint/2010/main" val="185254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B153-C1FB-4F09-BE9F-70AA7906C6A3}"/>
              </a:ext>
            </a:extLst>
          </p:cNvPr>
          <p:cNvSpPr>
            <a:spLocks noGrp="1"/>
          </p:cNvSpPr>
          <p:nvPr>
            <p:ph type="title"/>
          </p:nvPr>
        </p:nvSpPr>
        <p:spPr>
          <a:xfrm>
            <a:off x="838200" y="0"/>
            <a:ext cx="10515600" cy="1019175"/>
          </a:xfrm>
        </p:spPr>
        <p:txBody>
          <a:bodyPr/>
          <a:lstStyle/>
          <a:p>
            <a:r>
              <a:rPr lang="fi-FI" dirty="0"/>
              <a:t>Tekstiviitteen rakentaminen 3</a:t>
            </a:r>
          </a:p>
        </p:txBody>
      </p:sp>
      <p:sp>
        <p:nvSpPr>
          <p:cNvPr id="3" name="Content Placeholder 2">
            <a:extLst>
              <a:ext uri="{FF2B5EF4-FFF2-40B4-BE49-F238E27FC236}">
                <a16:creationId xmlns:a16="http://schemas.microsoft.com/office/drawing/2014/main" id="{975CD343-C22E-4CFD-BEED-1863F564CE58}"/>
              </a:ext>
            </a:extLst>
          </p:cNvPr>
          <p:cNvSpPr>
            <a:spLocks noGrp="1"/>
          </p:cNvSpPr>
          <p:nvPr>
            <p:ph idx="1"/>
          </p:nvPr>
        </p:nvSpPr>
        <p:spPr>
          <a:xfrm>
            <a:off x="723901" y="1143000"/>
            <a:ext cx="10629900" cy="5715000"/>
          </a:xfrm>
        </p:spPr>
        <p:txBody>
          <a:bodyPr>
            <a:normAutofit fontScale="85000" lnSpcReduction="20000"/>
          </a:bodyPr>
          <a:lstStyle/>
          <a:p>
            <a:pPr marL="0" indent="0" algn="just">
              <a:lnSpc>
                <a:spcPct val="150000"/>
              </a:lnSpc>
              <a:buNone/>
            </a:pPr>
            <a:r>
              <a:rPr lang="fi-FI" sz="2000" dirty="0">
                <a:solidFill>
                  <a:srgbClr val="000000"/>
                </a:solidFill>
                <a:effectLst/>
                <a:highlight>
                  <a:srgbClr val="FFFF00"/>
                </a:highlight>
                <a:ea typeface="Calibri" panose="020F0502020204030204" pitchFamily="34" charset="0"/>
                <a:cs typeface="Calibri" panose="020F0502020204030204" pitchFamily="34" charset="0"/>
              </a:rPr>
              <a:t>Sivunumerot </a:t>
            </a:r>
            <a:r>
              <a:rPr lang="fi-FI" sz="2000" dirty="0">
                <a:solidFill>
                  <a:srgbClr val="000000"/>
                </a:solidFill>
                <a:effectLst/>
                <a:ea typeface="Calibri" panose="020F0502020204030204" pitchFamily="34" charset="0"/>
                <a:cs typeface="Calibri" panose="020F0502020204030204" pitchFamily="34" charset="0"/>
              </a:rPr>
              <a:t>merkitään aina silloin, kun </a:t>
            </a:r>
          </a:p>
          <a:p>
            <a:pPr algn="just">
              <a:lnSpc>
                <a:spcPct val="150000"/>
              </a:lnSpc>
            </a:pPr>
            <a:r>
              <a:rPr lang="fi-FI" sz="2000" dirty="0">
                <a:solidFill>
                  <a:srgbClr val="000000"/>
                </a:solidFill>
                <a:effectLst/>
                <a:ea typeface="Calibri" panose="020F0502020204030204" pitchFamily="34" charset="0"/>
                <a:cs typeface="Calibri" panose="020F0502020204030204" pitchFamily="34" charset="0"/>
              </a:rPr>
              <a:t>käytetään suoria lainauksia (sitaatit) </a:t>
            </a:r>
          </a:p>
          <a:p>
            <a:pPr algn="just">
              <a:lnSpc>
                <a:spcPct val="150000"/>
              </a:lnSpc>
            </a:pPr>
            <a:r>
              <a:rPr lang="fi-FI" sz="2000" dirty="0">
                <a:solidFill>
                  <a:srgbClr val="000000"/>
                </a:solidFill>
                <a:effectLst/>
                <a:ea typeface="Calibri" panose="020F0502020204030204" pitchFamily="34" charset="0"/>
                <a:cs typeface="Calibri" panose="020F0502020204030204" pitchFamily="34" charset="0"/>
              </a:rPr>
              <a:t>viitataan taulukoihin, kuvioihin tai malleihin</a:t>
            </a:r>
            <a:r>
              <a:rPr lang="fi-FI" sz="2000" dirty="0">
                <a:solidFill>
                  <a:srgbClr val="000000"/>
                </a:solidFill>
                <a:ea typeface="Calibri" panose="020F0502020204030204" pitchFamily="34" charset="0"/>
                <a:cs typeface="Calibri" panose="020F0502020204030204" pitchFamily="34" charset="0"/>
              </a:rPr>
              <a:t>, jotka paikannettavissa tietylle sivulle</a:t>
            </a:r>
            <a:endParaRPr lang="fi-FI" sz="2000" dirty="0">
              <a:solidFill>
                <a:srgbClr val="000000"/>
              </a:solidFill>
              <a:effectLst/>
              <a:ea typeface="Calibri" panose="020F0502020204030204" pitchFamily="34" charset="0"/>
              <a:cs typeface="Calibri" panose="020F0502020204030204" pitchFamily="34" charset="0"/>
            </a:endParaRPr>
          </a:p>
          <a:p>
            <a:pPr algn="just">
              <a:lnSpc>
                <a:spcPct val="150000"/>
              </a:lnSpc>
            </a:pPr>
            <a:r>
              <a:rPr lang="fi-FI" sz="2000" dirty="0">
                <a:solidFill>
                  <a:srgbClr val="000000"/>
                </a:solidFill>
                <a:ea typeface="Calibri" panose="020F0502020204030204" pitchFamily="34" charset="0"/>
                <a:cs typeface="Calibri" panose="020F0502020204030204" pitchFamily="34" charset="0"/>
              </a:rPr>
              <a:t>lainataan lähteestä </a:t>
            </a:r>
            <a:r>
              <a:rPr lang="fi-FI" sz="2000" dirty="0">
                <a:solidFill>
                  <a:srgbClr val="000000"/>
                </a:solidFill>
                <a:effectLst/>
                <a:ea typeface="Calibri" panose="020F0502020204030204" pitchFamily="34" charset="0"/>
                <a:cs typeface="Calibri" panose="020F0502020204030204" pitchFamily="34" charset="0"/>
              </a:rPr>
              <a:t>tarkka määritelmä, luetelma ym. paikannettava tieto.</a:t>
            </a:r>
          </a:p>
          <a:p>
            <a:pPr algn="just">
              <a:lnSpc>
                <a:spcPct val="150000"/>
              </a:lnSpc>
            </a:pPr>
            <a:r>
              <a:rPr lang="fi-FI" sz="2000" dirty="0">
                <a:solidFill>
                  <a:srgbClr val="000000"/>
                </a:solidFill>
                <a:effectLst/>
                <a:ea typeface="Calibri" panose="020F0502020204030204" pitchFamily="34" charset="0"/>
                <a:cs typeface="Calibri" panose="020F0502020204030204" pitchFamily="34" charset="0"/>
              </a:rPr>
              <a:t>Kokonaisiin kirjoihin viitataan myös tavallisesti sivunumeroin. Huom. e-kirjoissa ei välttämättä käytetä sivunumeroita vaan luvun numeroa (Kirjoittaja, 2022, luku 11). </a:t>
            </a:r>
          </a:p>
          <a:p>
            <a:pPr marL="0" indent="0" algn="just">
              <a:lnSpc>
                <a:spcPct val="150000"/>
              </a:lnSpc>
              <a:buNone/>
            </a:pPr>
            <a:r>
              <a:rPr lang="fi-FI" sz="2000" dirty="0">
                <a:solidFill>
                  <a:srgbClr val="000000"/>
                </a:solidFill>
                <a:effectLst/>
                <a:highlight>
                  <a:srgbClr val="FFFF00"/>
                </a:highlight>
                <a:ea typeface="Calibri" panose="020F0502020204030204" pitchFamily="34" charset="0"/>
                <a:cs typeface="Calibri" panose="020F0502020204030204" pitchFamily="34" charset="0"/>
                <a:sym typeface="Wingdings" panose="05000000000000000000" pitchFamily="2" charset="2"/>
              </a:rPr>
              <a:t> </a:t>
            </a:r>
            <a:r>
              <a:rPr lang="fi-FI" sz="2000" dirty="0">
                <a:solidFill>
                  <a:srgbClr val="000000"/>
                </a:solidFill>
                <a:effectLst/>
                <a:highlight>
                  <a:srgbClr val="FFFF00"/>
                </a:highlight>
                <a:ea typeface="Calibri" panose="020F0502020204030204" pitchFamily="34" charset="0"/>
                <a:cs typeface="Calibri" panose="020F0502020204030204" pitchFamily="34" charset="0"/>
              </a:rPr>
              <a:t>Muissa tilanteissa sivunumeroiden käyttö ei ole välttämätöntä.</a:t>
            </a:r>
            <a:endParaRPr lang="fi-FI" sz="2000" dirty="0">
              <a:effectLst/>
              <a:highlight>
                <a:srgbClr val="FFFF00"/>
              </a:highlight>
              <a:ea typeface="Calibri" panose="020F0502020204030204" pitchFamily="34" charset="0"/>
              <a:cs typeface="Calibri" panose="020F0502020204030204" pitchFamily="34" charset="0"/>
            </a:endParaRPr>
          </a:p>
          <a:p>
            <a:pPr marL="0" indent="0" algn="just">
              <a:lnSpc>
                <a:spcPct val="150000"/>
              </a:lnSpc>
              <a:buNone/>
            </a:pPr>
            <a:r>
              <a:rPr lang="fi-FI" sz="2000" dirty="0">
                <a:solidFill>
                  <a:srgbClr val="000000"/>
                </a:solidFill>
                <a:effectLst/>
                <a:ea typeface="Calibri" panose="020F0502020204030204" pitchFamily="34" charset="0"/>
                <a:cs typeface="Calibri" panose="020F0502020204030204" pitchFamily="34" charset="0"/>
              </a:rPr>
              <a:t>Toisen käden eli toissijaisten lähteiden käyttäminen ei ole suositeltavaa. Lähdeluetteloon merkitään vain toissijainen lähde ja asia merkitään tekstiin esimerkiksi seuraavasti: </a:t>
            </a:r>
          </a:p>
          <a:p>
            <a:pPr lvl="1" algn="just">
              <a:lnSpc>
                <a:spcPct val="150000"/>
              </a:lnSpc>
            </a:pPr>
            <a:r>
              <a:rPr lang="fi-FI" sz="2000" dirty="0">
                <a:solidFill>
                  <a:srgbClr val="000000"/>
                </a:solidFill>
                <a:effectLst/>
                <a:ea typeface="Calibri" panose="020F0502020204030204" pitchFamily="34" charset="0"/>
                <a:cs typeface="Calibri" panose="020F0502020204030204" pitchFamily="34" charset="0"/>
              </a:rPr>
              <a:t>Honkasalo (2011) esittää, että </a:t>
            </a:r>
            <a:r>
              <a:rPr lang="fi-FI" sz="2000" dirty="0" err="1">
                <a:solidFill>
                  <a:srgbClr val="000000"/>
                </a:solidFill>
                <a:effectLst/>
                <a:ea typeface="Calibri" panose="020F0502020204030204" pitchFamily="34" charset="0"/>
                <a:cs typeface="Calibri" panose="020F0502020204030204" pitchFamily="34" charset="0"/>
              </a:rPr>
              <a:t>Merleau-Ponty</a:t>
            </a:r>
            <a:r>
              <a:rPr lang="fi-FI" sz="2000" dirty="0">
                <a:solidFill>
                  <a:srgbClr val="000000"/>
                </a:solidFill>
                <a:effectLst/>
                <a:ea typeface="Calibri" panose="020F0502020204030204" pitchFamily="34" charset="0"/>
                <a:cs typeface="Calibri" panose="020F0502020204030204" pitchFamily="34" charset="0"/>
              </a:rPr>
              <a:t> (1947) tarkoitti esitelmätekstissään ‒ ‒ </a:t>
            </a:r>
            <a:r>
              <a:rPr lang="fi-FI" sz="2000" dirty="0">
                <a:solidFill>
                  <a:srgbClr val="000000"/>
                </a:solidFill>
                <a:ea typeface="Calibri" panose="020F0502020204030204" pitchFamily="34" charset="0"/>
                <a:cs typeface="Calibri" panose="020F0502020204030204" pitchFamily="34" charset="0"/>
              </a:rPr>
              <a:t>TAI </a:t>
            </a:r>
            <a:r>
              <a:rPr lang="fi-FI" sz="2000" dirty="0" err="1">
                <a:solidFill>
                  <a:srgbClr val="000000"/>
                </a:solidFill>
                <a:effectLst/>
                <a:ea typeface="Calibri" panose="020F0502020204030204" pitchFamily="34" charset="0"/>
                <a:cs typeface="Calibri" panose="020F0502020204030204" pitchFamily="34" charset="0"/>
              </a:rPr>
              <a:t>Merleau-Ponty</a:t>
            </a:r>
            <a:r>
              <a:rPr lang="fi-FI" sz="2000" dirty="0">
                <a:solidFill>
                  <a:srgbClr val="000000"/>
                </a:solidFill>
                <a:effectLst/>
                <a:ea typeface="Calibri" panose="020F0502020204030204" pitchFamily="34" charset="0"/>
                <a:cs typeface="Calibri" panose="020F0502020204030204" pitchFamily="34" charset="0"/>
              </a:rPr>
              <a:t> (1947) tarkoitti esitelmätekstissään ‒ ‒ (Honkasalon, 2011 mukaan). </a:t>
            </a:r>
          </a:p>
          <a:p>
            <a:pPr marL="0" indent="0" algn="just">
              <a:lnSpc>
                <a:spcPct val="150000"/>
              </a:lnSpc>
              <a:buNone/>
            </a:pPr>
            <a:r>
              <a:rPr lang="fi-FI" sz="2000" dirty="0">
                <a:solidFill>
                  <a:srgbClr val="000000"/>
                </a:solidFill>
                <a:ea typeface="Calibri" panose="020F0502020204030204" pitchFamily="34" charset="0"/>
                <a:cs typeface="Calibri" panose="020F0502020204030204" pitchFamily="34" charset="0"/>
                <a:sym typeface="Wingdings" panose="05000000000000000000" pitchFamily="2" charset="2"/>
              </a:rPr>
              <a:t></a:t>
            </a:r>
            <a:r>
              <a:rPr lang="fi-FI" sz="2000" dirty="0">
                <a:solidFill>
                  <a:srgbClr val="000000"/>
                </a:solidFill>
                <a:effectLst/>
                <a:ea typeface="Calibri" panose="020F0502020204030204" pitchFamily="34" charset="0"/>
                <a:cs typeface="Calibri" panose="020F0502020204030204" pitchFamily="34" charset="0"/>
              </a:rPr>
              <a:t> Honkasalo (2011) on toissijainen lähde, joka on ollut kirjoittajan saatavilla, ja </a:t>
            </a:r>
            <a:r>
              <a:rPr lang="fi-FI" sz="2000" dirty="0" err="1">
                <a:solidFill>
                  <a:srgbClr val="000000"/>
                </a:solidFill>
                <a:effectLst/>
                <a:ea typeface="Calibri" panose="020F0502020204030204" pitchFamily="34" charset="0"/>
                <a:cs typeface="Calibri" panose="020F0502020204030204" pitchFamily="34" charset="0"/>
              </a:rPr>
              <a:t>Merleau-Ponty</a:t>
            </a:r>
            <a:r>
              <a:rPr lang="fi-FI" sz="2000" dirty="0">
                <a:solidFill>
                  <a:srgbClr val="000000"/>
                </a:solidFill>
                <a:effectLst/>
                <a:ea typeface="Calibri" panose="020F0502020204030204" pitchFamily="34" charset="0"/>
                <a:cs typeface="Calibri" panose="020F0502020204030204" pitchFamily="34" charset="0"/>
              </a:rPr>
              <a:t> on ensisijainen lähde, jota kirjoittajalla ei ole ollut saatavilla. </a:t>
            </a:r>
            <a:endParaRPr lang="fi-FI" sz="2000" dirty="0">
              <a:effectLst/>
              <a:ea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35961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0219-F436-45F7-862E-258349BC5FFC}"/>
              </a:ext>
            </a:extLst>
          </p:cNvPr>
          <p:cNvSpPr>
            <a:spLocks noGrp="1"/>
          </p:cNvSpPr>
          <p:nvPr>
            <p:ph type="title"/>
          </p:nvPr>
        </p:nvSpPr>
        <p:spPr/>
        <p:txBody>
          <a:bodyPr/>
          <a:lstStyle/>
          <a:p>
            <a:r>
              <a:rPr lang="fi-FI" dirty="0"/>
              <a:t>Tekstiviitteen rakentaminen 4</a:t>
            </a:r>
          </a:p>
        </p:txBody>
      </p:sp>
      <p:sp>
        <p:nvSpPr>
          <p:cNvPr id="3" name="Content Placeholder 2">
            <a:extLst>
              <a:ext uri="{FF2B5EF4-FFF2-40B4-BE49-F238E27FC236}">
                <a16:creationId xmlns:a16="http://schemas.microsoft.com/office/drawing/2014/main" id="{C62BBE7D-78B3-4E44-AEDD-94856376547E}"/>
              </a:ext>
            </a:extLst>
          </p:cNvPr>
          <p:cNvSpPr>
            <a:spLocks noGrp="1"/>
          </p:cNvSpPr>
          <p:nvPr>
            <p:ph idx="1"/>
          </p:nvPr>
        </p:nvSpPr>
        <p:spPr/>
        <p:txBody>
          <a:bodyPr/>
          <a:lstStyle/>
          <a:p>
            <a:r>
              <a:rPr lang="fi-FI" dirty="0"/>
              <a:t>Jos lähteellä on yksi tai kaksi kirjoittajaa, kaikki nimet luetellaan jokaisen viittauskerran yhteydessä, esim. (</a:t>
            </a:r>
            <a:r>
              <a:rPr lang="fi-FI" dirty="0" err="1"/>
              <a:t>Ronai</a:t>
            </a:r>
            <a:r>
              <a:rPr lang="fi-FI" dirty="0"/>
              <a:t> &amp; </a:t>
            </a:r>
            <a:r>
              <a:rPr lang="fi-FI" dirty="0" err="1"/>
              <a:t>Lammervo</a:t>
            </a:r>
            <a:r>
              <a:rPr lang="fi-FI" dirty="0"/>
              <a:t>, 2017). Tekijät yhdistetään tekstissä ja-sanalla. </a:t>
            </a:r>
          </a:p>
          <a:p>
            <a:pPr marL="0" indent="0">
              <a:buNone/>
            </a:pPr>
            <a:endParaRPr lang="fi-FI" dirty="0"/>
          </a:p>
          <a:p>
            <a:r>
              <a:rPr lang="fi-FI" dirty="0"/>
              <a:t>Jos lähteellä on kolme kirjoittajaa tai enemmän, käytetään vain ensimmäisen kirjoittajan nimeä ja lyhennettä ym. (</a:t>
            </a:r>
            <a:r>
              <a:rPr lang="fi-FI" dirty="0" err="1"/>
              <a:t>Berhenke</a:t>
            </a:r>
            <a:r>
              <a:rPr lang="fi-FI" dirty="0"/>
              <a:t> ym., 2010). </a:t>
            </a:r>
          </a:p>
        </p:txBody>
      </p:sp>
    </p:spTree>
    <p:extLst>
      <p:ext uri="{BB962C8B-B14F-4D97-AF65-F5344CB8AC3E}">
        <p14:creationId xmlns:p14="http://schemas.microsoft.com/office/powerpoint/2010/main" val="259018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F43F-68B8-4AA9-929F-07B64E6F771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err="1"/>
              <a:t>Lähdeluettelo</a:t>
            </a:r>
            <a:endParaRPr lang="en-US" sz="54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up of a machine&#10;&#10;Description automatically generated with low confidence">
            <a:extLst>
              <a:ext uri="{FF2B5EF4-FFF2-40B4-BE49-F238E27FC236}">
                <a16:creationId xmlns:a16="http://schemas.microsoft.com/office/drawing/2014/main" id="{257BF4CE-AD22-4698-8CEF-6D3C99D97F38}"/>
              </a:ext>
            </a:extLst>
          </p:cNvPr>
          <p:cNvPicPr>
            <a:picLocks noChangeAspect="1"/>
          </p:cNvPicPr>
          <p:nvPr/>
        </p:nvPicPr>
        <p:blipFill rotWithShape="1">
          <a:blip r:embed="rId2"/>
          <a:srcRect r="1" b="60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7598539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21C3-0325-436B-ACED-66197B1BAC64}"/>
              </a:ext>
            </a:extLst>
          </p:cNvPr>
          <p:cNvSpPr>
            <a:spLocks noGrp="1"/>
          </p:cNvSpPr>
          <p:nvPr>
            <p:ph type="title"/>
          </p:nvPr>
        </p:nvSpPr>
        <p:spPr/>
        <p:txBody>
          <a:bodyPr/>
          <a:lstStyle/>
          <a:p>
            <a:r>
              <a:rPr lang="fi-FI" dirty="0"/>
              <a:t>Aikakauslehtiartikkelit</a:t>
            </a:r>
          </a:p>
        </p:txBody>
      </p:sp>
      <p:sp>
        <p:nvSpPr>
          <p:cNvPr id="3" name="Content Placeholder 2">
            <a:extLst>
              <a:ext uri="{FF2B5EF4-FFF2-40B4-BE49-F238E27FC236}">
                <a16:creationId xmlns:a16="http://schemas.microsoft.com/office/drawing/2014/main" id="{C789EC0E-A235-4DD6-BC33-8E883936881C}"/>
              </a:ext>
            </a:extLst>
          </p:cNvPr>
          <p:cNvSpPr>
            <a:spLocks noGrp="1"/>
          </p:cNvSpPr>
          <p:nvPr>
            <p:ph idx="1"/>
          </p:nvPr>
        </p:nvSpPr>
        <p:spPr/>
        <p:txBody>
          <a:bodyPr>
            <a:normAutofit fontScale="85000" lnSpcReduction="10000"/>
          </a:bodyPr>
          <a:lstStyle/>
          <a:p>
            <a:r>
              <a:rPr lang="fi-FI" dirty="0"/>
              <a:t>Huomaathan, että lehtien välillä on vaihtelua siinä, julkaistaanko artikkelit osana tiettyä numeroa (sulkeissa oleva numero) vai vain osana vuosikertaa (lehden nimen jäljessä oleva numero). </a:t>
            </a:r>
          </a:p>
          <a:p>
            <a:pPr>
              <a:lnSpc>
                <a:spcPct val="150000"/>
              </a:lnSpc>
            </a:pP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Heikkinen, H., Huttunen, R., </a:t>
            </a: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Niglas</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K.</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&amp; Tynjälä, P. (2005). Kartta kasvatustieteen maastosta. </a:t>
            </a:r>
            <a:r>
              <a:rPr lang="fi-FI" sz="1800" i="1"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Kasvatus, 36</a:t>
            </a:r>
            <a:r>
              <a:rPr lang="fi-FI" sz="1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(5), </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340–354.</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Leech</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N. L.</a:t>
            </a:r>
            <a:r>
              <a:rPr lang="fi-FI" sz="1800" dirty="0">
                <a:solidFill>
                  <a:srgbClr val="00000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&amp; </a:t>
            </a:r>
            <a:r>
              <a:rPr lang="fi-FI"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Onwuegbuzie</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 J. </a:t>
            </a:r>
            <a:r>
              <a:rPr lang="fi-FI"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fi-FI"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2009</a:t>
            </a:r>
            <a:r>
              <a:rPr lang="fi-FI"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 typology of mixed methods research designs.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Quality &amp; Quantity: International Journal of Methodology</a:t>
            </a:r>
            <a:r>
              <a:rPr lang="en-US"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43</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265–275</a:t>
            </a:r>
            <a:r>
              <a:rPr lang="en-U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800" u="sng" dirty="0">
                <a:solidFill>
                  <a:srgbClr val="0000FF"/>
                </a:solidFill>
                <a:effectLst/>
                <a:latin typeface="Book Antiqua" panose="02040602050305030304" pitchFamily="18" charset="0"/>
                <a:ea typeface="Calibri" panose="020F0502020204030204" pitchFamily="34" charset="0"/>
                <a:cs typeface="Calibri" panose="020F0502020204030204" pitchFamily="34" charset="0"/>
                <a:hlinkClick r:id="rId2"/>
              </a:rPr>
              <a:t>https://doi.org/10.1007/s11135-007-9105-3</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Mertala, P. (2020). How connectivity affects otherwise traditional toys? A functional analysis of Hello Barbie</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International Journal of Child-Computer Interaction, 25</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100186. </a:t>
            </a:r>
            <a:r>
              <a:rPr lang="en-US" sz="1800" u="sng" dirty="0">
                <a:solidFill>
                  <a:srgbClr val="0000FF"/>
                </a:solidFill>
                <a:effectLst/>
                <a:latin typeface="Book Antiqua" panose="02040602050305030304" pitchFamily="18" charset="0"/>
                <a:ea typeface="Book Antiqua" panose="02040602050305030304" pitchFamily="18" charset="0"/>
                <a:cs typeface="Book Antiqua" panose="02040602050305030304" pitchFamily="18" charset="0"/>
                <a:hlinkClick r:id="rId3"/>
              </a:rPr>
              <a:t>https://doi.org/10.1016/j.ijcci.2020.100186</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pPr>
              <a:lnSpc>
                <a:spcPct val="150000"/>
              </a:lnSpc>
            </a:pPr>
            <a:r>
              <a:rPr lang="en-US" sz="1800" dirty="0" err="1">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Nuthall</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G. (1999a). Learning how to learn: The evolution of students’ minds through the social processes and culture of the classroom. </a:t>
            </a:r>
            <a:r>
              <a:rPr lang="en-US" sz="1800" i="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International Journal of Educational Research, 31</a:t>
            </a:r>
            <a:r>
              <a:rPr lang="en-US"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 141–256.</a:t>
            </a:r>
            <a:endParaRPr lang="fi-FI" sz="1800" dirty="0">
              <a:effectLst/>
              <a:latin typeface="Book Antiqua" panose="02040602050305030304" pitchFamily="18" charset="0"/>
              <a:ea typeface="Calibri" panose="020F050202020403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739604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1682</Words>
  <Application>Microsoft Office PowerPoint</Application>
  <PresentationFormat>Widescreen</PresentationFormat>
  <Paragraphs>84</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 Antiqua</vt:lpstr>
      <vt:lpstr>Calibri</vt:lpstr>
      <vt:lpstr>Calibri Light</vt:lpstr>
      <vt:lpstr>Times New Roman</vt:lpstr>
      <vt:lpstr>Office Theme</vt:lpstr>
      <vt:lpstr>Lähdemerkinnät ja -luettelo</vt:lpstr>
      <vt:lpstr>PowerPoint Presentation</vt:lpstr>
      <vt:lpstr>Lähdeviitteet – APA 7  Ohjeet kandipohjassa: https://www.jyu.fi/edupsy/fi/opiskelu/opiskeluohjeet/pikaohjeet/kandidaatin-tutkielman-kirjoittamisohjeet-ja-mallipohja-paivitetty-17-9-2021.docx/view  Päivitetty ohjeistus JY-kasv.tiet.&amp;psyk.tdk-opiskelijoille https://www.jyu.fi/edupsy/fi/opiskelu/opiskeluohjeet/pikaohjeet/gradu</vt:lpstr>
      <vt:lpstr>Tekstiviitteen rakentaminen 1</vt:lpstr>
      <vt:lpstr>Tekstiviitteen rakentaminen 2</vt:lpstr>
      <vt:lpstr>Tekstiviitteen rakentaminen 3</vt:lpstr>
      <vt:lpstr>Tekstiviitteen rakentaminen 4</vt:lpstr>
      <vt:lpstr>Lähdeluettelo</vt:lpstr>
      <vt:lpstr>Aikakauslehtiartikkelit</vt:lpstr>
      <vt:lpstr>Artikkelit kokoomateoksissa</vt:lpstr>
      <vt:lpstr>Kirjat</vt:lpstr>
      <vt:lpstr>Raportit, esitykset</vt:lpstr>
      <vt:lpstr>Opinnäytteet</vt:lpstr>
      <vt:lpstr>Muut 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Kirjoitusviestintä</dc:title>
  <dc:creator>Kauppinen, Merja</dc:creator>
  <cp:lastModifiedBy>Kauppinen, Merja</cp:lastModifiedBy>
  <cp:revision>50</cp:revision>
  <dcterms:created xsi:type="dcterms:W3CDTF">2021-11-07T15:57:31Z</dcterms:created>
  <dcterms:modified xsi:type="dcterms:W3CDTF">2022-04-14T07:11:54Z</dcterms:modified>
</cp:coreProperties>
</file>