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93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03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24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674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0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21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84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72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72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66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63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6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028" y="-69845"/>
            <a:ext cx="7988994" cy="6858000"/>
          </a:xfrm>
          <a:prstGeom prst="rect">
            <a:avLst/>
          </a:prstGeom>
        </p:spPr>
      </p:pic>
      <p:cxnSp>
        <p:nvCxnSpPr>
          <p:cNvPr id="7" name="Kulmayhdysviiva 6"/>
          <p:cNvCxnSpPr/>
          <p:nvPr/>
        </p:nvCxnSpPr>
        <p:spPr>
          <a:xfrm>
            <a:off x="138983" y="5145334"/>
            <a:ext cx="3724680" cy="392581"/>
          </a:xfrm>
          <a:prstGeom prst="bentConnector3">
            <a:avLst>
              <a:gd name="adj1" fmla="val 5749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Kulmayhdysviiva 9"/>
          <p:cNvCxnSpPr/>
          <p:nvPr/>
        </p:nvCxnSpPr>
        <p:spPr>
          <a:xfrm>
            <a:off x="138983" y="1386837"/>
            <a:ext cx="3668303" cy="343938"/>
          </a:xfrm>
          <a:prstGeom prst="bentConnector3">
            <a:avLst>
              <a:gd name="adj1" fmla="val 59929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Kulmayhdysviiva 16"/>
          <p:cNvCxnSpPr/>
          <p:nvPr/>
        </p:nvCxnSpPr>
        <p:spPr>
          <a:xfrm rot="10800000" flipV="1">
            <a:off x="7049041" y="318794"/>
            <a:ext cx="4353058" cy="320364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Kulmayhdysviiva 21"/>
          <p:cNvCxnSpPr/>
          <p:nvPr/>
        </p:nvCxnSpPr>
        <p:spPr>
          <a:xfrm rot="10800000" flipV="1">
            <a:off x="8807864" y="3962738"/>
            <a:ext cx="2573628" cy="261771"/>
          </a:xfrm>
          <a:prstGeom prst="bentConnector3">
            <a:avLst>
              <a:gd name="adj1" fmla="val 77023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Kulmayhdysviiva 23"/>
          <p:cNvCxnSpPr/>
          <p:nvPr/>
        </p:nvCxnSpPr>
        <p:spPr>
          <a:xfrm rot="10800000" flipV="1">
            <a:off x="7760643" y="5282155"/>
            <a:ext cx="3597602" cy="356156"/>
          </a:xfrm>
          <a:prstGeom prst="bentConnector3">
            <a:avLst>
              <a:gd name="adj1" fmla="val 52585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i 43"/>
          <p:cNvSpPr/>
          <p:nvPr/>
        </p:nvSpPr>
        <p:spPr>
          <a:xfrm>
            <a:off x="4718849" y="2563007"/>
            <a:ext cx="2573628" cy="195802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Kielirikasteisuus: Tervehdykset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Kuukaudet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Viikonpäivät 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Säätiloja</a:t>
            </a:r>
          </a:p>
        </p:txBody>
      </p:sp>
      <p:cxnSp>
        <p:nvCxnSpPr>
          <p:cNvPr id="19" name="Kulmayhdysviiva 18"/>
          <p:cNvCxnSpPr/>
          <p:nvPr/>
        </p:nvCxnSpPr>
        <p:spPr>
          <a:xfrm>
            <a:off x="138983" y="3860695"/>
            <a:ext cx="3398796" cy="456383"/>
          </a:xfrm>
          <a:prstGeom prst="bentConnector3">
            <a:avLst>
              <a:gd name="adj1" fmla="val 63908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Kulmayhdysviiva 22"/>
          <p:cNvCxnSpPr/>
          <p:nvPr/>
        </p:nvCxnSpPr>
        <p:spPr>
          <a:xfrm>
            <a:off x="173624" y="2582335"/>
            <a:ext cx="3322749" cy="373487"/>
          </a:xfrm>
          <a:prstGeom prst="bentConnector3">
            <a:avLst>
              <a:gd name="adj1" fmla="val 65504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Kulmayhdysviiva 25"/>
          <p:cNvCxnSpPr/>
          <p:nvPr/>
        </p:nvCxnSpPr>
        <p:spPr>
          <a:xfrm rot="10800000" flipV="1">
            <a:off x="8784617" y="2663655"/>
            <a:ext cx="2573628" cy="261771"/>
          </a:xfrm>
          <a:prstGeom prst="bentConnector3">
            <a:avLst>
              <a:gd name="adj1" fmla="val 77023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Kulmayhdysviiva 10"/>
          <p:cNvCxnSpPr/>
          <p:nvPr/>
        </p:nvCxnSpPr>
        <p:spPr>
          <a:xfrm rot="10800000" flipV="1">
            <a:off x="8028123" y="1386837"/>
            <a:ext cx="3431965" cy="309967"/>
          </a:xfrm>
          <a:prstGeom prst="bentConnector3">
            <a:avLst>
              <a:gd name="adj1" fmla="val 63096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Kulmayhdysviiva 42"/>
          <p:cNvCxnSpPr/>
          <p:nvPr/>
        </p:nvCxnSpPr>
        <p:spPr>
          <a:xfrm>
            <a:off x="195360" y="345805"/>
            <a:ext cx="4942328" cy="293354"/>
          </a:xfrm>
          <a:prstGeom prst="bentConnector3">
            <a:avLst>
              <a:gd name="adj1" fmla="val 43258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orakulmio 44"/>
          <p:cNvSpPr/>
          <p:nvPr/>
        </p:nvSpPr>
        <p:spPr>
          <a:xfrm>
            <a:off x="2417736" y="-317200"/>
            <a:ext cx="6734013" cy="41565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/>
              <a:t>VARHENNETUN ENGLANNIN VUOSIKELLO: 2. VUOSI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5360" y="2526119"/>
            <a:ext cx="2034884" cy="8925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3. Koulutarvikkeita. </a:t>
            </a:r>
          </a:p>
          <a:p>
            <a:r>
              <a:rPr lang="fi-FI" sz="1600" i="1" dirty="0"/>
              <a:t>Can I </a:t>
            </a:r>
            <a:r>
              <a:rPr lang="fi-FI" sz="1600" i="1" dirty="0" err="1"/>
              <a:t>have</a:t>
            </a:r>
            <a:r>
              <a:rPr lang="fi-FI" sz="1600" i="1" dirty="0"/>
              <a:t>…, </a:t>
            </a:r>
            <a:r>
              <a:rPr lang="fi-FI" sz="1600" i="1" dirty="0" err="1"/>
              <a:t>please</a:t>
            </a:r>
            <a:r>
              <a:rPr lang="fi-FI" sz="1600" i="1" dirty="0"/>
              <a:t>? </a:t>
            </a:r>
            <a:endParaRPr lang="fi-FI" sz="1600" i="1" dirty="0">
              <a:cs typeface="Calibri"/>
            </a:endParaRPr>
          </a:p>
          <a:p>
            <a:r>
              <a:rPr lang="fi-FI" dirty="0"/>
              <a:t>Äänteet /t/ ja /</a:t>
            </a:r>
            <a:r>
              <a:rPr lang="fi-FI" dirty="0" err="1"/>
              <a:t>th</a:t>
            </a:r>
            <a:r>
              <a:rPr lang="fi-FI" dirty="0"/>
              <a:t>/. </a:t>
            </a:r>
            <a:endParaRPr lang="fi-FI" dirty="0">
              <a:cs typeface="Calibri"/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180983" y="1540894"/>
            <a:ext cx="1922422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4. </a:t>
            </a:r>
            <a:r>
              <a:rPr lang="fi-FI" sz="1600" dirty="0"/>
              <a:t>Ruokia ja juomia.</a:t>
            </a:r>
            <a:endParaRPr lang="en-US" sz="1600" dirty="0">
              <a:cs typeface="Calibri"/>
            </a:endParaRPr>
          </a:p>
          <a:p>
            <a:r>
              <a:rPr lang="fi-FI" sz="1600" i="1" dirty="0">
                <a:cs typeface="Calibri"/>
              </a:rPr>
              <a:t> I </a:t>
            </a:r>
            <a:r>
              <a:rPr lang="fi-FI" sz="1600" i="1" dirty="0" err="1">
                <a:cs typeface="Calibri"/>
              </a:rPr>
              <a:t>eat</a:t>
            </a:r>
            <a:r>
              <a:rPr lang="fi-FI" sz="1600" i="1" dirty="0">
                <a:cs typeface="Calibri"/>
              </a:rPr>
              <a:t>/drink/</a:t>
            </a:r>
            <a:r>
              <a:rPr lang="fi-FI" sz="1600" i="1" dirty="0" err="1">
                <a:cs typeface="Calibri"/>
              </a:rPr>
              <a:t>cook</a:t>
            </a:r>
            <a:r>
              <a:rPr lang="fi-FI" sz="1600" i="1" dirty="0">
                <a:cs typeface="Calibri"/>
              </a:rPr>
              <a:t>.</a:t>
            </a:r>
          </a:p>
          <a:p>
            <a:r>
              <a:rPr lang="fi-FI" sz="1600" dirty="0">
                <a:cs typeface="Calibri"/>
              </a:rPr>
              <a:t>Arviointi. 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95360" y="396199"/>
            <a:ext cx="2034884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5. Kertausta. </a:t>
            </a:r>
            <a:endParaRPr lang="en-US" dirty="0"/>
          </a:p>
          <a:p>
            <a:r>
              <a:rPr lang="fi-FI" dirty="0">
                <a:cs typeface="Calibri"/>
              </a:rPr>
              <a:t>Joulu.</a:t>
            </a:r>
          </a:p>
          <a:p>
            <a:r>
              <a:rPr lang="fi-FI" dirty="0"/>
              <a:t>Äänteet /sh/ ja /z/.</a:t>
            </a:r>
            <a:endParaRPr lang="fi-FI" dirty="0">
              <a:cs typeface="Calibri"/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9367215" y="377639"/>
            <a:ext cx="2034884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6. Perhe, vaatteita. Äänteet /</a:t>
            </a:r>
            <a:r>
              <a:rPr lang="fi-FI" dirty="0" err="1"/>
              <a:t>ch</a:t>
            </a:r>
            <a:r>
              <a:rPr lang="fi-FI" dirty="0"/>
              <a:t>/ ja /</a:t>
            </a:r>
            <a:r>
              <a:rPr lang="fi-FI" dirty="0" err="1"/>
              <a:t>dz</a:t>
            </a:r>
            <a:r>
              <a:rPr lang="fi-FI" dirty="0"/>
              <a:t>/.  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9425204" y="2726898"/>
            <a:ext cx="2034884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8. Eläimiä. </a:t>
            </a:r>
            <a:endParaRPr lang="fi-FI" dirty="0">
              <a:cs typeface="Calibri"/>
            </a:endParaRPr>
          </a:p>
          <a:p>
            <a:r>
              <a:rPr lang="fi-FI" i="1" dirty="0"/>
              <a:t>I </a:t>
            </a:r>
            <a:r>
              <a:rPr lang="fi-FI" i="1" dirty="0" err="1"/>
              <a:t>have</a:t>
            </a:r>
            <a:r>
              <a:rPr lang="fi-FI" i="1" dirty="0"/>
              <a:t>. </a:t>
            </a:r>
            <a:r>
              <a:rPr lang="fi-FI" dirty="0"/>
              <a:t>  </a:t>
            </a:r>
            <a:endParaRPr lang="fi-FI" dirty="0">
              <a:cs typeface="Calibri"/>
            </a:endParaRPr>
          </a:p>
          <a:p>
            <a:r>
              <a:rPr lang="fi-FI" dirty="0"/>
              <a:t>Äänteet: kertausta. 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9425204" y="1460110"/>
            <a:ext cx="2034884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7. Ystävänpäivä.</a:t>
            </a:r>
            <a:endParaRPr lang="en-US" dirty="0"/>
          </a:p>
          <a:p>
            <a:r>
              <a:rPr lang="fi-FI" dirty="0"/>
              <a:t>Kehonosia. </a:t>
            </a:r>
          </a:p>
          <a:p>
            <a:r>
              <a:rPr lang="fi-FI" i="1" dirty="0" err="1">
                <a:cs typeface="Calibri"/>
              </a:rPr>
              <a:t>This</a:t>
            </a:r>
            <a:r>
              <a:rPr lang="fi-FI" i="1" dirty="0">
                <a:cs typeface="Calibri"/>
              </a:rPr>
              <a:t> is…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9425204" y="4034844"/>
            <a:ext cx="2034884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9. Pääsiäinen. </a:t>
            </a:r>
            <a:endParaRPr lang="en-US" dirty="0"/>
          </a:p>
          <a:p>
            <a:r>
              <a:rPr lang="fi-FI" dirty="0"/>
              <a:t> Harrastuksia. </a:t>
            </a:r>
          </a:p>
          <a:p>
            <a:r>
              <a:rPr lang="fi-FI" i="1" dirty="0">
                <a:cs typeface="Calibri" panose="020F0502020204030204"/>
              </a:rPr>
              <a:t>I </a:t>
            </a:r>
            <a:r>
              <a:rPr lang="fi-FI" i="1" dirty="0" err="1">
                <a:cs typeface="Calibri" panose="020F0502020204030204"/>
              </a:rPr>
              <a:t>can</a:t>
            </a:r>
            <a:r>
              <a:rPr lang="fi-FI" i="1" dirty="0">
                <a:cs typeface="Calibri" panose="020F0502020204030204"/>
              </a:rPr>
              <a:t> </a:t>
            </a:r>
            <a:r>
              <a:rPr lang="fi-FI" i="1" dirty="0" err="1">
                <a:cs typeface="Calibri" panose="020F0502020204030204"/>
              </a:rPr>
              <a:t>jump</a:t>
            </a:r>
            <a:r>
              <a:rPr lang="fi-FI" i="1" dirty="0">
                <a:cs typeface="Calibri" panose="020F0502020204030204"/>
              </a:rPr>
              <a:t>/</a:t>
            </a:r>
            <a:r>
              <a:rPr lang="fi-FI" i="1" dirty="0" err="1">
                <a:cs typeface="Calibri" panose="020F0502020204030204"/>
              </a:rPr>
              <a:t>walk</a:t>
            </a:r>
            <a:r>
              <a:rPr lang="fi-FI" i="1" dirty="0">
                <a:cs typeface="Calibri" panose="020F0502020204030204"/>
              </a:rPr>
              <a:t>/</a:t>
            </a:r>
            <a:r>
              <a:rPr lang="fi-FI" i="1" dirty="0" err="1">
                <a:cs typeface="Calibri" panose="020F0502020204030204"/>
              </a:rPr>
              <a:t>run</a:t>
            </a:r>
            <a:r>
              <a:rPr lang="fi-FI" i="1">
                <a:cs typeface="Calibri" panose="020F0502020204030204"/>
              </a:rPr>
              <a:t>.</a:t>
            </a:r>
            <a:endParaRPr lang="fi-FI" i="1" dirty="0">
              <a:cs typeface="Calibri" panose="020F0502020204030204"/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9535278" y="5358133"/>
            <a:ext cx="20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10. Toisen luokan kertausta. Arviointi. 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160372" y="3947746"/>
            <a:ext cx="2034884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/>
              <a:t>2. </a:t>
            </a:r>
            <a:r>
              <a:rPr lang="fi-FI" sz="1600" dirty="0"/>
              <a:t>Numeroita, kymppilukuja, värejä. </a:t>
            </a:r>
            <a:endParaRPr lang="en-US" sz="1600" dirty="0">
              <a:cs typeface="Calibri"/>
            </a:endParaRPr>
          </a:p>
          <a:p>
            <a:r>
              <a:rPr lang="fi-FI" sz="1600" i="1" dirty="0"/>
              <a:t>I am/</a:t>
            </a:r>
            <a:r>
              <a:rPr lang="fi-FI" sz="1600" i="1" dirty="0" err="1"/>
              <a:t>I'm</a:t>
            </a:r>
            <a:r>
              <a:rPr lang="fi-FI" sz="1600" i="1" dirty="0"/>
              <a:t> </a:t>
            </a:r>
            <a:r>
              <a:rPr lang="fi-FI" sz="1600" i="1" dirty="0" err="1"/>
              <a:t>not</a:t>
            </a:r>
            <a:r>
              <a:rPr lang="fi-FI" sz="1600" i="1" dirty="0"/>
              <a:t>.</a:t>
            </a:r>
            <a:endParaRPr lang="fi-FI" sz="1600" dirty="0"/>
          </a:p>
          <a:p>
            <a:r>
              <a:rPr lang="fi-FI" sz="1600" dirty="0"/>
              <a:t>Äänteet /v/ ja /w/. </a:t>
            </a:r>
            <a:endParaRPr lang="fi-FI" sz="1600" dirty="0">
              <a:cs typeface="Calibri"/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195360" y="5268980"/>
            <a:ext cx="20348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1. </a:t>
            </a:r>
            <a:r>
              <a:rPr lang="fi-FI" sz="1600" dirty="0"/>
              <a:t>Kertausta. Itsestä kertominen. Lukuvuoden tavoitteet Oppilaiden toiveet</a:t>
            </a:r>
            <a:r>
              <a:rPr lang="fi-FI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77297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152</Words>
  <Application>Microsoft Office PowerPoint</Application>
  <PresentationFormat>Laajakuva</PresentationFormat>
  <Paragraphs>29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Pirnet Opetus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Tiina Sarisalmi</dc:creator>
  <cp:lastModifiedBy>Päivi Poutiainen</cp:lastModifiedBy>
  <cp:revision>125</cp:revision>
  <cp:lastPrinted>2019-08-26T06:37:16Z</cp:lastPrinted>
  <dcterms:created xsi:type="dcterms:W3CDTF">2017-05-02T09:28:12Z</dcterms:created>
  <dcterms:modified xsi:type="dcterms:W3CDTF">2020-08-24T08:39:00Z</dcterms:modified>
</cp:coreProperties>
</file>