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0" r:id="rId5"/>
    <p:sldId id="263" r:id="rId6"/>
    <p:sldId id="259" r:id="rId7"/>
    <p:sldId id="257" r:id="rId8"/>
    <p:sldId id="258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13AAD24C-18C2-407A-8D12-DAB8CEA45757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5C0B73A-D1C3-47E3-AD4C-CCB956850E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902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AD24C-18C2-407A-8D12-DAB8CEA45757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0B73A-D1C3-47E3-AD4C-CCB956850E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5189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3AAD24C-18C2-407A-8D12-DAB8CEA45757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5C0B73A-D1C3-47E3-AD4C-CCB956850E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2044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AD24C-18C2-407A-8D12-DAB8CEA45757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0B73A-D1C3-47E3-AD4C-CCB956850E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8840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3AAD24C-18C2-407A-8D12-DAB8CEA45757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5C0B73A-D1C3-47E3-AD4C-CCB956850E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9272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3AAD24C-18C2-407A-8D12-DAB8CEA45757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5C0B73A-D1C3-47E3-AD4C-CCB956850E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1438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3AAD24C-18C2-407A-8D12-DAB8CEA45757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5C0B73A-D1C3-47E3-AD4C-CCB956850E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2046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AD24C-18C2-407A-8D12-DAB8CEA45757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0B73A-D1C3-47E3-AD4C-CCB956850E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5761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3AAD24C-18C2-407A-8D12-DAB8CEA45757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5C0B73A-D1C3-47E3-AD4C-CCB956850E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4435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AD24C-18C2-407A-8D12-DAB8CEA45757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0B73A-D1C3-47E3-AD4C-CCB956850E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1040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3AAD24C-18C2-407A-8D12-DAB8CEA45757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55C0B73A-D1C3-47E3-AD4C-CCB956850E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7596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AD24C-18C2-407A-8D12-DAB8CEA45757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0B73A-D1C3-47E3-AD4C-CCB956850E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66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3. Ihmiset liikkeellä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98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Miksi muutetaan?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työ</a:t>
            </a:r>
            <a:endParaRPr lang="fi-FI" dirty="0"/>
          </a:p>
          <a:p>
            <a:r>
              <a:rPr lang="fi-FI" dirty="0"/>
              <a:t>opiskelu</a:t>
            </a:r>
          </a:p>
          <a:p>
            <a:r>
              <a:rPr lang="fi-FI" dirty="0"/>
              <a:t>rakkaus ja muut perhesyyt</a:t>
            </a:r>
          </a:p>
          <a:p>
            <a:r>
              <a:rPr lang="fi-FI" dirty="0"/>
              <a:t>turvan hakeminen esimerkiksi levottomuuksien, sodan, köyhyyden tai ilmasto-olojen </a:t>
            </a:r>
            <a:r>
              <a:rPr lang="fi-FI" dirty="0" smtClean="0"/>
              <a:t>vuoksi</a:t>
            </a:r>
          </a:p>
          <a:p>
            <a:r>
              <a:rPr lang="fi-FI" dirty="0"/>
              <a:t>h</a:t>
            </a:r>
            <a:r>
              <a:rPr lang="fi-FI" dirty="0" smtClean="0"/>
              <a:t>alu saada elämyksiä/ kokemuksia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8456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2. Miten </a:t>
            </a:r>
            <a:r>
              <a:rPr lang="fi-FI" dirty="0"/>
              <a:t>seuraavat asiat ovat vaikuttaneet maahanmuuton yleistymiseen?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b="1" dirty="0" smtClean="0"/>
              <a:t>GLOBALISAATIO </a:t>
            </a:r>
          </a:p>
          <a:p>
            <a:r>
              <a:rPr lang="fi-FI" dirty="0" smtClean="0"/>
              <a:t>Tieto </a:t>
            </a:r>
            <a:r>
              <a:rPr lang="fi-FI" dirty="0"/>
              <a:t>muista maista on lisääntynyt. Työnsaanti- ja opiskelumahdollisuuksista ulkomailla on helppo löytää tietoa netistä ja sosiaalisesta mediasta.</a:t>
            </a:r>
          </a:p>
          <a:p>
            <a:r>
              <a:rPr lang="fi-FI" dirty="0" smtClean="0"/>
              <a:t>Matkustaminen </a:t>
            </a:r>
            <a:r>
              <a:rPr lang="fi-FI" dirty="0"/>
              <a:t>on halpaa. Matkustusmäärien kasvu ja kova kilpailu ovat laskeneet matkustamisen kustannuksia. Tämän seurausta ovat esimerkiksi halpalentoyhtiöt</a:t>
            </a:r>
            <a:r>
              <a:rPr lang="fi-FI" dirty="0" smtClean="0"/>
              <a:t>.</a:t>
            </a:r>
          </a:p>
          <a:p>
            <a:endParaRPr lang="fi-FI" dirty="0" smtClean="0"/>
          </a:p>
          <a:p>
            <a:pPr marL="0" indent="0">
              <a:buNone/>
            </a:pPr>
            <a:r>
              <a:rPr lang="fi-FI" b="1" dirty="0" smtClean="0"/>
              <a:t>Euroopan unioni</a:t>
            </a:r>
          </a:p>
          <a:p>
            <a:r>
              <a:rPr lang="fi-FI" dirty="0" smtClean="0"/>
              <a:t>EU-kansalaiset </a:t>
            </a:r>
            <a:r>
              <a:rPr lang="fi-FI" dirty="0"/>
              <a:t>saavat vapaasti matkustaa ja oleilla toisessa EU-maassa.</a:t>
            </a:r>
          </a:p>
          <a:p>
            <a:r>
              <a:rPr lang="fi-FI" dirty="0"/>
              <a:t>EU-maiden kansalaisia on Suomessa esimerkiksi tekemässä töitä ja opiskelemassa.</a:t>
            </a:r>
          </a:p>
        </p:txBody>
      </p:sp>
    </p:spTree>
    <p:extLst>
      <p:ext uri="{BB962C8B-B14F-4D97-AF65-F5344CB8AC3E}">
        <p14:creationId xmlns:p14="http://schemas.microsoft.com/office/powerpoint/2010/main" val="337404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Keskeiset termit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Maahanmuuttaja</a:t>
            </a:r>
          </a:p>
          <a:p>
            <a:r>
              <a:rPr lang="fi-FI" dirty="0" smtClean="0"/>
              <a:t>Pakolainen</a:t>
            </a:r>
          </a:p>
          <a:p>
            <a:r>
              <a:rPr lang="fi-FI" dirty="0" smtClean="0"/>
              <a:t>Turvapaikanhakija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4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Kiintiöpakolaisella </a:t>
            </a:r>
            <a:r>
              <a:rPr lang="fi-FI" dirty="0"/>
              <a:t>on jo valmiiksi pakolaisen status, jonka YK on hänelle myöntänyt. Suomi ottaa kiintiöpakolaisia vastaan tietyn määrän, josta hallitus ja eduskunta päättävät vuosittain. Yleensä kiintiöpakolaisia on otettu noin 700–1000.</a:t>
            </a:r>
          </a:p>
          <a:p>
            <a:r>
              <a:rPr lang="fi-FI" dirty="0" smtClean="0"/>
              <a:t>Turvapaikanhakija </a:t>
            </a:r>
            <a:r>
              <a:rPr lang="fi-FI" dirty="0"/>
              <a:t>on henkilö, joka saapuu Suomeen ja ilmoittaa hakevansa turvapaikkaa. Maahanmuuttovirasto selvittää jokaisen hakijan turvapaikan tarpeen erikseen. Turvapaikan hakijan taustan selvittäminen on hankala ja pitkä prosessi. Kielteisen turvapaikkapäätöksen saanut joutuu palaamaan kotimaahansa.</a:t>
            </a:r>
          </a:p>
        </p:txBody>
      </p:sp>
    </p:spTree>
    <p:extLst>
      <p:ext uri="{BB962C8B-B14F-4D97-AF65-F5344CB8AC3E}">
        <p14:creationId xmlns:p14="http://schemas.microsoft.com/office/powerpoint/2010/main" val="1210523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Millaisiin ongelmiin maahanmuuttaja voi törmätä tullessaan Suomeen?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smtClean="0"/>
              <a:t>Ongelmat </a:t>
            </a:r>
            <a:r>
              <a:rPr lang="fi-FI" dirty="0"/>
              <a:t>vaihtelevat suuresti eri maahanmuuttajaryhmien kesken. Esimerkiksi töihin tulevien ihmisten sopeutuminen Suomeen on helpompaa kuin pakolaisten. </a:t>
            </a:r>
          </a:p>
          <a:p>
            <a:r>
              <a:rPr lang="fi-FI" dirty="0" smtClean="0"/>
              <a:t>Arkisten </a:t>
            </a:r>
            <a:r>
              <a:rPr lang="fi-FI" dirty="0"/>
              <a:t>asioiden hoitaminen voi olla hankalaa kielitaidon puutteen vuoksi. Bussilipun ostaminen, ruokakaupassa käyminen ja terveydenhoitoasiat ovat esimerkkejä tavallisista asioista, jotka uudessa maassa ilman kielitaitoa voivat tuntua ylivoimaisilta. </a:t>
            </a:r>
          </a:p>
          <a:p>
            <a:r>
              <a:rPr lang="fi-FI" dirty="0" smtClean="0"/>
              <a:t>Outo </a:t>
            </a:r>
            <a:r>
              <a:rPr lang="fi-FI" dirty="0"/>
              <a:t>ilmasto: esimerkiksi kylmyys ja pimeys talvella</a:t>
            </a:r>
            <a:r>
              <a:rPr lang="fi-FI" dirty="0" smtClean="0"/>
              <a:t>.</a:t>
            </a:r>
          </a:p>
          <a:p>
            <a:r>
              <a:rPr lang="fi-FI" dirty="0" smtClean="0"/>
              <a:t>Erilainen </a:t>
            </a:r>
            <a:r>
              <a:rPr lang="fi-FI" dirty="0"/>
              <a:t>kulttuuri ja tavat kuin kotimaassa: usein perhekeskeisemmän kulttuurin maista tulevat hämmästelevät suomalaisten yksilökeskeisyyttä ja yhteisöllisyyden puutetta, hiljaisuuden vaatimusta kerrostalossa. </a:t>
            </a:r>
          </a:p>
          <a:p>
            <a:r>
              <a:rPr lang="fi-FI" dirty="0" smtClean="0"/>
              <a:t>Ennakkoluulot</a:t>
            </a:r>
            <a:r>
              <a:rPr lang="fi-FI" dirty="0"/>
              <a:t>, rasismi. </a:t>
            </a:r>
          </a:p>
          <a:p>
            <a:r>
              <a:rPr lang="fi-FI" dirty="0" smtClean="0"/>
              <a:t>Ystävien </a:t>
            </a:r>
            <a:r>
              <a:rPr lang="fi-FI" dirty="0"/>
              <a:t>ja tuttavien puute. </a:t>
            </a:r>
          </a:p>
          <a:p>
            <a:r>
              <a:rPr lang="fi-FI" dirty="0" smtClean="0"/>
              <a:t>Edellä </a:t>
            </a:r>
            <a:r>
              <a:rPr lang="fi-FI" dirty="0"/>
              <a:t>mainitut ongelmat johtavat sulkeutumiseen oman yhteisön sisään.</a:t>
            </a:r>
          </a:p>
        </p:txBody>
      </p:sp>
    </p:spTree>
    <p:extLst>
      <p:ext uri="{BB962C8B-B14F-4D97-AF65-F5344CB8AC3E}">
        <p14:creationId xmlns:p14="http://schemas.microsoft.com/office/powerpoint/2010/main" val="2718348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Mitä etuja ja mitä haasteita valtiolle on maahanmuutosta?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Etuja: </a:t>
            </a:r>
          </a:p>
          <a:p>
            <a:r>
              <a:rPr lang="fi-FI" dirty="0" smtClean="0"/>
              <a:t>Uusia </a:t>
            </a:r>
            <a:r>
              <a:rPr lang="fi-FI" dirty="0"/>
              <a:t>työntekijöitä eli veronmaksajia. </a:t>
            </a:r>
            <a:endParaRPr lang="fi-FI" dirty="0" smtClean="0"/>
          </a:p>
          <a:p>
            <a:r>
              <a:rPr lang="fi-FI" dirty="0" smtClean="0"/>
              <a:t>Kansainvälistyvä</a:t>
            </a:r>
            <a:r>
              <a:rPr lang="fi-FI" dirty="0"/>
              <a:t>, monikulttuurinen Suomi on hyvä kilpailutekijä – houkuttelee Suomeen uusia yrityksiä. </a:t>
            </a:r>
            <a:endParaRPr lang="fi-FI" dirty="0" smtClean="0"/>
          </a:p>
          <a:p>
            <a:r>
              <a:rPr lang="fi-FI" dirty="0" smtClean="0"/>
              <a:t>Maahanmuuttajat </a:t>
            </a:r>
            <a:r>
              <a:rPr lang="fi-FI" dirty="0"/>
              <a:t>tuovat tullessaan uutta osaamista ja uusia näkemyksiä.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2959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Haasteita: </a:t>
            </a:r>
          </a:p>
          <a:p>
            <a:r>
              <a:rPr lang="fi-FI" dirty="0" smtClean="0"/>
              <a:t>Miten </a:t>
            </a:r>
            <a:r>
              <a:rPr lang="fi-FI" dirty="0"/>
              <a:t>onnistua kotouttamisessa? </a:t>
            </a:r>
          </a:p>
          <a:p>
            <a:r>
              <a:rPr lang="fi-FI" dirty="0" smtClean="0"/>
              <a:t>Kuinka </a:t>
            </a:r>
            <a:r>
              <a:rPr lang="fi-FI" dirty="0"/>
              <a:t>välttää kulttuurien kohtaamisesta aiheutuvat ongelmat (tavat, asenteet jne.)? </a:t>
            </a:r>
          </a:p>
          <a:p>
            <a:r>
              <a:rPr lang="fi-FI" dirty="0" smtClean="0"/>
              <a:t>Miten </a:t>
            </a:r>
            <a:r>
              <a:rPr lang="fi-FI" dirty="0"/>
              <a:t>estää maahanmuuttajien </a:t>
            </a:r>
            <a:r>
              <a:rPr lang="fi-FI" dirty="0" smtClean="0"/>
              <a:t>eristäytyminen? </a:t>
            </a:r>
            <a:endParaRPr lang="fi-FI" dirty="0"/>
          </a:p>
          <a:p>
            <a:r>
              <a:rPr lang="fi-FI" dirty="0" smtClean="0"/>
              <a:t>Kansalaisten </a:t>
            </a:r>
            <a:r>
              <a:rPr lang="fi-FI" dirty="0"/>
              <a:t>ennakkoluulot: maahanmuuttokriittisyys on lisääntynyt. </a:t>
            </a:r>
          </a:p>
          <a:p>
            <a:r>
              <a:rPr lang="fi-FI" dirty="0" smtClean="0"/>
              <a:t>Pitkät </a:t>
            </a:r>
            <a:r>
              <a:rPr lang="fi-FI" dirty="0"/>
              <a:t>käsittelyajat turvapaikanhaussa. </a:t>
            </a:r>
          </a:p>
          <a:p>
            <a:r>
              <a:rPr lang="fi-FI" dirty="0" smtClean="0"/>
              <a:t>Suomen </a:t>
            </a:r>
            <a:r>
              <a:rPr lang="fi-FI" dirty="0"/>
              <a:t>valtion taloudellinen tilanne – mistä rahaa pakolaiskeskuksiin, kielikurssien järjestämiseen yms.?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8618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118</TotalTime>
  <Words>368</Words>
  <Application>Microsoft Office PowerPoint</Application>
  <PresentationFormat>Laajakuva</PresentationFormat>
  <Paragraphs>41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Calibri Light</vt:lpstr>
      <vt:lpstr>Rockwell</vt:lpstr>
      <vt:lpstr>Wingdings</vt:lpstr>
      <vt:lpstr>Atlas</vt:lpstr>
      <vt:lpstr>3. Ihmiset liikkeellä</vt:lpstr>
      <vt:lpstr>Miksi muutetaan?</vt:lpstr>
      <vt:lpstr>2. Miten seuraavat asiat ovat vaikuttaneet maahanmuuton yleistymiseen? </vt:lpstr>
      <vt:lpstr>Keskeiset termit</vt:lpstr>
      <vt:lpstr>PowerPoint-esitys</vt:lpstr>
      <vt:lpstr>Millaisiin ongelmiin maahanmuuttaja voi törmätä tullessaan Suomeen? </vt:lpstr>
      <vt:lpstr>Mitä etuja ja mitä haasteita valtiolle on maahanmuutosta?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Monta syytä tulla Suomeen</dc:title>
  <dc:creator>Mervi Niskakoski</dc:creator>
  <cp:lastModifiedBy>Mervi Niskakoski</cp:lastModifiedBy>
  <cp:revision>7</cp:revision>
  <dcterms:created xsi:type="dcterms:W3CDTF">2017-08-24T08:27:31Z</dcterms:created>
  <dcterms:modified xsi:type="dcterms:W3CDTF">2019-08-26T06:45:00Z</dcterms:modified>
</cp:coreProperties>
</file>