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2" d="100"/>
          <a:sy n="72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C31918-3517-4C39-BD89-25E78CF1EB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D7BFB4B-2F68-41A9-B780-EE748A0C9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1805D53-4338-4DD0-8452-EFC37B318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041F41-0C21-4FA6-B208-AE7A6A573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C13133-3AE7-40E9-89BD-E28DC87D8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1730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8223C4-ABC0-4CB0-9B76-D11D69243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7C60B5D-47B6-4B32-8FA7-A28B72B10C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61C789-53C9-4F1A-9436-18E054EB0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718C2C-227B-4BC2-A9D4-457E429FF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7AD492-714C-4380-BF5C-0241AD902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2014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9E0B0E0-9CFE-4EEE-9CC6-72AC181A7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1B68803-BDFB-44D4-BB0F-D8CFAF5B41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667F11-5617-45DE-A1B4-364DA9B55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032A25-CB0C-4946-83D1-519425FB4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15734A-EEDC-42AC-B8F9-33502A694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259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8FE245-60D3-4E71-BA58-95773FF32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7806A6-4A6D-4D5D-9669-47BB54947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0295F7-1089-421C-9966-69CCF6A05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43DD5E-025B-4412-82CC-BDB62CBFB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B5950F-DB63-4C35-9776-8E06C5B0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682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EEB8D4-26CF-412C-99D9-9B170DC54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2AFE69-DE74-44C5-9FB5-7CC0A2AD2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AD6B85-DA85-4E96-A1A8-9B1308B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10B2E4-2586-4E2C-81A9-20D4370BE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4055FE-D91E-4AE2-9154-AD125231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9368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30F1FF-529D-40F6-9530-69DC3AD1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A9E76C-0E91-4362-B0DD-E6BAC8E10A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357B12A-31DC-4A56-B28C-39A7710F1D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96C890A-0DB6-42B8-8A68-EAF0A4F86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DF2F160-2B76-4A0A-A263-2166676D7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826F761-8AAE-46E6-982B-DA60AB97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400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6C3ADB-830A-470A-8D88-7356F0E39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01EF4B3-FB76-4D71-A3B3-6255F8EC7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2636F37-CFFB-49AF-BC06-99DC82D80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F2BA0D5-5A07-46AC-B7CA-883844735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C607C29-FA34-443B-9F2F-CC7887B7F0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0F0C314-27AE-4F70-9278-602C09C05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B5BAFBD-D6D8-4AA5-96E0-9001CEFA1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2A169E3-3FBA-4A6F-BBD5-70EC5DDEE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8021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21AAB8-3309-47F1-8816-33B77733F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3B49D9C-AB7B-4493-9C7C-E98DD845B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ED84BDB-5C71-4B11-BFE3-C31799E46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318F19C-46F2-4843-BB69-B877964EC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7989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19C38E8-1B33-4303-B8D4-929FC7770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CB0F81D-AB7D-492A-B6E3-6C2D4C64F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055560C-B60C-4223-BBA1-E51922675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96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6B5256-E31A-4EE1-8CDF-46B1C7975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3B568E-2DBA-4EC8-A034-A8DB5CA49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C378060-01A9-4E20-BAD9-C841B1E46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D2781E8-1AEB-4770-AF00-325390C9B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B06409E-B11E-473E-9972-4C8FA8201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8572EEB-16EA-47A7-A86A-7523DEB5F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019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904A8C-050D-4E03-9AF1-66EBD1F62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5A5ADE8-1907-40D9-A6C4-E7E777BCDE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FCD12B-6CDB-41F8-8FB5-92251AD31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796380B-C912-447B-A334-08828508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A94A64-B2B9-441A-9E92-31891FE4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9E6243B-4C03-4A5C-B79E-CBB543157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857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242E85F-177A-4F3F-BCC7-58967208F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655F96-1CF8-4A6B-8C16-D43B56F65A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78FDF3-20FA-485F-BB13-ED25696C6E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D23DB-20E4-48D3-AFDA-FAA78F079095}" type="datetimeFigureOut">
              <a:rPr lang="fi-FI" smtClean="0"/>
              <a:t>4.10.2018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D7A0A5-21A0-4C98-9123-934D96048A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34259E-7540-4DD0-9C4F-2F752CBA9F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CDFD9-8609-451E-9441-A07270417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5889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02B0C97-A9B2-4133-BDDB-B9835B6CD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0" cy="6857999"/>
          </a:xfrm>
          <a:prstGeom prst="rect">
            <a:avLst/>
          </a:prstGeom>
        </p:spPr>
      </p:pic>
      <p:sp>
        <p:nvSpPr>
          <p:cNvPr id="6" name="Suorakulmio 5">
            <a:extLst>
              <a:ext uri="{FF2B5EF4-FFF2-40B4-BE49-F238E27FC236}">
                <a16:creationId xmlns:a16="http://schemas.microsoft.com/office/drawing/2014/main" id="{777CD3BD-3925-4354-B04E-B8328DD4F0DF}"/>
              </a:ext>
            </a:extLst>
          </p:cNvPr>
          <p:cNvSpPr/>
          <p:nvPr/>
        </p:nvSpPr>
        <p:spPr>
          <a:xfrm>
            <a:off x="1" y="106015"/>
            <a:ext cx="967408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i-FI" sz="2800" b="1" u="sng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 lvl="0"/>
            <a:r>
              <a:rPr lang="fi-FI" sz="2800" b="1" u="sng" dirty="0">
                <a:solidFill>
                  <a:srgbClr val="7030A0"/>
                </a:solidFill>
                <a:latin typeface="Arial" panose="020B0604020202020204" pitchFamily="34" charset="0"/>
              </a:rPr>
              <a:t>Mitä rentoutuminen on?</a:t>
            </a:r>
          </a:p>
          <a:p>
            <a:pPr lvl="0"/>
            <a:endParaRPr lang="fi-FI" sz="2000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 lvl="0"/>
            <a:r>
              <a:rPr lang="fi-FI" sz="2400" b="1" dirty="0">
                <a:solidFill>
                  <a:srgbClr val="7030A0"/>
                </a:solidFill>
                <a:latin typeface="Arial" panose="020B0604020202020204" pitchFamily="34" charset="0"/>
              </a:rPr>
              <a:t>Elimistön toiminnan ja mielen rauhoittamista harjoitteilla</a:t>
            </a:r>
          </a:p>
          <a:p>
            <a:pPr lvl="0"/>
            <a:r>
              <a:rPr lang="fi-FI" sz="2400" b="1" dirty="0">
                <a:solidFill>
                  <a:srgbClr val="7030A0"/>
                </a:solidFill>
                <a:latin typeface="Arial" panose="020B0604020202020204" pitchFamily="34" charset="0"/>
              </a:rPr>
              <a:t>Mielen ja kehon vapauttamista häiritsevistä tekijöistä</a:t>
            </a:r>
          </a:p>
          <a:p>
            <a:pPr lvl="0"/>
            <a:r>
              <a:rPr lang="fi-FI" sz="2400" b="1" dirty="0">
                <a:solidFill>
                  <a:srgbClr val="7030A0"/>
                </a:solidFill>
                <a:latin typeface="Arial" panose="020B0604020202020204" pitchFamily="34" charset="0"/>
              </a:rPr>
              <a:t>Lihasjännityksen poistamista</a:t>
            </a:r>
          </a:p>
          <a:p>
            <a:pPr lvl="0"/>
            <a:r>
              <a:rPr lang="fi-FI" sz="2400" b="1" dirty="0">
                <a:solidFill>
                  <a:srgbClr val="7030A0"/>
                </a:solidFill>
                <a:latin typeface="Arial" panose="020B0604020202020204" pitchFamily="34" charset="0"/>
              </a:rPr>
              <a:t>Virkistävää ja rauhoittavaa</a:t>
            </a:r>
          </a:p>
          <a:p>
            <a:pPr lvl="0"/>
            <a:endParaRPr lang="fi-FI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 lvl="0"/>
            <a:r>
              <a:rPr lang="fi-FI" sz="2800" b="1" u="sng" dirty="0">
                <a:solidFill>
                  <a:srgbClr val="7030A0"/>
                </a:solidFill>
                <a:latin typeface="Arial" panose="020B0604020202020204" pitchFamily="34" charset="0"/>
              </a:rPr>
              <a:t>Rentoutumisen tavoitteet</a:t>
            </a:r>
          </a:p>
          <a:p>
            <a:pPr lvl="0"/>
            <a:endParaRPr lang="fi-FI" sz="2400" dirty="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 lvl="0"/>
            <a:r>
              <a:rPr lang="fi-FI" sz="2400" b="1" dirty="0">
                <a:solidFill>
                  <a:srgbClr val="7030A0"/>
                </a:solidFill>
                <a:latin typeface="Arial" panose="020B0604020202020204" pitchFamily="34" charset="0"/>
              </a:rPr>
              <a:t>Ennaltaehkäistä kehon tarpeetonta kulutusta</a:t>
            </a:r>
          </a:p>
          <a:p>
            <a:pPr lvl="0"/>
            <a:r>
              <a:rPr lang="fi-FI" sz="2400" b="1" dirty="0">
                <a:solidFill>
                  <a:srgbClr val="7030A0"/>
                </a:solidFill>
                <a:latin typeface="Arial" panose="020B0604020202020204" pitchFamily="34" charset="0"/>
              </a:rPr>
              <a:t>Hoitaa erilaisissa oireissa; päänsärky, astma, unettomuus</a:t>
            </a:r>
          </a:p>
          <a:p>
            <a:pPr lvl="0"/>
            <a:r>
              <a:rPr lang="fi-FI" sz="2400" b="1" dirty="0">
                <a:solidFill>
                  <a:srgbClr val="7030A0"/>
                </a:solidFill>
                <a:latin typeface="Arial" panose="020B0604020202020204" pitchFamily="34" charset="0"/>
              </a:rPr>
              <a:t>Rauhoittaa mieltä</a:t>
            </a:r>
          </a:p>
          <a:p>
            <a:pPr lvl="0"/>
            <a:r>
              <a:rPr lang="fi-FI" sz="2400" b="1" dirty="0">
                <a:solidFill>
                  <a:srgbClr val="7030A0"/>
                </a:solidFill>
                <a:latin typeface="Arial" panose="020B0604020202020204" pitchFamily="34" charset="0"/>
              </a:rPr>
              <a:t>Selkeyttää ja tehostaa ajattelua  &gt; parantaa toimintakykyä</a:t>
            </a:r>
          </a:p>
        </p:txBody>
      </p:sp>
    </p:spTree>
    <p:extLst>
      <p:ext uri="{BB962C8B-B14F-4D97-AF65-F5344CB8AC3E}">
        <p14:creationId xmlns:p14="http://schemas.microsoft.com/office/powerpoint/2010/main" val="2864624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02B0C97-A9B2-4133-BDDB-B9835B6CD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B69B0048-2533-4E3B-9346-A598AC33C5EF}"/>
              </a:ext>
            </a:extLst>
          </p:cNvPr>
          <p:cNvSpPr txBox="1"/>
          <p:nvPr/>
        </p:nvSpPr>
        <p:spPr>
          <a:xfrm>
            <a:off x="0" y="1"/>
            <a:ext cx="10707757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>
                <a:solidFill>
                  <a:srgbClr val="7030A0"/>
                </a:solidFill>
              </a:rPr>
              <a:t>Mitä rentoutumisesta seuraa</a:t>
            </a:r>
          </a:p>
          <a:p>
            <a:endParaRPr lang="fi-FI" sz="2400" b="1" dirty="0">
              <a:solidFill>
                <a:srgbClr val="7030A0"/>
              </a:solidFill>
            </a:endParaRPr>
          </a:p>
          <a:p>
            <a:r>
              <a:rPr lang="fi-FI" sz="2800" b="1" u="sng" dirty="0">
                <a:solidFill>
                  <a:srgbClr val="7030A0"/>
                </a:solidFill>
              </a:rPr>
              <a:t>Fyysisiä vasteita - palautuminen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Tasapainottaa hermoston toimintaa – parasympaattinen &gt; sympaattinen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Aivojensähköinen aktivaatio laskee &gt; alfa ja theeta-aallot lisääntyvät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Hengitys hidastuu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Maitohapon määrä pienenee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Syke ja verenpaine laskee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Hormonimuutoksia – stressihormonit &gt;&lt; mielihyvähormonit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Lihasten verenkierto ja energiansaanti tehostuu, lihasjännitys alenee &gt; tarkoituksenmukainen lihastyö</a:t>
            </a:r>
          </a:p>
          <a:p>
            <a:r>
              <a:rPr lang="fi-FI" sz="2800" b="1" u="sng" dirty="0">
                <a:solidFill>
                  <a:srgbClr val="7030A0"/>
                </a:solidFill>
              </a:rPr>
              <a:t>Psyykkisiä vasteita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Itseluottamus paranee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Helpottunut olotila, joustavuus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Selkiyttää ajatuksia &gt; itsetuntemus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Keskittymiskyky ja muisti paranevat &gt; oppiminen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Luovuus lisääntyy, alitajunta, mielikuvat – oikea aivopuolisko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</a:rPr>
              <a:t>Energiataso kasvaa</a:t>
            </a:r>
          </a:p>
        </p:txBody>
      </p:sp>
    </p:spTree>
    <p:extLst>
      <p:ext uri="{BB962C8B-B14F-4D97-AF65-F5344CB8AC3E}">
        <p14:creationId xmlns:p14="http://schemas.microsoft.com/office/powerpoint/2010/main" val="438538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02B0C97-A9B2-4133-BDDB-B9835B6CD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2201681D-5C21-4BAC-B678-235AFDEA186A}"/>
              </a:ext>
            </a:extLst>
          </p:cNvPr>
          <p:cNvSpPr txBox="1"/>
          <p:nvPr/>
        </p:nvSpPr>
        <p:spPr>
          <a:xfrm>
            <a:off x="0" y="1"/>
            <a:ext cx="10402957" cy="82791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>
                <a:solidFill>
                  <a:srgbClr val="7030A0"/>
                </a:solidFill>
              </a:rPr>
              <a:t>Rentous vs. Tietoisuus</a:t>
            </a:r>
            <a:endParaRPr lang="fi-FI" sz="2800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7030A0"/>
                </a:solidFill>
              </a:rPr>
              <a:t>Osin samaa asiaa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7030A0"/>
                </a:solidFill>
              </a:rPr>
              <a:t>Kummassakin kehitetään tarkkaavaisuutta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7030A0"/>
                </a:solidFill>
              </a:rPr>
              <a:t>Rentoutuksessa keskitytään yhteen ja koitetaan sulkea muut asiat pois mielestä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7030A0"/>
                </a:solidFill>
              </a:rPr>
              <a:t>Tietoisuusharjoituksissa havainnoidaan asioita niihin puuttumatta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7030A0"/>
                </a:solidFill>
              </a:rPr>
              <a:t>Kaikki, mitä tekee tiedostaen, voi toimia tietoisuusharjoituksena</a:t>
            </a:r>
          </a:p>
          <a:p>
            <a:endParaRPr lang="fi-FI" sz="2800" dirty="0">
              <a:solidFill>
                <a:srgbClr val="7030A0"/>
              </a:solidFill>
            </a:endParaRPr>
          </a:p>
          <a:p>
            <a:r>
              <a:rPr lang="fi-FI" sz="2800" b="1" dirty="0">
                <a:solidFill>
                  <a:srgbClr val="7030A0"/>
                </a:solidFill>
              </a:rPr>
              <a:t>Rentoutumisen harjoittelu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7030A0"/>
                </a:solidFill>
              </a:rPr>
              <a:t>Harjoituksilla on rentouttavaa tekemistä; spontaania rentoutumista syvempi vaikutus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7030A0"/>
                </a:solidFill>
              </a:rPr>
              <a:t>Rentoutumista helpottaa hyvä keskittymiskyky ja taito keskittää ajatukset itseensä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7030A0"/>
                </a:solidFill>
              </a:rPr>
              <a:t>Toistot parantavat kykyä rentoutua – päivittäinen harjoittelu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7030A0"/>
                </a:solidFill>
              </a:rPr>
              <a:t>Eri tekniikoille yhteistä mielen kohdistaminen mielikuvaan, sanaan, hengitykseen tai toimintaan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>
              <a:solidFill>
                <a:schemeClr val="accent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solidFill>
                <a:schemeClr val="accent2"/>
              </a:solidFill>
            </a:endParaRPr>
          </a:p>
          <a:p>
            <a:endParaRPr lang="fi-FI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207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02B0C97-A9B2-4133-BDDB-B9835B6CD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BE3802AB-8960-433B-8128-707A1C85B841}"/>
              </a:ext>
            </a:extLst>
          </p:cNvPr>
          <p:cNvSpPr txBox="1"/>
          <p:nvPr/>
        </p:nvSpPr>
        <p:spPr>
          <a:xfrm>
            <a:off x="2" y="172278"/>
            <a:ext cx="10601738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7030A0"/>
                </a:solidFill>
              </a:rPr>
              <a:t>Menetelmistä</a:t>
            </a:r>
          </a:p>
          <a:p>
            <a:endParaRPr lang="fi-FI" sz="3200" b="1" dirty="0">
              <a:solidFill>
                <a:srgbClr val="7030A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rgbClr val="7030A0"/>
                </a:solidFill>
              </a:rPr>
              <a:t>Aktiiviseen liikkeeseen perustuvat menetelmät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rgbClr val="7030A0"/>
                </a:solidFill>
              </a:rPr>
              <a:t>Aktiivinen </a:t>
            </a:r>
            <a:r>
              <a:rPr lang="fi-FI" sz="2800" b="1" dirty="0" err="1">
                <a:solidFill>
                  <a:srgbClr val="7030A0"/>
                </a:solidFill>
              </a:rPr>
              <a:t>psykotooninen</a:t>
            </a:r>
            <a:r>
              <a:rPr lang="fi-FI" sz="2800" b="1" dirty="0">
                <a:solidFill>
                  <a:srgbClr val="7030A0"/>
                </a:solidFill>
              </a:rPr>
              <a:t> rentous; jännitys-rentous-menetelmä, venytys-rentous-menetelmä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rgbClr val="7030A0"/>
                </a:solidFill>
              </a:rPr>
              <a:t>Hengitysrentous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rgbClr val="7030A0"/>
                </a:solidFill>
              </a:rPr>
              <a:t>Mielikuvarentous – mielikuvat aistien kautta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 err="1">
                <a:solidFill>
                  <a:srgbClr val="7030A0"/>
                </a:solidFill>
              </a:rPr>
              <a:t>Mindfulness</a:t>
            </a:r>
            <a:r>
              <a:rPr lang="fi-FI" sz="2800" b="1" dirty="0">
                <a:solidFill>
                  <a:srgbClr val="7030A0"/>
                </a:solidFill>
              </a:rPr>
              <a:t>; tietoinen ja hyväksyvä läsnäolo – kehon kuuntelu, hengitykseen keskittyminen, ympäristön tarkkailu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rgbClr val="7030A0"/>
                </a:solidFill>
              </a:rPr>
              <a:t>Autogeeninen rentous – suggestiot rauhoittumiseen ja lämmön tunteeseen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rgbClr val="7030A0"/>
                </a:solidFill>
              </a:rPr>
              <a:t>Mietiskelytekniikat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rgbClr val="7030A0"/>
                </a:solidFill>
              </a:rPr>
              <a:t>Hypnoosi-/suggestiorentoutus; syvärentoutus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b="1" dirty="0">
                <a:solidFill>
                  <a:srgbClr val="7030A0"/>
                </a:solidFill>
              </a:rPr>
              <a:t>Muuta…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024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02B0C97-A9B2-4133-BDDB-B9835B6CD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582AD4EA-DDE9-4B7A-A82F-C113F136B2A1}"/>
              </a:ext>
            </a:extLst>
          </p:cNvPr>
          <p:cNvSpPr txBox="1"/>
          <p:nvPr/>
        </p:nvSpPr>
        <p:spPr>
          <a:xfrm>
            <a:off x="2" y="304799"/>
            <a:ext cx="1073426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3200" b="1" dirty="0">
              <a:solidFill>
                <a:srgbClr val="7030A0"/>
              </a:solidFill>
            </a:endParaRPr>
          </a:p>
          <a:p>
            <a:r>
              <a:rPr lang="fi-FI" sz="3200" b="1" dirty="0">
                <a:solidFill>
                  <a:srgbClr val="7030A0"/>
                </a:solidFill>
              </a:rPr>
              <a:t>Rentoutumisen edellytyksistä</a:t>
            </a:r>
          </a:p>
          <a:p>
            <a:endParaRPr lang="fi-FI" sz="3200" b="1" dirty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b="1" dirty="0">
                <a:solidFill>
                  <a:srgbClr val="7030A0"/>
                </a:solidFill>
              </a:rPr>
              <a:t>Olosuhteet – aika, paikka, lämpötila, rauhallisuus, musiikki, turvallisuus…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b="1" dirty="0">
                <a:solidFill>
                  <a:srgbClr val="7030A0"/>
                </a:solidFill>
              </a:rPr>
              <a:t>Mukava asento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b="1" dirty="0">
                <a:solidFill>
                  <a:srgbClr val="7030A0"/>
                </a:solidFill>
              </a:rPr>
              <a:t>Myönteinen asenne ja motivaatio; ilmapiiri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b="1" dirty="0">
                <a:solidFill>
                  <a:srgbClr val="7030A0"/>
                </a:solidFill>
              </a:rPr>
              <a:t>Turvasuggestiot ”ei velvoita mihinkään”, ”ei tarvitse yrittää mitään”, ”voi vain olla”, ”voi keskeyttää milloin tahansa”…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b="1" dirty="0">
                <a:solidFill>
                  <a:srgbClr val="7030A0"/>
                </a:solidFill>
              </a:rPr>
              <a:t>Yksilöllisyys</a:t>
            </a:r>
          </a:p>
        </p:txBody>
      </p:sp>
    </p:spTree>
    <p:extLst>
      <p:ext uri="{BB962C8B-B14F-4D97-AF65-F5344CB8AC3E}">
        <p14:creationId xmlns:p14="http://schemas.microsoft.com/office/powerpoint/2010/main" val="3232960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02B0C97-A9B2-4133-BDDB-B9835B6CD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2" name="Tekstiruutu 1">
            <a:extLst>
              <a:ext uri="{FF2B5EF4-FFF2-40B4-BE49-F238E27FC236}">
                <a16:creationId xmlns:a16="http://schemas.microsoft.com/office/drawing/2014/main" id="{09780CA2-8352-49EE-9B2D-F03BD29CEA9C}"/>
              </a:ext>
            </a:extLst>
          </p:cNvPr>
          <p:cNvSpPr txBox="1"/>
          <p:nvPr/>
        </p:nvSpPr>
        <p:spPr>
          <a:xfrm>
            <a:off x="0" y="1"/>
            <a:ext cx="12191999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7030A0"/>
                </a:solidFill>
              </a:rPr>
              <a:t>Kurssilla</a:t>
            </a:r>
            <a:endParaRPr lang="fi-FI" sz="2400" b="1" dirty="0">
              <a:solidFill>
                <a:srgbClr val="7030A0"/>
              </a:solidFill>
            </a:endParaRPr>
          </a:p>
          <a:p>
            <a:r>
              <a:rPr lang="fi-FI" sz="2400" b="1" dirty="0">
                <a:solidFill>
                  <a:srgbClr val="7030A0"/>
                </a:solidFill>
              </a:rPr>
              <a:t>Tekeminen rauhallista, keskittynyttä, tiedostavaa – yksinkertainen havaintopäiväkirja </a:t>
            </a: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 loppuyhteenveto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Kehonhallinta, ryhti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Liikkuvuus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Hengitys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Rentous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Tietoinen läsnäolo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Aktiivinen </a:t>
            </a:r>
            <a:r>
              <a:rPr lang="fi-FI" sz="2400" b="1">
                <a:solidFill>
                  <a:srgbClr val="7030A0"/>
                </a:solidFill>
                <a:sym typeface="Wingdings" panose="05000000000000000000" pitchFamily="2" charset="2"/>
              </a:rPr>
              <a:t>liikunta?</a:t>
            </a:r>
            <a:endParaRPr lang="fi-FI" sz="2400" b="1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Pysähdytään, estetään stressaavaa reagointia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Kehon kuuntelua ja kehontuntemusta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Itsetuntemusta ja hyväksyvää itseensä suhtautumista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Sovellettavia hyvinvointitaitoja – itsehoitotaitoja yhdessä ja erikseen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Oma, henkilökohtainen tavoite ja jonkun hyvinvointisovelluksen kokeilu</a:t>
            </a:r>
          </a:p>
          <a:p>
            <a:endParaRPr lang="fi-FI" sz="2400" b="1" dirty="0">
              <a:solidFill>
                <a:srgbClr val="7030A0"/>
              </a:solidFill>
              <a:sym typeface="Wingdings" panose="05000000000000000000" pitchFamily="2" charset="2"/>
            </a:endParaRPr>
          </a:p>
          <a:p>
            <a:r>
              <a:rPr lang="fi-FI" sz="2400" b="1" dirty="0">
                <a:solidFill>
                  <a:srgbClr val="7030A0"/>
                </a:solidFill>
                <a:sym typeface="Wingdings" panose="05000000000000000000" pitchFamily="2" charset="2"/>
              </a:rPr>
              <a:t>Olotiloja: tietoisempi, tasapainoisempi, voimakkaampi, kevyempi, rennompi, helpompi, virkistyneempi…</a:t>
            </a:r>
          </a:p>
          <a:p>
            <a:endParaRPr lang="fi-FI" sz="2400" b="1" dirty="0">
              <a:solidFill>
                <a:srgbClr val="7030A0"/>
              </a:solidFill>
            </a:endParaRPr>
          </a:p>
          <a:p>
            <a:endParaRPr lang="fi-FI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687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359</Words>
  <Application>Microsoft Office PowerPoint</Application>
  <PresentationFormat>Laajakuva</PresentationFormat>
  <Paragraphs>79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sannaleena.tuomikoski@gmail.com</dc:creator>
  <cp:lastModifiedBy>Sannaleena Sirola</cp:lastModifiedBy>
  <cp:revision>12</cp:revision>
  <dcterms:created xsi:type="dcterms:W3CDTF">2017-10-03T17:39:59Z</dcterms:created>
  <dcterms:modified xsi:type="dcterms:W3CDTF">2018-10-04T18:57:22Z</dcterms:modified>
</cp:coreProperties>
</file>